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1"/>
  </p:handoutMasterIdLst>
  <p:sldIdLst>
    <p:sldId id="579" r:id="rId3"/>
    <p:sldId id="493" r:id="rId5"/>
    <p:sldId id="427" r:id="rId6"/>
    <p:sldId id="428" r:id="rId7"/>
    <p:sldId id="582" r:id="rId8"/>
    <p:sldId id="500" r:id="rId9"/>
    <p:sldId id="501" r:id="rId10"/>
    <p:sldId id="502" r:id="rId11"/>
    <p:sldId id="503" r:id="rId12"/>
    <p:sldId id="512" r:id="rId13"/>
    <p:sldId id="1181" r:id="rId14"/>
    <p:sldId id="1286" r:id="rId15"/>
    <p:sldId id="588" r:id="rId16"/>
    <p:sldId id="1177" r:id="rId17"/>
    <p:sldId id="1600" r:id="rId18"/>
    <p:sldId id="1599" r:id="rId19"/>
    <p:sldId id="1596" r:id="rId20"/>
    <p:sldId id="1932" r:id="rId21"/>
    <p:sldId id="1597" r:id="rId22"/>
    <p:sldId id="1598" r:id="rId23"/>
    <p:sldId id="583" r:id="rId24"/>
    <p:sldId id="498" r:id="rId25"/>
    <p:sldId id="497" r:id="rId26"/>
    <p:sldId id="1294" r:id="rId27"/>
    <p:sldId id="1296" r:id="rId28"/>
    <p:sldId id="1293" r:id="rId29"/>
    <p:sldId id="1295" r:id="rId30"/>
    <p:sldId id="1728" r:id="rId31"/>
    <p:sldId id="1288" r:id="rId32"/>
    <p:sldId id="1290" r:id="rId33"/>
    <p:sldId id="1291" r:id="rId34"/>
    <p:sldId id="1394" r:id="rId35"/>
    <p:sldId id="1395" r:id="rId36"/>
    <p:sldId id="1396" r:id="rId37"/>
    <p:sldId id="1397" r:id="rId38"/>
    <p:sldId id="504" r:id="rId39"/>
    <p:sldId id="505" r:id="rId40"/>
    <p:sldId id="450" r:id="rId41"/>
    <p:sldId id="1488" r:id="rId42"/>
    <p:sldId id="1491" r:id="rId43"/>
    <p:sldId id="1489" r:id="rId44"/>
    <p:sldId id="1490" r:id="rId45"/>
    <p:sldId id="1399" r:id="rId46"/>
    <p:sldId id="1492" r:id="rId47"/>
    <p:sldId id="1494" r:id="rId48"/>
    <p:sldId id="1493" r:id="rId49"/>
    <p:sldId id="452" r:id="rId50"/>
    <p:sldId id="453" r:id="rId51"/>
    <p:sldId id="525" r:id="rId52"/>
    <p:sldId id="1495" r:id="rId53"/>
    <p:sldId id="1496" r:id="rId54"/>
    <p:sldId id="456" r:id="rId55"/>
    <p:sldId id="589" r:id="rId56"/>
    <p:sldId id="1578" r:id="rId57"/>
    <p:sldId id="1579" r:id="rId58"/>
    <p:sldId id="1580" r:id="rId59"/>
    <p:sldId id="1581" r:id="rId60"/>
    <p:sldId id="1582" r:id="rId61"/>
    <p:sldId id="1583" r:id="rId62"/>
    <p:sldId id="1848" r:id="rId63"/>
    <p:sldId id="461" r:id="rId64"/>
    <p:sldId id="462" r:id="rId65"/>
    <p:sldId id="459" r:id="rId66"/>
    <p:sldId id="460" r:id="rId67"/>
    <p:sldId id="1849" r:id="rId68"/>
    <p:sldId id="1588" r:id="rId69"/>
    <p:sldId id="1589" r:id="rId70"/>
    <p:sldId id="1590" r:id="rId71"/>
    <p:sldId id="1591" r:id="rId72"/>
    <p:sldId id="1716" r:id="rId73"/>
    <p:sldId id="1720" r:id="rId74"/>
    <p:sldId id="1592" r:id="rId75"/>
    <p:sldId id="1593" r:id="rId76"/>
    <p:sldId id="1594" r:id="rId77"/>
    <p:sldId id="855" r:id="rId78"/>
    <p:sldId id="669" r:id="rId79"/>
    <p:sldId id="659" r:id="rId80"/>
    <p:sldId id="1718" r:id="rId81"/>
    <p:sldId id="1717" r:id="rId82"/>
    <p:sldId id="670" r:id="rId83"/>
    <p:sldId id="1721" r:id="rId84"/>
    <p:sldId id="672" r:id="rId85"/>
    <p:sldId id="682" r:id="rId86"/>
    <p:sldId id="1719" r:id="rId87"/>
    <p:sldId id="1722" r:id="rId88"/>
    <p:sldId id="1723" r:id="rId89"/>
    <p:sldId id="1724" r:id="rId90"/>
    <p:sldId id="1725" r:id="rId91"/>
    <p:sldId id="1726" r:id="rId92"/>
    <p:sldId id="1727" r:id="rId93"/>
    <p:sldId id="2061" r:id="rId94"/>
    <p:sldId id="2062" r:id="rId95"/>
    <p:sldId id="2063" r:id="rId96"/>
    <p:sldId id="674" r:id="rId97"/>
    <p:sldId id="677" r:id="rId98"/>
    <p:sldId id="678" r:id="rId99"/>
    <p:sldId id="679" r:id="rId100"/>
    <p:sldId id="2065" r:id="rId101"/>
    <p:sldId id="513" r:id="rId102"/>
    <p:sldId id="515" r:id="rId103"/>
    <p:sldId id="681" r:id="rId104"/>
    <p:sldId id="516" r:id="rId105"/>
    <p:sldId id="517" r:id="rId106"/>
    <p:sldId id="857" r:id="rId107"/>
    <p:sldId id="518" r:id="rId108"/>
    <p:sldId id="522" r:id="rId109"/>
    <p:sldId id="523" r:id="rId110"/>
    <p:sldId id="911" r:id="rId111"/>
    <p:sldId id="524" r:id="rId112"/>
    <p:sldId id="519" r:id="rId113"/>
    <p:sldId id="912" r:id="rId114"/>
    <p:sldId id="913" r:id="rId115"/>
    <p:sldId id="520" r:id="rId116"/>
    <p:sldId id="466" r:id="rId117"/>
    <p:sldId id="467" r:id="rId118"/>
    <p:sldId id="468" r:id="rId119"/>
    <p:sldId id="479" r:id="rId120"/>
    <p:sldId id="511" r:id="rId121"/>
    <p:sldId id="939" r:id="rId122"/>
    <p:sldId id="482" r:id="rId123"/>
    <p:sldId id="788" r:id="rId124"/>
    <p:sldId id="1393" r:id="rId125"/>
    <p:sldId id="789" r:id="rId126"/>
    <p:sldId id="1729" r:id="rId127"/>
    <p:sldId id="790" r:id="rId128"/>
    <p:sldId id="791" r:id="rId129"/>
    <p:sldId id="1730" r:id="rId130"/>
    <p:sldId id="941" r:id="rId131"/>
    <p:sldId id="793" r:id="rId132"/>
    <p:sldId id="794" r:id="rId133"/>
    <p:sldId id="1731" r:id="rId134"/>
    <p:sldId id="795" r:id="rId135"/>
    <p:sldId id="796" r:id="rId136"/>
    <p:sldId id="797" r:id="rId137"/>
    <p:sldId id="799" r:id="rId138"/>
    <p:sldId id="1732" r:id="rId139"/>
    <p:sldId id="1733" r:id="rId140"/>
    <p:sldId id="1033" r:id="rId141"/>
    <p:sldId id="1034" r:id="rId142"/>
    <p:sldId id="1035" r:id="rId143"/>
    <p:sldId id="1036" r:id="rId144"/>
    <p:sldId id="1037" r:id="rId145"/>
    <p:sldId id="1070" r:id="rId146"/>
    <p:sldId id="940" r:id="rId147"/>
    <p:sldId id="801" r:id="rId148"/>
    <p:sldId id="494" r:id="rId149"/>
    <p:sldId id="1041" r:id="rId150"/>
  </p:sldIdLst>
  <p:sldSz cx="18291175" cy="10290175"/>
  <p:notesSz cx="6858000" cy="9144000"/>
  <p:custDataLst>
    <p:tags r:id="rId155"/>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8294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743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658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4572635"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54876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64020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73164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C09"/>
    <a:srgbClr val="1972C5"/>
    <a:srgbClr val="007DDA"/>
    <a:srgbClr val="FF6600"/>
    <a:srgbClr val="45A4FC"/>
    <a:srgbClr val="BBBBBB"/>
    <a:srgbClr val="0365C0"/>
    <a:srgbClr val="595959"/>
    <a:srgbClr val="585858"/>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0" autoAdjust="0"/>
    <p:restoredTop sz="83333" autoAdjust="0"/>
  </p:normalViewPr>
  <p:slideViewPr>
    <p:cSldViewPr>
      <p:cViewPr varScale="1">
        <p:scale>
          <a:sx n="38" d="100"/>
          <a:sy n="38" d="100"/>
        </p:scale>
        <p:origin x="1032" y="60"/>
      </p:cViewPr>
      <p:guideLst>
        <p:guide orient="horz" pos="3113"/>
        <p:guide pos="5723"/>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2" d="100"/>
          <a:sy n="112" d="100"/>
        </p:scale>
        <p:origin x="5280" y="192"/>
      </p:cViewPr>
      <p:guideLst>
        <p:guide orient="horz" pos="2766"/>
        <p:guide pos="214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5" Type="http://schemas.openxmlformats.org/officeDocument/2006/relationships/tags" Target="tags/tag184.xml"/><Relationship Id="rId154" Type="http://schemas.openxmlformats.org/officeDocument/2006/relationships/tableStyles" Target="tableStyles.xml"/><Relationship Id="rId153" Type="http://schemas.openxmlformats.org/officeDocument/2006/relationships/viewProps" Target="viewProps.xml"/><Relationship Id="rId152" Type="http://schemas.openxmlformats.org/officeDocument/2006/relationships/presProps" Target="presProps.xml"/><Relationship Id="rId151" Type="http://schemas.openxmlformats.org/officeDocument/2006/relationships/handoutMaster" Target="handoutMasters/handoutMaster1.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46139-9703-4DE6-8F63-C3F5EEE481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4C8092-FACE-4C82-8193-640A14E2DD4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F549D-6A18-4B94-A14B-CACC12A073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1831-2BED-4BA6-83D8-228DE27E98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rgbClr val="FF0000"/>
        </a:solidFill>
        <a:latin typeface="+mn-lt"/>
        <a:ea typeface="+mn-ea"/>
        <a:cs typeface="+mn-cs"/>
      </a:defRPr>
    </a:lvl1pPr>
    <a:lvl2pPr marL="914400" algn="l" defTabSz="1828800" rtl="0" eaLnBrk="1" latinLnBrk="0" hangingPunct="1">
      <a:defRPr sz="2400" kern="1200">
        <a:solidFill>
          <a:srgbClr val="FF0000"/>
        </a:solidFill>
        <a:latin typeface="+mn-lt"/>
        <a:ea typeface="+mn-ea"/>
        <a:cs typeface="+mn-cs"/>
      </a:defRPr>
    </a:lvl2pPr>
    <a:lvl3pPr marL="1829435" algn="l" defTabSz="1828800" rtl="0" eaLnBrk="1" latinLnBrk="0" hangingPunct="1">
      <a:defRPr sz="2400" kern="1200">
        <a:solidFill>
          <a:srgbClr val="FF0000"/>
        </a:solidFill>
        <a:latin typeface="+mn-lt"/>
        <a:ea typeface="+mn-ea"/>
        <a:cs typeface="+mn-cs"/>
      </a:defRPr>
    </a:lvl3pPr>
    <a:lvl4pPr marL="2743835" algn="l" defTabSz="1828800" rtl="0" eaLnBrk="1" latinLnBrk="0" hangingPunct="1">
      <a:defRPr sz="2400" kern="1200">
        <a:solidFill>
          <a:srgbClr val="FF0000"/>
        </a:solidFill>
        <a:latin typeface="+mn-lt"/>
        <a:ea typeface="+mn-ea"/>
        <a:cs typeface="+mn-cs"/>
      </a:defRPr>
    </a:lvl4pPr>
    <a:lvl5pPr marL="3658235" algn="l" defTabSz="1828800" rtl="0" eaLnBrk="1" latinLnBrk="0" hangingPunct="1">
      <a:defRPr sz="2400" kern="1200">
        <a:solidFill>
          <a:srgbClr val="FF0000"/>
        </a:solidFill>
        <a:latin typeface="+mn-lt"/>
        <a:ea typeface="+mn-ea"/>
        <a:cs typeface="+mn-cs"/>
      </a:defRPr>
    </a:lvl5pPr>
    <a:lvl6pPr marL="4572635" algn="l" defTabSz="1828800" rtl="0" eaLnBrk="1" latinLnBrk="0" hangingPunct="1">
      <a:defRPr sz="2400" kern="1200">
        <a:solidFill>
          <a:schemeClr val="tx1"/>
        </a:solidFill>
        <a:latin typeface="+mn-lt"/>
        <a:ea typeface="+mn-ea"/>
        <a:cs typeface="+mn-cs"/>
      </a:defRPr>
    </a:lvl6pPr>
    <a:lvl7pPr marL="5487670" algn="l" defTabSz="1828800" rtl="0" eaLnBrk="1" latinLnBrk="0" hangingPunct="1">
      <a:defRPr sz="2400" kern="1200">
        <a:solidFill>
          <a:schemeClr val="tx1"/>
        </a:solidFill>
        <a:latin typeface="+mn-lt"/>
        <a:ea typeface="+mn-ea"/>
        <a:cs typeface="+mn-cs"/>
      </a:defRPr>
    </a:lvl7pPr>
    <a:lvl8pPr marL="6402070" algn="l" defTabSz="1828800" rtl="0" eaLnBrk="1" latinLnBrk="0" hangingPunct="1">
      <a:defRPr sz="2400" kern="1200">
        <a:solidFill>
          <a:schemeClr val="tx1"/>
        </a:solidFill>
        <a:latin typeface="+mn-lt"/>
        <a:ea typeface="+mn-ea"/>
        <a:cs typeface="+mn-cs"/>
      </a:defRPr>
    </a:lvl8pPr>
    <a:lvl9pPr marL="731647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FCC: Federal Communication Commission</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802.11 </a:t>
            </a:r>
            <a:r>
              <a:rPr lang="zh-CN" altLang="en-US" dirty="0">
                <a:latin typeface="Arial" panose="020B0604020202020204" pitchFamily="34" charset="0"/>
                <a:ea typeface="+mn-ea"/>
              </a:rPr>
              <a:t>传统</a:t>
            </a:r>
            <a:r>
              <a:rPr lang="en-US" altLang="zh-CN" dirty="0">
                <a:latin typeface="Arial" panose="020B0604020202020204" pitchFamily="34" charset="0"/>
                <a:ea typeface="+mn-ea"/>
              </a:rPr>
              <a:t>/a/b/g/n</a:t>
            </a:r>
            <a:r>
              <a:rPr lang="zh-CN" altLang="en-US" dirty="0">
                <a:latin typeface="Arial" panose="020B0604020202020204" pitchFamily="34" charset="0"/>
                <a:ea typeface="+mn-ea"/>
              </a:rPr>
              <a:t>：频率、传输速率、编码和调制方式等方面有区别</a:t>
            </a:r>
            <a:endParaRPr lang="en-US" altLang="zh-CN" dirty="0">
              <a:latin typeface="Arial" panose="020B0604020202020204" pitchFamily="34" charset="0"/>
              <a:ea typeface="+mn-ea"/>
            </a:endParaRPr>
          </a:p>
          <a:p>
            <a:r>
              <a:rPr lang="en-US" altLang="zh-CN" sz="2400" b="0" i="0" kern="1200" dirty="0">
                <a:solidFill>
                  <a:srgbClr val="FF0000"/>
                </a:solidFill>
                <a:effectLst/>
                <a:latin typeface="+mn-lt"/>
                <a:ea typeface="+mn-ea"/>
                <a:cs typeface="+mn-cs"/>
              </a:rPr>
              <a:t>802.11b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1 (1999)</a:t>
            </a:r>
            <a:endParaRPr lang="en-US" altLang="zh-CN" sz="2400" b="0" i="0" kern="1200" dirty="0">
              <a:solidFill>
                <a:srgbClr val="FF0000"/>
              </a:solidFill>
              <a:effectLst/>
              <a:latin typeface="+mn-lt"/>
              <a:ea typeface="+mn-ea"/>
              <a:cs typeface="+mn-cs"/>
            </a:endParaRPr>
          </a:p>
          <a:p>
            <a:r>
              <a:rPr lang="en-US" altLang="zh-CN" sz="2400" b="0" i="0" kern="1200" dirty="0">
                <a:solidFill>
                  <a:srgbClr val="FF0000"/>
                </a:solidFill>
                <a:effectLst/>
                <a:latin typeface="+mn-lt"/>
                <a:ea typeface="+mn-ea"/>
                <a:cs typeface="+mn-cs"/>
              </a:rPr>
              <a:t>802.11a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2 (1999)</a:t>
            </a:r>
            <a:endParaRPr lang="en-US" altLang="zh-CN" sz="2400" b="0" i="0" kern="1200" dirty="0">
              <a:solidFill>
                <a:srgbClr val="FF0000"/>
              </a:solidFill>
              <a:effectLst/>
              <a:latin typeface="+mn-lt"/>
              <a:ea typeface="+mn-ea"/>
              <a:cs typeface="+mn-cs"/>
            </a:endParaRPr>
          </a:p>
          <a:p>
            <a:r>
              <a:rPr lang="en-US" altLang="zh-CN" sz="2400" b="0" i="0" kern="1200" dirty="0">
                <a:solidFill>
                  <a:srgbClr val="FF0000"/>
                </a:solidFill>
                <a:effectLst/>
                <a:latin typeface="+mn-lt"/>
                <a:ea typeface="+mn-ea"/>
                <a:cs typeface="+mn-cs"/>
              </a:rPr>
              <a:t>802.11g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3 (2003)</a:t>
            </a:r>
            <a:endParaRPr lang="en-US" altLang="zh-CN" sz="2400" b="0" i="0" kern="1200" dirty="0">
              <a:solidFill>
                <a:srgbClr val="FF0000"/>
              </a:solidFill>
              <a:effectLst/>
              <a:latin typeface="+mn-lt"/>
              <a:ea typeface="+mn-ea"/>
              <a:cs typeface="+mn-cs"/>
            </a:endParaRPr>
          </a:p>
          <a:p>
            <a:r>
              <a:rPr lang="en-US" altLang="zh-CN" sz="2400" b="0" i="0" kern="1200" dirty="0">
                <a:solidFill>
                  <a:srgbClr val="FF0000"/>
                </a:solidFill>
                <a:effectLst/>
                <a:latin typeface="+mn-lt"/>
                <a:ea typeface="+mn-ea"/>
                <a:cs typeface="+mn-cs"/>
              </a:rPr>
              <a:t>802.11n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4 (2009)</a:t>
            </a:r>
            <a:endParaRPr lang="en-US" altLang="zh-CN" sz="2400" b="0" i="0" kern="1200" dirty="0">
              <a:solidFill>
                <a:srgbClr val="FF0000"/>
              </a:solidFill>
              <a:effectLst/>
              <a:latin typeface="+mn-lt"/>
              <a:ea typeface="+mn-ea"/>
              <a:cs typeface="+mn-cs"/>
            </a:endParaRPr>
          </a:p>
          <a:p>
            <a:r>
              <a:rPr lang="en-US" altLang="zh-CN" sz="2400" b="0" i="0" kern="1200" dirty="0">
                <a:solidFill>
                  <a:srgbClr val="FF0000"/>
                </a:solidFill>
                <a:effectLst/>
                <a:latin typeface="+mn-lt"/>
                <a:ea typeface="+mn-ea"/>
                <a:cs typeface="+mn-cs"/>
              </a:rPr>
              <a:t>802.11ac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5(2014)</a:t>
            </a:r>
            <a:endParaRPr lang="en-US" altLang="zh-CN" sz="2400" b="0" i="0" kern="1200" dirty="0">
              <a:solidFill>
                <a:srgbClr val="FF0000"/>
              </a:solidFill>
              <a:effectLst/>
              <a:latin typeface="+mn-lt"/>
              <a:ea typeface="+mn-ea"/>
              <a:cs typeface="+mn-cs"/>
            </a:endParaRPr>
          </a:p>
          <a:p>
            <a:pPr marL="0" marR="0" lvl="0" indent="0" algn="l" defTabSz="1828800" rtl="0" eaLnBrk="1" fontAlgn="auto" latinLnBrk="0" hangingPunct="1">
              <a:lnSpc>
                <a:spcPct val="100000"/>
              </a:lnSpc>
              <a:spcBef>
                <a:spcPts val="0"/>
              </a:spcBef>
              <a:spcAft>
                <a:spcPts val="0"/>
              </a:spcAft>
              <a:buClrTx/>
              <a:buSzTx/>
              <a:buFontTx/>
              <a:buNone/>
              <a:defRPr/>
            </a:pPr>
            <a:r>
              <a:rPr lang="en-US" altLang="zh-CN" sz="2400" b="0" i="0" kern="1200" dirty="0">
                <a:solidFill>
                  <a:srgbClr val="FF0000"/>
                </a:solidFill>
                <a:effectLst/>
                <a:latin typeface="+mn-lt"/>
                <a:ea typeface="+mn-ea"/>
                <a:cs typeface="+mn-cs"/>
              </a:rPr>
              <a:t>802.11ax — </a:t>
            </a:r>
            <a:r>
              <a:rPr lang="en-US" altLang="zh-CN" sz="2400" b="0" i="0" kern="1200" dirty="0" err="1">
                <a:solidFill>
                  <a:srgbClr val="FF0000"/>
                </a:solidFill>
                <a:effectLst/>
                <a:latin typeface="+mn-lt"/>
                <a:ea typeface="+mn-ea"/>
                <a:cs typeface="+mn-cs"/>
              </a:rPr>
              <a:t>Wifi</a:t>
            </a:r>
            <a:r>
              <a:rPr lang="en-US" altLang="zh-CN" sz="2400" b="0" i="0" kern="1200" dirty="0">
                <a:solidFill>
                  <a:srgbClr val="FF0000"/>
                </a:solidFill>
                <a:effectLst/>
                <a:latin typeface="+mn-lt"/>
                <a:ea typeface="+mn-ea"/>
                <a:cs typeface="+mn-cs"/>
              </a:rPr>
              <a:t> 6(2019)</a:t>
            </a:r>
            <a:endParaRPr lang="en-US" altLang="zh-CN" sz="2400" b="0" i="0" kern="1200" dirty="0">
              <a:solidFill>
                <a:srgbClr val="FF0000"/>
              </a:solidFill>
              <a:effectLst/>
              <a:latin typeface="+mn-lt"/>
              <a:ea typeface="+mn-ea"/>
              <a:cs typeface="+mn-cs"/>
            </a:endParaRPr>
          </a:p>
          <a:p>
            <a:endParaRPr lang="en-US" altLang="zh-CN" sz="2400" b="0" i="0" kern="1200" dirty="0">
              <a:solidFill>
                <a:srgbClr val="FF0000"/>
              </a:solidFill>
              <a:effectLst/>
              <a:latin typeface="+mn-lt"/>
              <a:ea typeface="+mn-ea"/>
              <a:cs typeface="+mn-cs"/>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正 正 正  正</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EAP: Extended Authentication Protocol</a:t>
            </a:r>
            <a:endParaRPr lang="en-US" altLang="zh-CN" dirty="0"/>
          </a:p>
          <a:p>
            <a:pPr marL="0" marR="0" indent="0" algn="l" defTabSz="1828800" rtl="0" eaLnBrk="1" fontAlgn="auto" latinLnBrk="0" hangingPunct="1">
              <a:lnSpc>
                <a:spcPct val="100000"/>
              </a:lnSpc>
              <a:spcBef>
                <a:spcPts val="0"/>
              </a:spcBef>
              <a:spcAft>
                <a:spcPts val="0"/>
              </a:spcAft>
              <a:buClrTx/>
              <a:buSzTx/>
              <a:buFontTx/>
              <a:buNone/>
              <a:defRPr/>
            </a:pPr>
            <a:r>
              <a:rPr lang="en-US" altLang="zh-CN" dirty="0">
                <a:sym typeface="+mn-ea"/>
              </a:rPr>
              <a:t>“</a:t>
            </a:r>
            <a:r>
              <a:rPr lang="zh-CN" altLang="en-US" dirty="0">
                <a:sym typeface="+mn-ea"/>
              </a:rPr>
              <a:t>计数器模式密码块链消息身份验证代码协议”</a:t>
            </a:r>
            <a:endParaRPr lang="zh-CN" altLang="en-US" dirty="0">
              <a:sym typeface="+mn-ea"/>
            </a:endParaRPr>
          </a:p>
          <a:p>
            <a:pPr marL="0" marR="0" indent="0" algn="l" defTabSz="1828800" rtl="0" eaLnBrk="1" fontAlgn="auto" latinLnBrk="0" hangingPunct="1">
              <a:lnSpc>
                <a:spcPct val="100000"/>
              </a:lnSpc>
              <a:spcBef>
                <a:spcPts val="0"/>
              </a:spcBef>
              <a:spcAft>
                <a:spcPts val="0"/>
              </a:spcAft>
              <a:buClrTx/>
              <a:buSzTx/>
              <a:buFontTx/>
              <a:buNone/>
              <a:defRPr/>
            </a:pPr>
            <a:r>
              <a:rPr lang="zh-CN" altLang="en-US" dirty="0">
                <a:sym typeface="+mn-ea"/>
              </a:rPr>
              <a:t>既可以实现数据机密性（加密），又可以实现数据完整性 </a:t>
            </a:r>
            <a:endParaRPr lang="zh-CN" altLang="en-US" dirty="0">
              <a:latin typeface="Arial" panose="020B0604020202020204" pitchFamily="34" charset="0"/>
              <a:ea typeface="+mn-ea"/>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EAP: Extended Authentication Protocol</a:t>
            </a:r>
            <a:endParaRPr lang="zh-CN" altLang="en-US" dirty="0">
              <a:latin typeface="Arial" panose="020B0604020202020204" pitchFamily="34" charset="0"/>
              <a:ea typeface="+mn-ea"/>
            </a:endParaRPr>
          </a:p>
          <a:p>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a:t>
            </a:r>
            <a:r>
              <a:rPr lang="zh-CN" altLang="en-US" dirty="0"/>
              <a:t>：</a:t>
            </a:r>
            <a:r>
              <a:rPr lang="en-US" altLang="zh-CN" dirty="0"/>
              <a:t>Message Integrity Check</a:t>
            </a:r>
            <a:r>
              <a:rPr lang="zh-CN" altLang="en-US" dirty="0"/>
              <a:t>，</a:t>
            </a:r>
            <a:r>
              <a:rPr lang="en-US" altLang="zh-CN" dirty="0"/>
              <a:t>Michael</a:t>
            </a:r>
            <a:r>
              <a:rPr lang="zh-CN" altLang="en-US" dirty="0"/>
              <a:t>算法，由源端和目的端的</a:t>
            </a:r>
            <a:r>
              <a:rPr lang="en-US" altLang="zh-CN" dirty="0"/>
              <a:t>MAC</a:t>
            </a:r>
            <a:r>
              <a:rPr lang="zh-CN" altLang="en-US" dirty="0"/>
              <a:t>地址加上数据生成</a:t>
            </a:r>
            <a:endParaRPr lang="en-US" altLang="zh-CN" dirty="0"/>
          </a:p>
          <a:p>
            <a:r>
              <a:rPr lang="en-US" altLang="zh-CN" dirty="0"/>
              <a:t>ICV: Integrity Check Value</a:t>
            </a:r>
            <a:endParaRPr lang="en-US" altLang="zh-CN" dirty="0"/>
          </a:p>
          <a:p>
            <a:r>
              <a:rPr lang="en-US" altLang="zh-CN" dirty="0"/>
              <a:t>ICV</a:t>
            </a:r>
            <a:r>
              <a:rPr lang="zh-CN" altLang="en-US" dirty="0"/>
              <a:t>只保护载荷，</a:t>
            </a:r>
            <a:r>
              <a:rPr lang="en-US" altLang="zh-CN" dirty="0"/>
              <a:t>MIC</a:t>
            </a:r>
            <a:r>
              <a:rPr lang="zh-CN" altLang="en-US" dirty="0"/>
              <a:t>同时保护载荷和包头</a:t>
            </a:r>
            <a:endParaRPr lang="en-US" altLang="zh-CN" dirty="0"/>
          </a:p>
          <a:p>
            <a:r>
              <a:rPr lang="en-US" altLang="zh-CN" dirty="0"/>
              <a:t>FCS</a:t>
            </a:r>
            <a:r>
              <a:rPr lang="zh-CN" altLang="en-US" dirty="0"/>
              <a:t>（</a:t>
            </a:r>
            <a:r>
              <a:rPr lang="en-US" altLang="zh-CN" dirty="0"/>
              <a:t>Frame Check Sequence</a:t>
            </a:r>
            <a:r>
              <a:rPr lang="zh-CN" altLang="en-US" dirty="0"/>
              <a:t>）都是传输所有字段的循环冗余校验码</a:t>
            </a:r>
            <a:endParaRPr lang="en-US" altLang="zh-CN" dirty="0"/>
          </a:p>
          <a:p>
            <a:r>
              <a:rPr lang="en-US" altLang="zh-CN" dirty="0"/>
              <a:t>EIV: Extended Initial Vector</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EAP: Extended Authentication Protocol</a:t>
            </a:r>
            <a:endParaRPr lang="zh-CN" altLang="en-US" dirty="0">
              <a:latin typeface="Arial" panose="020B0604020202020204" pitchFamily="34" charset="0"/>
              <a:ea typeface="+mn-ea"/>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WAPI</a:t>
            </a:r>
            <a:r>
              <a:rPr lang="zh-CN" altLang="en-US"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Wireless LAN Authentication and Privacy Infrastructure</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WAPI</a:t>
            </a:r>
            <a:r>
              <a:rPr lang="zh-CN" altLang="en-US"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Wireless LAN Authentication and Privacy Infrastructure</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CCK</a:t>
            </a:r>
            <a:r>
              <a:rPr lang="zh-CN" altLang="en-US" dirty="0">
                <a:latin typeface="Arial" panose="020B0604020202020204" pitchFamily="34" charset="0"/>
                <a:ea typeface="+mn-ea"/>
              </a:rPr>
              <a:t>：补充编码键控  </a:t>
            </a:r>
            <a:r>
              <a:rPr lang="en-US" altLang="zh-CN" dirty="0">
                <a:latin typeface="Arial" panose="020B0604020202020204" pitchFamily="34" charset="0"/>
                <a:ea typeface="+mn-ea"/>
              </a:rPr>
              <a:t>11Mb/s</a:t>
            </a:r>
            <a:endParaRPr lang="zh-CN" altLang="en-US"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b="0" i="0" kern="1200" dirty="0">
                <a:solidFill>
                  <a:srgbClr val="FF0000"/>
                </a:solidFill>
                <a:effectLst/>
                <a:latin typeface="+mn-lt"/>
                <a:ea typeface="+mn-ea"/>
                <a:cs typeface="+mn-cs"/>
              </a:rPr>
              <a:t>强制杀死指定进程 </a:t>
            </a:r>
            <a:r>
              <a:rPr lang="en-US" altLang="zh-CN" sz="2400" b="0" i="0" kern="1200" dirty="0">
                <a:solidFill>
                  <a:srgbClr val="FF0000"/>
                </a:solidFill>
                <a:effectLst/>
                <a:latin typeface="+mn-lt"/>
                <a:ea typeface="+mn-ea"/>
                <a:cs typeface="+mn-cs"/>
              </a:rPr>
              <a:t>kill -s 9 PID</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http://lastbit.com/pswcalc.asp</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zh-CN" altLang="zh-CN" dirty="0" smtClean="0">
                <a:sym typeface="+mn-ea"/>
              </a:rPr>
              <a:t>椭圆曲线</a:t>
            </a:r>
            <a:r>
              <a:rPr lang="en-US" altLang="zh-CN" dirty="0" smtClean="0">
                <a:sym typeface="+mn-ea"/>
              </a:rPr>
              <a:t>ECC</a:t>
            </a:r>
            <a:r>
              <a:rPr lang="zh-CN" altLang="zh-CN" dirty="0" smtClean="0">
                <a:sym typeface="+mn-ea"/>
              </a:rPr>
              <a:t>公钥密码算法</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正  错 正 错</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对应</a:t>
            </a:r>
            <a:r>
              <a:rPr lang="en-US" altLang="zh-CN" dirty="0"/>
              <a:t>TCP/IP</a:t>
            </a:r>
            <a:r>
              <a:rPr lang="zh-CN" altLang="en-US" dirty="0"/>
              <a:t>模型的主机</a:t>
            </a:r>
            <a:r>
              <a:rPr lang="en-US" altLang="zh-CN" dirty="0"/>
              <a:t>-</a:t>
            </a:r>
            <a:r>
              <a:rPr lang="zh-CN" altLang="en-US" dirty="0"/>
              <a:t>网络层</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ISM: Industrial Scientific Medical; </a:t>
            </a:r>
            <a:r>
              <a:rPr lang="zh-CN" altLang="en-US" dirty="0">
                <a:latin typeface="Arial" panose="020B0604020202020204" pitchFamily="34" charset="0"/>
                <a:ea typeface="宋体" panose="02010600030101010101" pitchFamily="2" charset="-122"/>
              </a:rPr>
              <a:t>无需授权、发射功率小于</a:t>
            </a:r>
            <a:r>
              <a:rPr lang="en-US" altLang="zh-CN" dirty="0">
                <a:latin typeface="Arial" panose="020B0604020202020204" pitchFamily="34" charset="0"/>
                <a:ea typeface="宋体" panose="02010600030101010101" pitchFamily="2" charset="-122"/>
              </a:rPr>
              <a:t>1W</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UNII: Unauthorized National Information Infrastructure</a:t>
            </a:r>
            <a:endParaRPr lang="en-US" altLang="zh-CN" dirty="0">
              <a:latin typeface="Arial" panose="020B0604020202020204" pitchFamily="34" charset="0"/>
              <a:ea typeface="宋体" panose="02010600030101010101" pitchFamily="2" charset="-122"/>
            </a:endParaRPr>
          </a:p>
          <a:p>
            <a:pPr eaLnBrk="1" hangingPunct="1"/>
            <a:r>
              <a:rPr lang="zh-CN" altLang="en-US" dirty="0"/>
              <a:t>不需要许可证的国家信息基础设施频道</a:t>
            </a:r>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dirty="0">
                <a:sym typeface="+mn-ea"/>
              </a:rPr>
              <a:t>Barker</a:t>
            </a:r>
            <a:r>
              <a:rPr lang="zh-CN" altLang="en-US" dirty="0">
                <a:sym typeface="+mn-ea"/>
              </a:rPr>
              <a:t>码是一个</a:t>
            </a:r>
            <a:r>
              <a:rPr lang="en-US" altLang="zh-CN" dirty="0">
                <a:sym typeface="+mn-ea"/>
              </a:rPr>
              <a:t>11</a:t>
            </a:r>
            <a:r>
              <a:rPr lang="zh-CN" altLang="en-US" dirty="0">
                <a:sym typeface="+mn-ea"/>
              </a:rPr>
              <a:t>比特序列（例如</a:t>
            </a:r>
            <a:r>
              <a:rPr lang="en-US" altLang="zh-CN" dirty="0">
                <a:sym typeface="+mn-ea"/>
              </a:rPr>
              <a:t>10110111000</a:t>
            </a:r>
            <a:r>
              <a:rPr lang="zh-CN" altLang="en-US" dirty="0">
                <a:sym typeface="+mn-ea"/>
              </a:rPr>
              <a:t>），在无线传输方面存在优势，可以有效降低干扰，不过降低了效率。</a:t>
            </a:r>
            <a:endParaRPr lang="en-US" altLang="zh-CN" dirty="0"/>
          </a:p>
          <a:p>
            <a:pPr lvl="0"/>
            <a:r>
              <a:rPr lang="zh-CN" altLang="en-US" dirty="0">
                <a:sym typeface="+mn-ea"/>
              </a:rPr>
              <a:t>每一个比特编码为一个</a:t>
            </a:r>
            <a:r>
              <a:rPr lang="en-US" altLang="zh-CN" dirty="0">
                <a:sym typeface="+mn-ea"/>
              </a:rPr>
              <a:t>11</a:t>
            </a:r>
            <a:r>
              <a:rPr lang="zh-CN" altLang="en-US" dirty="0">
                <a:sym typeface="+mn-ea"/>
              </a:rPr>
              <a:t>位</a:t>
            </a:r>
            <a:r>
              <a:rPr lang="en-US" altLang="zh-CN" dirty="0">
                <a:sym typeface="+mn-ea"/>
              </a:rPr>
              <a:t>Barker</a:t>
            </a:r>
            <a:r>
              <a:rPr lang="zh-CN" altLang="en-US" dirty="0">
                <a:sym typeface="+mn-ea"/>
              </a:rPr>
              <a:t>码，因此而产生的一个数据对象形成一个</a:t>
            </a:r>
            <a:r>
              <a:rPr lang="en-US" altLang="zh-CN" dirty="0">
                <a:sym typeface="+mn-ea"/>
              </a:rPr>
              <a:t>chip(</a:t>
            </a:r>
            <a:r>
              <a:rPr lang="zh-CN" altLang="en-US" dirty="0">
                <a:sym typeface="+mn-ea"/>
              </a:rPr>
              <a:t>碎片</a:t>
            </a:r>
            <a:r>
              <a:rPr lang="en-US" altLang="zh-CN" dirty="0">
                <a:sym typeface="+mn-ea"/>
              </a:rPr>
              <a:t>)</a:t>
            </a:r>
            <a:r>
              <a:rPr lang="zh-CN" altLang="en-US" dirty="0">
                <a:sym typeface="+mn-ea"/>
              </a:rPr>
              <a:t>。</a:t>
            </a:r>
            <a:r>
              <a:rPr lang="en-US" altLang="zh-CN" dirty="0">
                <a:sym typeface="+mn-ea"/>
              </a:rPr>
              <a:t>chip</a:t>
            </a:r>
            <a:r>
              <a:rPr lang="zh-CN" altLang="en-US" dirty="0">
                <a:sym typeface="+mn-ea"/>
              </a:rPr>
              <a:t>是扩频过程中所使用的二进制数字。</a:t>
            </a:r>
            <a:r>
              <a:rPr lang="en-US" altLang="zh-CN" dirty="0">
                <a:sym typeface="+mn-ea"/>
              </a:rPr>
              <a:t>bit(</a:t>
            </a:r>
            <a:r>
              <a:rPr lang="zh-CN" altLang="en-US" dirty="0">
                <a:sym typeface="+mn-ea"/>
              </a:rPr>
              <a:t>位</a:t>
            </a:r>
            <a:r>
              <a:rPr lang="en-US" altLang="zh-CN" dirty="0">
                <a:sym typeface="+mn-ea"/>
              </a:rPr>
              <a:t>)</a:t>
            </a:r>
            <a:r>
              <a:rPr lang="zh-CN" altLang="en-US" dirty="0">
                <a:sym typeface="+mn-ea"/>
              </a:rPr>
              <a:t>属于比较高级的数据，</a:t>
            </a:r>
            <a:r>
              <a:rPr lang="en-US" altLang="zh-CN" dirty="0">
                <a:sym typeface="+mn-ea"/>
              </a:rPr>
              <a:t>chip</a:t>
            </a:r>
            <a:r>
              <a:rPr lang="zh-CN" altLang="en-US" dirty="0">
                <a:sym typeface="+mn-ea"/>
              </a:rPr>
              <a:t>则是编码过程中使用的二进制数字。</a:t>
            </a:r>
            <a:r>
              <a:rPr lang="en-US" altLang="zh-CN" dirty="0">
                <a:sym typeface="+mn-ea"/>
              </a:rPr>
              <a:t>bit</a:t>
            </a:r>
            <a:r>
              <a:rPr lang="zh-CN" altLang="en-US" dirty="0">
                <a:sym typeface="+mn-ea"/>
              </a:rPr>
              <a:t>与</a:t>
            </a:r>
            <a:r>
              <a:rPr lang="en-US" altLang="zh-CN" dirty="0">
                <a:sym typeface="+mn-ea"/>
              </a:rPr>
              <a:t>chip</a:t>
            </a:r>
            <a:r>
              <a:rPr lang="zh-CN" altLang="en-US" dirty="0">
                <a:sym typeface="+mn-ea"/>
              </a:rPr>
              <a:t>之间并不存在任何数学上的差异。实际传输的信息量是有效传输的</a:t>
            </a:r>
            <a:r>
              <a:rPr lang="en-US" altLang="zh-CN" dirty="0">
                <a:sym typeface="+mn-ea"/>
              </a:rPr>
              <a:t>11</a:t>
            </a:r>
            <a:r>
              <a:rPr lang="zh-CN" altLang="en-US" dirty="0">
                <a:sym typeface="+mn-ea"/>
              </a:rPr>
              <a:t>倍。</a:t>
            </a:r>
            <a:r>
              <a:rPr lang="en-US" altLang="zh-CN" dirty="0">
                <a:sym typeface="+mn-ea"/>
              </a:rPr>
              <a:t>DSSS</a:t>
            </a:r>
            <a:endParaRPr lang="zh-CN" altLang="en-US" dirty="0">
              <a:sym typeface="+mn-ea"/>
            </a:endParaRPr>
          </a:p>
          <a:p>
            <a:pPr lvl="0"/>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补码键控（complementary code keying，CCK）</a:t>
            </a:r>
            <a:r>
              <a:rPr lang="zh-CN" altLang="en-US" dirty="0">
                <a:sym typeface="+mn-ea"/>
              </a:rPr>
              <a:t>采用了复杂的数学转换函数，可以使用若干个</a:t>
            </a:r>
            <a:r>
              <a:rPr lang="en-US" altLang="zh-CN" dirty="0">
                <a:sym typeface="+mn-ea"/>
              </a:rPr>
              <a:t>8-bit</a:t>
            </a:r>
            <a:r>
              <a:rPr lang="zh-CN" altLang="en-US" dirty="0">
                <a:sym typeface="+mn-ea"/>
              </a:rPr>
              <a:t>序列在每个码字中编码</a:t>
            </a:r>
            <a:r>
              <a:rPr lang="en-US" altLang="zh-CN" dirty="0">
                <a:sym typeface="+mn-ea"/>
              </a:rPr>
              <a:t>4</a:t>
            </a:r>
            <a:r>
              <a:rPr lang="zh-CN" altLang="en-US" dirty="0">
                <a:sym typeface="+mn-ea"/>
              </a:rPr>
              <a:t>或</a:t>
            </a:r>
            <a:r>
              <a:rPr lang="en-US" altLang="zh-CN" dirty="0">
                <a:sym typeface="+mn-ea"/>
              </a:rPr>
              <a:t>8</a:t>
            </a:r>
            <a:r>
              <a:rPr lang="zh-CN" altLang="en-US" dirty="0">
                <a:sym typeface="+mn-ea"/>
              </a:rPr>
              <a:t>个位，因此数据总吞吐量为</a:t>
            </a:r>
            <a:r>
              <a:rPr lang="en-US" altLang="zh-CN" dirty="0">
                <a:sym typeface="+mn-ea"/>
              </a:rPr>
              <a:t>5.5Mbps</a:t>
            </a:r>
            <a:r>
              <a:rPr lang="zh-CN" altLang="en-US" dirty="0">
                <a:sym typeface="+mn-ea"/>
              </a:rPr>
              <a:t>或</a:t>
            </a:r>
            <a:r>
              <a:rPr lang="en-US" altLang="zh-CN" dirty="0">
                <a:sym typeface="+mn-ea"/>
              </a:rPr>
              <a:t>11Mbps</a:t>
            </a:r>
            <a:r>
              <a:rPr lang="zh-CN" altLang="en-US" dirty="0">
                <a:sym typeface="+mn-ea"/>
              </a:rPr>
              <a:t>。此外，</a:t>
            </a:r>
            <a:r>
              <a:rPr lang="en-US" altLang="zh-CN" dirty="0">
                <a:sym typeface="+mn-ea"/>
              </a:rPr>
              <a:t>CCK</a:t>
            </a:r>
            <a:r>
              <a:rPr lang="zh-CN" altLang="en-US" dirty="0">
                <a:sym typeface="+mn-ea"/>
              </a:rPr>
              <a:t>所使用的数学转换函数可以让接收器轻易识别不同的编码，即便遇上干扰或者多径衰落的情况，</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能有效防止噪声及多径干扰</a:t>
            </a:r>
            <a:r>
              <a:rPr lang="zh-CN" altLang="en-US" dirty="0">
                <a:sym typeface="+mn-ea"/>
              </a:rPr>
              <a:t>。</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技术复杂，实现困难</a:t>
            </a:r>
            <a:endPar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80975" marR="0" lvl="0" indent="-180975" algn="l" defTabSz="914400" rtl="0" eaLnBrk="0" fontAlgn="base" latinLnBrk="0" hangingPunct="0">
              <a:lnSpc>
                <a:spcPct val="125000"/>
              </a:lnSpc>
              <a:spcBef>
                <a:spcPct val="0"/>
              </a:spcBef>
              <a:spcAft>
                <a:spcPts val="600"/>
              </a:spcAft>
              <a:buClrTx/>
              <a:buSzPct val="60000"/>
              <a:buFont typeface="Wingdings" panose="05000000000000000000" pitchFamily="2" charset="2"/>
              <a:buChar char="l"/>
              <a:defRPr/>
            </a:pPr>
            <a:r>
              <a:rPr lang="en-US" altLang="zh-CN"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BPSK</a:t>
            </a:r>
            <a:r>
              <a:rPr lang="zh-CN" altLang="en-US"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a:t>
            </a:r>
            <a:r>
              <a:rPr lang="en-US" altLang="zh-CN" noProof="0" dirty="0" smtClean="0">
                <a:ln>
                  <a:noFill/>
                </a:ln>
                <a:solidFill>
                  <a:schemeClr val="tx1"/>
                </a:solidFill>
                <a:effectLst/>
                <a:uLnTx/>
                <a:uFillTx/>
                <a:latin typeface="FrutigerNext LT Regular" pitchFamily="34" charset="0"/>
                <a:ea typeface="华文细黑" panose="02010600040101010101" pitchFamily="2" charset="-122"/>
                <a:sym typeface="+mn-ea"/>
              </a:rPr>
              <a:t>Binary Phase Shift Keying </a:t>
            </a:r>
            <a:r>
              <a:rPr lang="zh-CN" altLang="en-US" noProof="0" dirty="0" smtClean="0">
                <a:ln>
                  <a:noFill/>
                </a:ln>
                <a:solidFill>
                  <a:schemeClr val="tx1"/>
                </a:solidFill>
                <a:effectLst/>
                <a:uLnTx/>
                <a:uFillTx/>
                <a:latin typeface="FrutigerNext LT Regular" pitchFamily="34" charset="0"/>
                <a:ea typeface="华文细黑" panose="02010600040101010101" pitchFamily="2" charset="-122"/>
                <a:sym typeface="+mn-ea"/>
              </a:rPr>
              <a:t>二进制相移</a:t>
            </a:r>
            <a:r>
              <a:rPr lang="zh-CN" altLang="en-US"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键控。</a:t>
            </a:r>
            <a:endParaRPr kumimoji="0" lang="zh-CN" altLang="en-US" b="0" i="0" u="none" strike="noStrike" kern="1200" cap="none" spc="0" normalizeH="0" baseline="0"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endParaRPr>
          </a:p>
          <a:p>
            <a:pPr marL="180975" marR="0" lvl="0" indent="-180975" algn="l" defTabSz="914400" rtl="0" eaLnBrk="0" fontAlgn="base" latinLnBrk="0" hangingPunct="0">
              <a:lnSpc>
                <a:spcPct val="125000"/>
              </a:lnSpc>
              <a:spcBef>
                <a:spcPct val="0"/>
              </a:spcBef>
              <a:spcAft>
                <a:spcPts val="600"/>
              </a:spcAft>
              <a:buClrTx/>
              <a:buSzPct val="60000"/>
              <a:buFont typeface="Wingdings" panose="05000000000000000000" pitchFamily="2" charset="2"/>
              <a:buChar char="l"/>
              <a:defRPr/>
            </a:pPr>
            <a:r>
              <a:rPr lang="en-US" altLang="zh-CN"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QPSK</a:t>
            </a:r>
            <a:r>
              <a:rPr lang="zh-CN" altLang="en-US"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a:t>
            </a:r>
            <a:r>
              <a:rPr lang="en-US" altLang="zh-CN"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Quadrature Phase Shift Keying </a:t>
            </a:r>
            <a:r>
              <a:rPr lang="zh-CN" altLang="en-US"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sym typeface="+mn-ea"/>
              </a:rPr>
              <a:t>正交相移键控。</a:t>
            </a:r>
            <a:endParaRPr kumimoji="0" lang="en-US" altLang="zh-CN" b="0" i="0" u="none" strike="noStrike" kern="1200" cap="none" spc="0" normalizeH="0" baseline="0" noProof="0" dirty="0" smtClean="0">
              <a:ln>
                <a:noFill/>
              </a:ln>
              <a:solidFill>
                <a:schemeClr val="tx1"/>
              </a:solidFill>
              <a:effectLst/>
              <a:uLnTx/>
              <a:uFillTx/>
              <a:latin typeface="FrutigerNext LT Regular" pitchFamily="34" charset="0"/>
              <a:ea typeface="华文细黑" panose="02010600040101010101" pitchFamily="2" charset="-122"/>
              <a:cs typeface="华文细黑" panose="02010600040101010101" pitchFamily="2" charset="-122"/>
            </a:endParaRPr>
          </a:p>
          <a:p>
            <a:pPr lvl="0"/>
            <a:endParaRPr lang="zh-CN" altLang="en-US" dirty="0">
              <a:latin typeface="Arial" panose="020B0604020202020204" pitchFamily="34" charset="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a:p>
            <a:pPr eaLnBrk="1" hangingPunct="1"/>
            <a:r>
              <a:rPr lang="en-US" altLang="zh-CN" dirty="0">
                <a:sym typeface="+mn-ea"/>
              </a:rPr>
              <a:t>PLCP</a:t>
            </a:r>
            <a:r>
              <a:rPr lang="zh-CN" altLang="en-US" dirty="0">
                <a:sym typeface="+mn-ea"/>
              </a:rPr>
              <a:t>的功能在于结合来自</a:t>
            </a:r>
            <a:r>
              <a:rPr lang="en-US" altLang="zh-CN" dirty="0">
                <a:sym typeface="+mn-ea"/>
              </a:rPr>
              <a:t>MAC</a:t>
            </a:r>
            <a:r>
              <a:rPr lang="zh-CN" altLang="en-US" dirty="0">
                <a:sym typeface="+mn-ea"/>
              </a:rPr>
              <a:t>的帧与空中所传输的无线电波。</a:t>
            </a:r>
            <a:r>
              <a:rPr lang="en-US" altLang="zh-CN" dirty="0">
                <a:sym typeface="+mn-ea"/>
              </a:rPr>
              <a:t>PLCP</a:t>
            </a:r>
            <a:r>
              <a:rPr lang="zh-CN" altLang="en-US" dirty="0">
                <a:sym typeface="+mn-ea"/>
              </a:rPr>
              <a:t>同时会为帧加上自己的标头。通常，帧中会包含前导码（</a:t>
            </a:r>
            <a:r>
              <a:rPr lang="en-US" altLang="zh-CN" dirty="0">
                <a:sym typeface="+mn-ea"/>
              </a:rPr>
              <a:t>preamble</a:t>
            </a:r>
            <a:r>
              <a:rPr lang="zh-CN" altLang="en-US" dirty="0">
                <a:sym typeface="+mn-ea"/>
              </a:rPr>
              <a:t>）以协助接收数据的同步操作。不过，每种调制方式所采用的前导码均不相同，因此</a:t>
            </a:r>
            <a:r>
              <a:rPr lang="en-US" altLang="zh-CN" dirty="0">
                <a:sym typeface="+mn-ea"/>
              </a:rPr>
              <a:t>PLCP</a:t>
            </a:r>
            <a:r>
              <a:rPr lang="zh-CN" altLang="en-US" dirty="0">
                <a:sym typeface="+mn-ea"/>
              </a:rPr>
              <a:t>会为准备传送的所有帧加上自己的标头。接着由</a:t>
            </a:r>
            <a:r>
              <a:rPr lang="en-US" altLang="zh-CN" dirty="0">
                <a:sym typeface="+mn-ea"/>
              </a:rPr>
              <a:t>PMD</a:t>
            </a:r>
            <a:r>
              <a:rPr lang="zh-CN" altLang="en-US" dirty="0">
                <a:sym typeface="+mn-ea"/>
              </a:rPr>
              <a:t>负责将</a:t>
            </a:r>
            <a:r>
              <a:rPr lang="en-US" altLang="zh-CN" dirty="0">
                <a:sym typeface="+mn-ea"/>
              </a:rPr>
              <a:t>PLCP</a:t>
            </a:r>
            <a:r>
              <a:rPr lang="zh-CN" altLang="en-US" dirty="0">
                <a:sym typeface="+mn-ea"/>
              </a:rPr>
              <a:t>所传来的每个位利用天线传送至空中。</a:t>
            </a:r>
            <a:endParaRPr lang="zh-CN" altLang="en-US"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宋体" panose="02010600030101010101" pitchFamily="2" charset="-122"/>
              </a:rPr>
              <a:t>卷积码与分组码</a:t>
            </a:r>
            <a:endParaRPr lang="zh-CN" altLang="en-US"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CRC: Cyclical Redundancy Check</a:t>
            </a:r>
            <a:endParaRPr lang="en-US" altLang="zh-CN" dirty="0">
              <a:latin typeface="Arial" panose="020B0604020202020204" pitchFamily="34" charset="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latin typeface="Arial" panose="020B0604020202020204" pitchFamily="34" charset="0"/>
                <a:ea typeface="宋体" panose="02010600030101010101" pitchFamily="2" charset="-122"/>
              </a:rPr>
              <a:t>ACK: Acknowledgement</a:t>
            </a:r>
            <a:endParaRPr lang="en-US" altLang="zh-CN" dirty="0">
              <a:latin typeface="Arial" panose="020B0604020202020204" pitchFamily="34" charset="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latin typeface="Arial" panose="020B0604020202020204" pitchFamily="34" charset="0"/>
                <a:ea typeface="宋体" panose="02010600030101010101" pitchFamily="2" charset="-122"/>
              </a:rPr>
              <a:t>ACK: Acknowledgement</a:t>
            </a:r>
            <a:endParaRPr lang="en-US" altLang="zh-CN" dirty="0">
              <a:latin typeface="Arial" panose="020B0604020202020204" pitchFamily="34" charset="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PCF</a:t>
            </a:r>
            <a:r>
              <a:rPr lang="zh-CN" altLang="zh-CN" sz="2400" kern="1200" dirty="0">
                <a:solidFill>
                  <a:srgbClr val="FF0000"/>
                </a:solidFill>
                <a:effectLst/>
                <a:latin typeface="+mn-lt"/>
                <a:ea typeface="+mn-ea"/>
                <a:cs typeface="+mn-cs"/>
              </a:rPr>
              <a:t>要求网络中存在一个中心节点，由中心节点决定哪个终端可以进行数据发送</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HCF</a:t>
            </a:r>
            <a:r>
              <a:rPr lang="zh-CN" altLang="zh-CN" sz="2400" kern="1200" dirty="0">
                <a:solidFill>
                  <a:srgbClr val="FF0000"/>
                </a:solidFill>
                <a:effectLst/>
                <a:latin typeface="+mn-lt"/>
                <a:ea typeface="+mn-ea"/>
                <a:cs typeface="+mn-cs"/>
              </a:rPr>
              <a:t>主要应用在需要</a:t>
            </a:r>
            <a:r>
              <a:rPr lang="en-US" altLang="zh-CN" sz="2400" kern="1200" dirty="0" err="1">
                <a:solidFill>
                  <a:srgbClr val="FF0000"/>
                </a:solidFill>
                <a:effectLst/>
                <a:latin typeface="+mn-lt"/>
                <a:ea typeface="+mn-ea"/>
                <a:cs typeface="+mn-cs"/>
              </a:rPr>
              <a:t>QoS</a:t>
            </a:r>
            <a:r>
              <a:rPr lang="zh-CN" altLang="zh-CN" sz="2400" kern="1200" dirty="0">
                <a:solidFill>
                  <a:srgbClr val="FF0000"/>
                </a:solidFill>
                <a:effectLst/>
                <a:latin typeface="+mn-lt"/>
                <a:ea typeface="+mn-ea"/>
                <a:cs typeface="+mn-cs"/>
              </a:rPr>
              <a:t>机制的场合</a:t>
            </a:r>
            <a:endParaRPr lang="en-US" altLang="zh-CN" sz="2400" kern="1200" dirty="0">
              <a:solidFill>
                <a:srgbClr val="FF0000"/>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在发送者的通信范围之内——</a:t>
            </a:r>
            <a:r>
              <a:rPr lang="en-US" altLang="zh-CN"/>
              <a:t>C</a:t>
            </a:r>
            <a:r>
              <a:rPr lang="zh-CN" altLang="en-US"/>
              <a:t>——</a:t>
            </a:r>
            <a:r>
              <a:rPr lang="en-US" altLang="zh-CN"/>
              <a:t>A</a:t>
            </a:r>
            <a:r>
              <a:rPr lang="zh-CN" altLang="en-US"/>
              <a:t>——</a:t>
            </a:r>
            <a:r>
              <a:rPr lang="en-US" altLang="zh-CN"/>
              <a:t>B</a:t>
            </a:r>
            <a:r>
              <a:rPr lang="zh-CN" altLang="en-US"/>
              <a:t>——D——带来的问题：</a:t>
            </a:r>
            <a:r>
              <a:rPr lang="en-US" altLang="zh-CN"/>
              <a:t>A</a:t>
            </a:r>
            <a:r>
              <a:rPr lang="zh-CN" altLang="en-US"/>
              <a:t>向</a:t>
            </a:r>
            <a:r>
              <a:rPr lang="en-US" altLang="zh-CN"/>
              <a:t>C</a:t>
            </a:r>
            <a:r>
              <a:rPr lang="zh-CN" altLang="en-US"/>
              <a:t>发送。</a:t>
            </a:r>
            <a:r>
              <a:rPr lang="en-US" altLang="zh-CN"/>
              <a:t>B</a:t>
            </a:r>
            <a:r>
              <a:rPr lang="zh-CN" altLang="en-US"/>
              <a:t>听到</a:t>
            </a:r>
            <a:r>
              <a:rPr lang="en-US" altLang="zh-CN"/>
              <a:t>A</a:t>
            </a:r>
            <a:r>
              <a:rPr lang="zh-CN" altLang="en-US"/>
              <a:t>的发送，不能向D发送，造成不必要的延迟，因为</a:t>
            </a:r>
            <a:r>
              <a:rPr lang="en-US" altLang="zh-CN"/>
              <a:t>B</a:t>
            </a:r>
            <a:r>
              <a:rPr lang="zh-CN" altLang="en-US"/>
              <a:t> 向D发送并不会影响</a:t>
            </a:r>
            <a:r>
              <a:rPr lang="en-US" altLang="zh-CN"/>
              <a:t>A</a:t>
            </a:r>
            <a:r>
              <a:rPr lang="zh-CN" altLang="en-US"/>
              <a:t>与</a:t>
            </a:r>
            <a:r>
              <a:rPr lang="en-US" altLang="zh-CN"/>
              <a:t>C</a:t>
            </a:r>
            <a:r>
              <a:rPr lang="zh-CN" altLang="en-US"/>
              <a:t>的通信</a:t>
            </a:r>
            <a:r>
              <a:rPr lang="en-US" altLang="zh-CN"/>
              <a:t>.</a:t>
            </a:r>
            <a:endParaRPr lang="en-US" altLang="zh-CN"/>
          </a:p>
          <a:p>
            <a:r>
              <a:rPr lang="en-US" altLang="zh-CN">
                <a:sym typeface="+mn-ea"/>
              </a:rPr>
              <a:t>A</a:t>
            </a:r>
            <a:r>
              <a:rPr lang="zh-CN" altLang="en-US">
                <a:sym typeface="+mn-ea"/>
              </a:rPr>
              <a:t>向</a:t>
            </a:r>
            <a:r>
              <a:rPr lang="en-US" altLang="zh-CN">
                <a:sym typeface="+mn-ea"/>
              </a:rPr>
              <a:t>C</a:t>
            </a:r>
            <a:r>
              <a:rPr lang="zh-CN" altLang="en-US">
                <a:sym typeface="+mn-ea"/>
              </a:rPr>
              <a:t>发送</a:t>
            </a:r>
            <a:r>
              <a:rPr lang="zh-CN" altLang="en-US"/>
              <a:t>发送数据时，如果采用握手机制。</a:t>
            </a:r>
            <a:r>
              <a:rPr lang="en-US" altLang="zh-CN"/>
              <a:t>B</a:t>
            </a:r>
            <a:r>
              <a:rPr lang="zh-CN" altLang="en-US"/>
              <a:t>知道自己是暴露终端。</a:t>
            </a:r>
            <a:r>
              <a:rPr lang="en-US" altLang="zh-CN"/>
              <a:t>B</a:t>
            </a:r>
            <a:r>
              <a:rPr lang="zh-CN" altLang="en-US"/>
              <a:t>想向D发送数据时， 它可以发送。向D发送一个握手信号，但来自D的握手回应信号会与</a:t>
            </a:r>
            <a:r>
              <a:rPr lang="en-US" altLang="zh-CN"/>
              <a:t>A</a:t>
            </a:r>
            <a:r>
              <a:rPr lang="zh-CN" altLang="en-US"/>
              <a:t>的数据信号在</a:t>
            </a:r>
            <a:r>
              <a:rPr lang="en-US" altLang="zh-CN"/>
              <a:t>B</a:t>
            </a:r>
            <a:r>
              <a:rPr lang="zh-CN" altLang="en-US"/>
              <a:t>处 产生碰撞。</a:t>
            </a:r>
            <a:r>
              <a:rPr lang="en-US" altLang="zh-CN"/>
              <a:t>B</a:t>
            </a:r>
            <a:r>
              <a:rPr lang="zh-CN" altLang="en-US"/>
              <a:t>听不到D的冋应，重复发送RTS,不能发送数据。这是暴露发送终端问题</a:t>
            </a:r>
            <a:r>
              <a:rPr lang="en-US" altLang="zh-CN"/>
              <a: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SIFS</a:t>
            </a:r>
            <a:r>
              <a:rPr lang="zh-CN" altLang="en-US" dirty="0"/>
              <a:t>（</a:t>
            </a:r>
            <a:r>
              <a:rPr lang="en-US" altLang="zh-CN" dirty="0"/>
              <a:t>Shortest IFS</a:t>
            </a:r>
            <a:r>
              <a:rPr lang="zh-CN" altLang="en-US" dirty="0"/>
              <a:t>），</a:t>
            </a:r>
            <a:r>
              <a:rPr lang="en-US" altLang="zh-CN" sz="2400" kern="1200" dirty="0">
                <a:solidFill>
                  <a:srgbClr val="FF0000"/>
                </a:solidFill>
                <a:effectLst/>
                <a:latin typeface="+mn-lt"/>
                <a:ea typeface="+mn-ea"/>
                <a:cs typeface="+mn-cs"/>
              </a:rPr>
              <a:t>SIFS</a:t>
            </a:r>
            <a:r>
              <a:rPr lang="zh-CN" altLang="zh-CN" sz="2400" kern="1200" dirty="0">
                <a:solidFill>
                  <a:srgbClr val="FF0000"/>
                </a:solidFill>
                <a:effectLst/>
                <a:latin typeface="+mn-lt"/>
                <a:ea typeface="+mn-ea"/>
                <a:cs typeface="+mn-cs"/>
              </a:rPr>
              <a:t>在发送</a:t>
            </a:r>
            <a:r>
              <a:rPr lang="en-US" altLang="zh-CN" sz="2400" kern="1200" dirty="0">
                <a:solidFill>
                  <a:srgbClr val="FF0000"/>
                </a:solidFill>
                <a:effectLst/>
                <a:latin typeface="+mn-lt"/>
                <a:ea typeface="+mn-ea"/>
                <a:cs typeface="+mn-cs"/>
              </a:rPr>
              <a:t>RTS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CTS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ACK</a:t>
            </a:r>
            <a:r>
              <a:rPr lang="zh-CN" altLang="zh-CN" sz="2400" kern="1200" dirty="0">
                <a:solidFill>
                  <a:srgbClr val="FF0000"/>
                </a:solidFill>
                <a:effectLst/>
                <a:latin typeface="+mn-lt"/>
                <a:ea typeface="+mn-ea"/>
                <a:cs typeface="+mn-cs"/>
              </a:rPr>
              <a:t>和分片数据等情况下使用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PIFS</a:t>
            </a:r>
            <a:r>
              <a:rPr lang="zh-CN" altLang="en-US" dirty="0"/>
              <a:t>（</a:t>
            </a:r>
            <a:r>
              <a:rPr lang="en-US" altLang="zh-CN" dirty="0"/>
              <a:t>Point Coordination Function IFS</a:t>
            </a:r>
            <a:r>
              <a:rPr lang="zh-CN" altLang="en-US" dirty="0"/>
              <a:t>），</a:t>
            </a:r>
            <a:r>
              <a:rPr lang="en-US" altLang="zh-CN" sz="2400" kern="1200" dirty="0">
                <a:solidFill>
                  <a:srgbClr val="FF0000"/>
                </a:solidFill>
                <a:effectLst/>
                <a:latin typeface="+mn-lt"/>
                <a:ea typeface="+mn-ea"/>
                <a:cs typeface="+mn-cs"/>
              </a:rPr>
              <a:t>PIFS</a:t>
            </a:r>
            <a:r>
              <a:rPr lang="zh-CN" altLang="zh-CN" sz="2400" kern="1200" dirty="0">
                <a:solidFill>
                  <a:srgbClr val="FF0000"/>
                </a:solidFill>
                <a:effectLst/>
                <a:latin typeface="+mn-lt"/>
                <a:ea typeface="+mn-ea"/>
                <a:cs typeface="+mn-cs"/>
              </a:rPr>
              <a:t>在</a:t>
            </a:r>
            <a:r>
              <a:rPr lang="en-US" altLang="zh-CN" sz="2400" kern="1200" dirty="0">
                <a:solidFill>
                  <a:srgbClr val="FF0000"/>
                </a:solidFill>
                <a:effectLst/>
                <a:latin typeface="+mn-lt"/>
                <a:ea typeface="+mn-ea"/>
                <a:cs typeface="+mn-cs"/>
              </a:rPr>
              <a:t>PCF</a:t>
            </a:r>
            <a:r>
              <a:rPr lang="zh-CN" altLang="zh-CN" sz="2400" kern="1200" dirty="0">
                <a:solidFill>
                  <a:srgbClr val="FF0000"/>
                </a:solidFill>
                <a:effectLst/>
                <a:latin typeface="+mn-lt"/>
                <a:ea typeface="+mn-ea"/>
                <a:cs typeface="+mn-cs"/>
              </a:rPr>
              <a:t>机制中发送管理帧时使用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DIFS</a:t>
            </a:r>
            <a:r>
              <a:rPr lang="zh-CN" altLang="en-US" dirty="0"/>
              <a:t>（</a:t>
            </a:r>
            <a:r>
              <a:rPr lang="en-US" altLang="zh-CN" dirty="0"/>
              <a:t>Distributed Coordination Function IFS</a:t>
            </a:r>
            <a:r>
              <a:rPr lang="zh-CN" altLang="en-US" dirty="0"/>
              <a:t>）</a:t>
            </a:r>
            <a:endParaRPr lang="en-US" altLang="zh-CN"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SIFS</a:t>
            </a:r>
            <a:r>
              <a:rPr lang="zh-CN" altLang="en-US" dirty="0"/>
              <a:t>（</a:t>
            </a:r>
            <a:r>
              <a:rPr lang="en-US" altLang="zh-CN" dirty="0"/>
              <a:t>Shortest IFS</a:t>
            </a:r>
            <a:r>
              <a:rPr lang="zh-CN" altLang="en-US" dirty="0"/>
              <a:t>），</a:t>
            </a:r>
            <a:r>
              <a:rPr lang="en-US" altLang="zh-CN" sz="2400" kern="1200" dirty="0">
                <a:solidFill>
                  <a:srgbClr val="FF0000"/>
                </a:solidFill>
                <a:effectLst/>
                <a:latin typeface="+mn-lt"/>
                <a:ea typeface="+mn-ea"/>
                <a:cs typeface="+mn-cs"/>
              </a:rPr>
              <a:t>SIFS</a:t>
            </a:r>
            <a:r>
              <a:rPr lang="zh-CN" altLang="zh-CN" sz="2400" kern="1200" dirty="0">
                <a:solidFill>
                  <a:srgbClr val="FF0000"/>
                </a:solidFill>
                <a:effectLst/>
                <a:latin typeface="+mn-lt"/>
                <a:ea typeface="+mn-ea"/>
                <a:cs typeface="+mn-cs"/>
              </a:rPr>
              <a:t>在发送</a:t>
            </a:r>
            <a:r>
              <a:rPr lang="en-US" altLang="zh-CN" sz="2400" kern="1200" dirty="0">
                <a:solidFill>
                  <a:srgbClr val="FF0000"/>
                </a:solidFill>
                <a:effectLst/>
                <a:latin typeface="+mn-lt"/>
                <a:ea typeface="+mn-ea"/>
                <a:cs typeface="+mn-cs"/>
              </a:rPr>
              <a:t>RTS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CTS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ACK</a:t>
            </a:r>
            <a:r>
              <a:rPr lang="zh-CN" altLang="zh-CN" sz="2400" kern="1200" dirty="0">
                <a:solidFill>
                  <a:srgbClr val="FF0000"/>
                </a:solidFill>
                <a:effectLst/>
                <a:latin typeface="+mn-lt"/>
                <a:ea typeface="+mn-ea"/>
                <a:cs typeface="+mn-cs"/>
              </a:rPr>
              <a:t>和分片数据等情况下使用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PIFS</a:t>
            </a:r>
            <a:r>
              <a:rPr lang="zh-CN" altLang="en-US" dirty="0"/>
              <a:t>（</a:t>
            </a:r>
            <a:r>
              <a:rPr lang="en-US" altLang="zh-CN" dirty="0"/>
              <a:t>Point Coordination Function IFS</a:t>
            </a:r>
            <a:r>
              <a:rPr lang="zh-CN" altLang="en-US" dirty="0"/>
              <a:t>），</a:t>
            </a:r>
            <a:r>
              <a:rPr lang="en-US" altLang="zh-CN" sz="2400" kern="1200" dirty="0">
                <a:solidFill>
                  <a:srgbClr val="FF0000"/>
                </a:solidFill>
                <a:effectLst/>
                <a:latin typeface="+mn-lt"/>
                <a:ea typeface="+mn-ea"/>
                <a:cs typeface="+mn-cs"/>
              </a:rPr>
              <a:t>PIFS</a:t>
            </a:r>
            <a:r>
              <a:rPr lang="zh-CN" altLang="zh-CN" sz="2400" kern="1200" dirty="0">
                <a:solidFill>
                  <a:srgbClr val="FF0000"/>
                </a:solidFill>
                <a:effectLst/>
                <a:latin typeface="+mn-lt"/>
                <a:ea typeface="+mn-ea"/>
                <a:cs typeface="+mn-cs"/>
              </a:rPr>
              <a:t>在</a:t>
            </a:r>
            <a:r>
              <a:rPr lang="en-US" altLang="zh-CN" sz="2400" kern="1200" dirty="0">
                <a:solidFill>
                  <a:srgbClr val="FF0000"/>
                </a:solidFill>
                <a:effectLst/>
                <a:latin typeface="+mn-lt"/>
                <a:ea typeface="+mn-ea"/>
                <a:cs typeface="+mn-cs"/>
              </a:rPr>
              <a:t>PCF</a:t>
            </a:r>
            <a:r>
              <a:rPr lang="zh-CN" altLang="zh-CN" sz="2400" kern="1200" dirty="0">
                <a:solidFill>
                  <a:srgbClr val="FF0000"/>
                </a:solidFill>
                <a:effectLst/>
                <a:latin typeface="+mn-lt"/>
                <a:ea typeface="+mn-ea"/>
                <a:cs typeface="+mn-cs"/>
              </a:rPr>
              <a:t>机制中发送管理帧时使用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DIFS</a:t>
            </a:r>
            <a:r>
              <a:rPr lang="zh-CN" altLang="en-US" dirty="0"/>
              <a:t>（</a:t>
            </a:r>
            <a:r>
              <a:rPr lang="en-US" altLang="zh-CN" dirty="0"/>
              <a:t>Distributed Coordination Function IFS</a:t>
            </a:r>
            <a:r>
              <a:rPr lang="zh-CN" altLang="en-US" dirty="0"/>
              <a:t>）</a:t>
            </a:r>
            <a:endParaRPr lang="en-US" altLang="zh-CN"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SIFS</a:t>
            </a:r>
            <a:r>
              <a:rPr lang="zh-CN" altLang="en-US" dirty="0"/>
              <a:t>（</a:t>
            </a:r>
            <a:r>
              <a:rPr lang="en-US" altLang="zh-CN" dirty="0"/>
              <a:t>Shortest IFS</a:t>
            </a:r>
            <a:r>
              <a:rPr lang="zh-CN" altLang="en-US" dirty="0"/>
              <a:t>），</a:t>
            </a:r>
            <a:r>
              <a:rPr lang="en-US" altLang="zh-CN" sz="2400" kern="1200" dirty="0">
                <a:solidFill>
                  <a:srgbClr val="FF0000"/>
                </a:solidFill>
                <a:effectLst/>
                <a:latin typeface="+mn-lt"/>
                <a:ea typeface="+mn-ea"/>
                <a:cs typeface="+mn-cs"/>
              </a:rPr>
              <a:t>SIFS</a:t>
            </a:r>
            <a:r>
              <a:rPr lang="zh-CN" altLang="zh-CN" sz="2400" kern="1200" dirty="0">
                <a:solidFill>
                  <a:srgbClr val="FF0000"/>
                </a:solidFill>
                <a:effectLst/>
                <a:latin typeface="+mn-lt"/>
                <a:ea typeface="+mn-ea"/>
                <a:cs typeface="+mn-cs"/>
              </a:rPr>
              <a:t>在发送</a:t>
            </a:r>
            <a:r>
              <a:rPr lang="en-US" altLang="zh-CN" sz="2400" kern="1200" dirty="0">
                <a:solidFill>
                  <a:srgbClr val="FF0000"/>
                </a:solidFill>
                <a:effectLst/>
                <a:latin typeface="+mn-lt"/>
                <a:ea typeface="+mn-ea"/>
                <a:cs typeface="+mn-cs"/>
              </a:rPr>
              <a:t>RTS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CTS</a:t>
            </a:r>
            <a:r>
              <a:rPr lang="zh-CN" altLang="zh-CN" sz="2400" kern="1200" dirty="0">
                <a:solidFill>
                  <a:srgbClr val="FF0000"/>
                </a:solidFill>
                <a:effectLst/>
                <a:latin typeface="+mn-lt"/>
                <a:ea typeface="+mn-ea"/>
                <a:cs typeface="+mn-cs"/>
              </a:rPr>
              <a:t>、</a:t>
            </a:r>
            <a:r>
              <a:rPr lang="en-US" altLang="zh-CN" sz="2400" kern="1200" dirty="0">
                <a:solidFill>
                  <a:srgbClr val="FF0000"/>
                </a:solidFill>
                <a:effectLst/>
                <a:latin typeface="+mn-lt"/>
                <a:ea typeface="+mn-ea"/>
                <a:cs typeface="+mn-cs"/>
              </a:rPr>
              <a:t>ACK</a:t>
            </a:r>
            <a:r>
              <a:rPr lang="zh-CN" altLang="zh-CN" sz="2400" kern="1200" dirty="0">
                <a:solidFill>
                  <a:srgbClr val="FF0000"/>
                </a:solidFill>
                <a:effectLst/>
                <a:latin typeface="+mn-lt"/>
                <a:ea typeface="+mn-ea"/>
                <a:cs typeface="+mn-cs"/>
              </a:rPr>
              <a:t>和分片数据等情况下使用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PIFS</a:t>
            </a:r>
            <a:r>
              <a:rPr lang="zh-CN" altLang="en-US" dirty="0"/>
              <a:t>（</a:t>
            </a:r>
            <a:r>
              <a:rPr lang="en-US" altLang="zh-CN" dirty="0"/>
              <a:t>Point Coordination Function IFS</a:t>
            </a:r>
            <a:r>
              <a:rPr lang="zh-CN" altLang="en-US" dirty="0"/>
              <a:t>），</a:t>
            </a:r>
            <a:r>
              <a:rPr lang="en-US" altLang="zh-CN" sz="2400" kern="1200" dirty="0">
                <a:solidFill>
                  <a:srgbClr val="FF0000"/>
                </a:solidFill>
                <a:effectLst/>
                <a:latin typeface="+mn-lt"/>
                <a:ea typeface="+mn-ea"/>
                <a:cs typeface="+mn-cs"/>
              </a:rPr>
              <a:t>PIFS</a:t>
            </a:r>
            <a:r>
              <a:rPr lang="zh-CN" altLang="zh-CN" sz="2400" kern="1200" dirty="0">
                <a:solidFill>
                  <a:srgbClr val="FF0000"/>
                </a:solidFill>
                <a:effectLst/>
                <a:latin typeface="+mn-lt"/>
                <a:ea typeface="+mn-ea"/>
                <a:cs typeface="+mn-cs"/>
              </a:rPr>
              <a:t>在</a:t>
            </a:r>
            <a:r>
              <a:rPr lang="en-US" altLang="zh-CN" sz="2400" kern="1200" dirty="0">
                <a:solidFill>
                  <a:srgbClr val="FF0000"/>
                </a:solidFill>
                <a:effectLst/>
                <a:latin typeface="+mn-lt"/>
                <a:ea typeface="+mn-ea"/>
                <a:cs typeface="+mn-cs"/>
              </a:rPr>
              <a:t>PCF</a:t>
            </a:r>
            <a:r>
              <a:rPr lang="zh-CN" altLang="zh-CN" sz="2400" kern="1200" dirty="0">
                <a:solidFill>
                  <a:srgbClr val="FF0000"/>
                </a:solidFill>
                <a:effectLst/>
                <a:latin typeface="+mn-lt"/>
                <a:ea typeface="+mn-ea"/>
                <a:cs typeface="+mn-cs"/>
              </a:rPr>
              <a:t>机制中发送管理帧时使用</a:t>
            </a:r>
            <a:endParaRPr lang="zh-CN" altLang="en-US" dirty="0"/>
          </a:p>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t>DIFS</a:t>
            </a:r>
            <a:r>
              <a:rPr lang="zh-CN" altLang="en-US" dirty="0"/>
              <a:t>（</a:t>
            </a:r>
            <a:r>
              <a:rPr lang="en-US" altLang="zh-CN" dirty="0"/>
              <a:t>Distributed Coordination Function IFS</a:t>
            </a:r>
            <a:r>
              <a:rPr lang="zh-CN" altLang="en-US" dirty="0"/>
              <a:t>）</a:t>
            </a:r>
            <a:endParaRPr lang="en-US" altLang="zh-CN"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错 错 正 错</a:t>
            </a:r>
            <a:endParaRPr lang="zh-CN" altLang="en-US" dirty="0">
              <a:sym typeface="+mn-ea"/>
            </a:endParaRPr>
          </a:p>
          <a:p>
            <a:pPr eaLnBrk="1" hangingPunct="1"/>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b="0" i="0" kern="1200" dirty="0">
                <a:solidFill>
                  <a:srgbClr val="FF0000"/>
                </a:solidFill>
                <a:effectLst/>
                <a:latin typeface="+mn-lt"/>
                <a:ea typeface="+mn-ea"/>
                <a:cs typeface="+mn-cs"/>
              </a:rPr>
              <a:t>1</a:t>
            </a:r>
            <a:r>
              <a:rPr lang="zh-CN" altLang="en-US" sz="2400" b="0" i="0" kern="1200" dirty="0">
                <a:solidFill>
                  <a:srgbClr val="FF0000"/>
                </a:solidFill>
                <a:effectLst/>
                <a:latin typeface="+mn-lt"/>
                <a:ea typeface="+mn-ea"/>
                <a:cs typeface="+mn-cs"/>
              </a:rPr>
              <a:t>如果运行提示权限问题 修改</a:t>
            </a:r>
            <a:r>
              <a:rPr lang="en-US" altLang="zh-CN" sz="2400" b="0" i="0" kern="1200" dirty="0">
                <a:solidFill>
                  <a:srgbClr val="FF0000"/>
                </a:solidFill>
                <a:effectLst/>
                <a:latin typeface="+mn-lt"/>
                <a:ea typeface="+mn-ea"/>
                <a:cs typeface="+mn-cs"/>
              </a:rPr>
              <a:t>/</a:t>
            </a:r>
            <a:r>
              <a:rPr lang="en-US" altLang="zh-CN" sz="2400" b="0" i="0" kern="1200" dirty="0" err="1">
                <a:solidFill>
                  <a:srgbClr val="FF0000"/>
                </a:solidFill>
                <a:effectLst/>
                <a:latin typeface="+mn-lt"/>
                <a:ea typeface="+mn-ea"/>
                <a:cs typeface="+mn-cs"/>
              </a:rPr>
              <a:t>usr</a:t>
            </a:r>
            <a:r>
              <a:rPr lang="en-US" altLang="zh-CN" sz="2400" b="0" i="0" kern="1200" dirty="0">
                <a:solidFill>
                  <a:srgbClr val="FF0000"/>
                </a:solidFill>
                <a:effectLst/>
                <a:latin typeface="+mn-lt"/>
                <a:ea typeface="+mn-ea"/>
                <a:cs typeface="+mn-cs"/>
              </a:rPr>
              <a:t>/share/</a:t>
            </a:r>
            <a:r>
              <a:rPr lang="en-US" altLang="zh-CN" sz="2400" b="0" i="0" kern="1200" dirty="0" err="1">
                <a:solidFill>
                  <a:srgbClr val="FF0000"/>
                </a:solidFill>
                <a:effectLst/>
                <a:latin typeface="+mn-lt"/>
                <a:ea typeface="+mn-ea"/>
                <a:cs typeface="+mn-cs"/>
              </a:rPr>
              <a:t>wireshark</a:t>
            </a:r>
            <a:r>
              <a:rPr lang="en-US" altLang="zh-CN" sz="2400" b="0" i="0" kern="1200" dirty="0">
                <a:solidFill>
                  <a:srgbClr val="FF0000"/>
                </a:solidFill>
                <a:effectLst/>
                <a:latin typeface="+mn-lt"/>
                <a:ea typeface="+mn-ea"/>
                <a:cs typeface="+mn-cs"/>
              </a:rPr>
              <a:t>/</a:t>
            </a:r>
            <a:r>
              <a:rPr lang="en-US" altLang="zh-CN" sz="2400" b="0" i="0" kern="1200" dirty="0" err="1">
                <a:solidFill>
                  <a:srgbClr val="FF0000"/>
                </a:solidFill>
                <a:effectLst/>
                <a:latin typeface="+mn-lt"/>
                <a:ea typeface="+mn-ea"/>
                <a:cs typeface="+mn-cs"/>
              </a:rPr>
              <a:t>init.lua</a:t>
            </a:r>
            <a:r>
              <a:rPr lang="zh-CN" altLang="en-US" sz="2400" b="0" i="0" kern="1200" dirty="0">
                <a:solidFill>
                  <a:srgbClr val="FF0000"/>
                </a:solidFill>
                <a:effectLst/>
                <a:latin typeface="+mn-lt"/>
                <a:ea typeface="+mn-ea"/>
                <a:cs typeface="+mn-cs"/>
              </a:rPr>
              <a:t>配置文件，将</a:t>
            </a:r>
            <a:r>
              <a:rPr lang="en-US" altLang="zh-CN" sz="2400" b="0" i="0" kern="1200" dirty="0" err="1">
                <a:solidFill>
                  <a:srgbClr val="FF0000"/>
                </a:solidFill>
                <a:effectLst/>
                <a:latin typeface="+mn-lt"/>
                <a:ea typeface="+mn-ea"/>
                <a:cs typeface="+mn-cs"/>
              </a:rPr>
              <a:t>dofile</a:t>
            </a:r>
            <a:r>
              <a:rPr lang="en-US" altLang="zh-CN" sz="2400" b="0" i="0" kern="1200" dirty="0">
                <a:solidFill>
                  <a:srgbClr val="FF0000"/>
                </a:solidFill>
                <a:effectLst/>
                <a:latin typeface="+mn-lt"/>
                <a:ea typeface="+mn-ea"/>
                <a:cs typeface="+mn-cs"/>
              </a:rPr>
              <a:t>(DATA_DIR..“</a:t>
            </a:r>
            <a:r>
              <a:rPr lang="en-US" altLang="zh-CN" sz="2400" b="0" i="0" kern="1200" dirty="0" err="1">
                <a:solidFill>
                  <a:srgbClr val="FF0000"/>
                </a:solidFill>
                <a:effectLst/>
                <a:latin typeface="+mn-lt"/>
                <a:ea typeface="+mn-ea"/>
                <a:cs typeface="+mn-cs"/>
              </a:rPr>
              <a:t>console.lua</a:t>
            </a:r>
            <a:r>
              <a:rPr lang="en-US" altLang="zh-CN" sz="2400" b="0" i="0" kern="1200" dirty="0">
                <a:solidFill>
                  <a:srgbClr val="FF0000"/>
                </a:solidFill>
                <a:effectLst/>
                <a:latin typeface="+mn-lt"/>
                <a:ea typeface="+mn-ea"/>
                <a:cs typeface="+mn-cs"/>
              </a:rPr>
              <a:t>”)</a:t>
            </a:r>
            <a:r>
              <a:rPr lang="zh-CN" altLang="en-US" sz="2400" b="0" i="0" kern="1200" dirty="0">
                <a:solidFill>
                  <a:srgbClr val="FF0000"/>
                </a:solidFill>
                <a:effectLst/>
                <a:latin typeface="+mn-lt"/>
                <a:ea typeface="+mn-ea"/>
                <a:cs typeface="+mn-cs"/>
              </a:rPr>
              <a:t>注释掉</a:t>
            </a:r>
            <a:endParaRPr lang="en-US" altLang="zh-CN" sz="2400" b="0" i="0" kern="1200" dirty="0">
              <a:solidFill>
                <a:srgbClr val="FF0000"/>
              </a:solidFill>
              <a:effectLst/>
              <a:latin typeface="+mn-lt"/>
              <a:ea typeface="+mn-ea"/>
              <a:cs typeface="+mn-cs"/>
            </a:endParaRPr>
          </a:p>
          <a:p>
            <a:pPr eaLnBrk="1" hangingPunct="1"/>
            <a:r>
              <a:rPr lang="en-US" altLang="zh-CN" dirty="0"/>
              <a:t>2 </a:t>
            </a:r>
            <a:r>
              <a:rPr lang="en-US" altLang="zh-CN" dirty="0" err="1"/>
              <a:t>ip.dst</a:t>
            </a:r>
            <a:r>
              <a:rPr lang="en-US" altLang="zh-CN" dirty="0"/>
              <a:t>==1.1.1.1 </a:t>
            </a:r>
            <a:r>
              <a:rPr lang="zh-CN" altLang="en-US" dirty="0"/>
              <a:t>目的</a:t>
            </a:r>
            <a:r>
              <a:rPr lang="en-US" altLang="zh-CN" dirty="0" err="1"/>
              <a:t>ip</a:t>
            </a:r>
            <a:endParaRPr lang="en-US" altLang="zh-CN" dirty="0"/>
          </a:p>
          <a:p>
            <a:pPr eaLnBrk="1" hangingPunct="1"/>
            <a:r>
              <a:rPr lang="en-US" altLang="zh-CN" baseline="0" dirty="0"/>
              <a:t>   </a:t>
            </a:r>
            <a:r>
              <a:rPr lang="en-US" altLang="zh-CN" dirty="0" err="1"/>
              <a:t>ip.src</a:t>
            </a:r>
            <a:r>
              <a:rPr lang="en-US" altLang="zh-CN" dirty="0"/>
              <a:t>==1.1.1.1 </a:t>
            </a:r>
            <a:r>
              <a:rPr lang="zh-CN" altLang="en-US" dirty="0"/>
              <a:t>源</a:t>
            </a:r>
            <a:r>
              <a:rPr lang="en-US" altLang="zh-CN" dirty="0" err="1"/>
              <a:t>ip</a:t>
            </a:r>
            <a:endParaRPr lang="en-US" altLang="zh-CN" dirty="0"/>
          </a:p>
          <a:p>
            <a:pPr eaLnBrk="1" hangingPunct="1"/>
            <a:r>
              <a:rPr lang="en-US" altLang="zh-CN" dirty="0"/>
              <a:t>   http/</a:t>
            </a:r>
            <a:r>
              <a:rPr lang="en-US" altLang="zh-CN" dirty="0" err="1"/>
              <a:t>tcp</a:t>
            </a:r>
            <a:r>
              <a:rPr lang="zh-CN" altLang="en-US" dirty="0"/>
              <a:t>协议</a:t>
            </a:r>
            <a:endParaRPr lang="en-US" altLang="zh-CN" dirty="0"/>
          </a:p>
          <a:p>
            <a:pPr eaLnBrk="1" hangingPunct="1"/>
            <a:r>
              <a:rPr lang="en-US" altLang="zh-CN" dirty="0"/>
              <a:t>   </a:t>
            </a:r>
            <a:r>
              <a:rPr lang="zh-CN" altLang="en-US" dirty="0"/>
              <a:t>可使用逻辑运算符</a:t>
            </a:r>
            <a:r>
              <a:rPr lang="en-US" altLang="zh-CN" dirty="0"/>
              <a:t>and</a:t>
            </a:r>
            <a:r>
              <a:rPr lang="zh-CN" altLang="en-US" dirty="0"/>
              <a:t>等</a:t>
            </a:r>
            <a:endParaRPr lang="en-US" altLang="zh-CN"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正 错  正 正 正</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实际工作中，将两个相邻的20MHz信道绑定使用，一个为主带宽，一个为次带宽，收发数据时既可以40MHz的带宽工作，也可以单个20MHz带宽工作。同时为避免相互干扰，原本每20MHz信道之间都会预留一小部分的带宽，当采用信道绑定技术工作在40MHz带宽时，这一部分预留的带宽也可以被用来通信，进一步提高了吞吐量。</a:t>
            </a:r>
            <a:endParaRPr lang="en-US" altLang="zh-CN"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sym typeface="+mn-ea"/>
              </a:rPr>
              <a:t>红外系统的优点：不受无线电干扰，视距传输，检测和窃听困难，保密性好。缺点是：对非透明物体的透过性极差，传输距离受限；易受日光、荧光灯等干扰；半双工通信。</a:t>
            </a:r>
            <a:endParaRPr lang="en-US" altLang="zh-CN" dirty="0"/>
          </a:p>
          <a:p>
            <a:pPr lvl="0"/>
            <a:r>
              <a:rPr lang="zh-CN" altLang="en-US" dirty="0">
                <a:sym typeface="+mn-ea"/>
              </a:rPr>
              <a:t>相对红外技术而言，无线电射频技术传输距离更远，传输速度更高，并且通过特定的安全协议也可以保证通信的安全性。</a:t>
            </a:r>
            <a:endParaRPr lang="en-US" altLang="zh-CN" dirty="0"/>
          </a:p>
          <a:p>
            <a:pPr lvl="0"/>
            <a:endParaRPr lang="zh-CN" altLang="en-US"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红外线局域网</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8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定向光束红外线 ：</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点一点链路</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8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全方位红外传输技术</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能看到红外线无线局域网中的所有结点</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基站</a:t>
            </a:r>
            <a:endPar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80000"/>
              </a:lnSpc>
            </a:pP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漫反射</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红外传输技术</a:t>
            </a:r>
            <a:r>
              <a:rPr lang="zh-CN" altLang="zh-TW"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sym typeface="+mn-ea"/>
              </a:rPr>
              <a:t>无需基站，</a:t>
            </a:r>
            <a:r>
              <a:rPr lang="zh-TW"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所有结点的发射器都瞄准天花板上的漫反射区</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80000"/>
              </a:lnSpc>
            </a:pPr>
            <a:r>
              <a:rPr lang="zh-CN" altLang="en-US" dirty="0">
                <a:sym typeface="+mn-ea"/>
              </a:rPr>
              <a:t> </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a:latin typeface="Arial" panose="020B0604020202020204" pitchFamily="34" charset="0"/>
                <a:ea typeface="+mn-ea"/>
              </a:rPr>
              <a:t>三类、五类、超五类、六类和七类双绞线</a:t>
            </a:r>
            <a:endParaRPr lang="en-US" altLang="zh-CN" dirty="0">
              <a:latin typeface="Arial" panose="020B0604020202020204" pitchFamily="34" charset="0"/>
              <a:ea typeface="+mn-ea"/>
            </a:endParaRPr>
          </a:p>
          <a:p>
            <a:r>
              <a:rPr lang="zh-CN" altLang="en-US" dirty="0">
                <a:latin typeface="Arial" panose="020B0604020202020204" pitchFamily="34" charset="0"/>
                <a:ea typeface="+mn-ea"/>
              </a:rPr>
              <a:t>五类非屏蔽双绞线采用</a:t>
            </a:r>
            <a:r>
              <a:rPr lang="en-US" altLang="zh-CN" dirty="0">
                <a:latin typeface="Arial" panose="020B0604020202020204" pitchFamily="34" charset="0"/>
                <a:ea typeface="+mn-ea"/>
              </a:rPr>
              <a:t>4</a:t>
            </a:r>
            <a:r>
              <a:rPr lang="zh-CN" altLang="en-US" dirty="0">
                <a:latin typeface="Arial" panose="020B0604020202020204" pitchFamily="34" charset="0"/>
                <a:ea typeface="+mn-ea"/>
              </a:rPr>
              <a:t>个绕对，但没有抗拉丝；</a:t>
            </a:r>
            <a:r>
              <a:rPr lang="en-US" altLang="zh-CN" dirty="0">
                <a:latin typeface="Arial" panose="020B0604020202020204" pitchFamily="34" charset="0"/>
                <a:ea typeface="+mn-ea"/>
              </a:rPr>
              <a:t>100MHz</a:t>
            </a:r>
            <a:endParaRPr lang="en-US" altLang="zh-CN" dirty="0">
              <a:latin typeface="Arial" panose="020B0604020202020204" pitchFamily="34" charset="0"/>
              <a:ea typeface="+mn-ea"/>
            </a:endParaRPr>
          </a:p>
          <a:p>
            <a:r>
              <a:rPr lang="zh-CN" altLang="en-US" dirty="0">
                <a:latin typeface="Arial" panose="020B0604020202020204" pitchFamily="34" charset="0"/>
                <a:ea typeface="+mn-ea"/>
              </a:rPr>
              <a:t>超五类双绞线也是采用</a:t>
            </a:r>
            <a:r>
              <a:rPr lang="en-US" altLang="zh-CN" dirty="0">
                <a:latin typeface="Arial" panose="020B0604020202020204" pitchFamily="34" charset="0"/>
                <a:ea typeface="+mn-ea"/>
              </a:rPr>
              <a:t>4</a:t>
            </a:r>
            <a:r>
              <a:rPr lang="zh-CN" altLang="en-US" dirty="0">
                <a:latin typeface="Arial" panose="020B0604020202020204" pitchFamily="34" charset="0"/>
                <a:ea typeface="+mn-ea"/>
              </a:rPr>
              <a:t>个绕对和</a:t>
            </a:r>
            <a:r>
              <a:rPr lang="en-US" altLang="zh-CN" dirty="0">
                <a:latin typeface="Arial" panose="020B0604020202020204" pitchFamily="34" charset="0"/>
                <a:ea typeface="+mn-ea"/>
              </a:rPr>
              <a:t>1</a:t>
            </a:r>
            <a:r>
              <a:rPr lang="zh-CN" altLang="en-US" dirty="0">
                <a:latin typeface="Arial" panose="020B0604020202020204" pitchFamily="34" charset="0"/>
                <a:ea typeface="+mn-ea"/>
              </a:rPr>
              <a:t>条抗拉线，线对的颜色与五类双绞线完全相同；</a:t>
            </a:r>
            <a:r>
              <a:rPr lang="en-US" altLang="zh-CN" dirty="0">
                <a:latin typeface="Arial" panose="020B0604020202020204" pitchFamily="34" charset="0"/>
                <a:ea typeface="+mn-ea"/>
              </a:rPr>
              <a:t>100MHz</a:t>
            </a:r>
            <a:endParaRPr lang="en-US" altLang="zh-CN" dirty="0">
              <a:latin typeface="Arial" panose="020B0604020202020204" pitchFamily="34" charset="0"/>
              <a:ea typeface="+mn-ea"/>
            </a:endParaRPr>
          </a:p>
          <a:p>
            <a:r>
              <a:rPr lang="zh-CN" altLang="en-US" dirty="0">
                <a:latin typeface="Arial" panose="020B0604020202020204" pitchFamily="34" charset="0"/>
                <a:ea typeface="+mn-ea"/>
              </a:rPr>
              <a:t>六类线，电缆中央的十字骨架随长度的变化而旋转角度，将四对双绞线卡在骨架的凹槽内，保持四对双绞线的相对位置，提高电缆的平衡特性和串扰衰减；</a:t>
            </a:r>
            <a:r>
              <a:rPr lang="en-US" altLang="zh-CN" dirty="0">
                <a:latin typeface="Arial" panose="020B0604020202020204" pitchFamily="34" charset="0"/>
                <a:ea typeface="+mn-ea"/>
              </a:rPr>
              <a:t>250MHz</a:t>
            </a:r>
            <a:endParaRPr lang="zh-CN" altLang="en-US" dirty="0">
              <a:latin typeface="Arial" panose="020B0604020202020204" pitchFamily="34" charset="0"/>
              <a:ea typeface="+mn-ea"/>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sym typeface="+mn-ea"/>
              </a:rPr>
              <a:t>例如：</a:t>
            </a:r>
            <a:r>
              <a:rPr lang="en-US" altLang="zh-CN" dirty="0">
                <a:sym typeface="+mn-ea"/>
              </a:rPr>
              <a:t>MIMO 2*2</a:t>
            </a:r>
            <a:r>
              <a:rPr lang="zh-CN" altLang="en-US" dirty="0">
                <a:sym typeface="+mn-ea"/>
              </a:rPr>
              <a:t>，即两组传输链路，两组接收链路以及两条经过多任务处理的以无线链路传送的空间信息流，</a:t>
            </a:r>
            <a:r>
              <a:rPr lang="en-US" altLang="zh-CN" dirty="0">
                <a:sym typeface="+mn-ea"/>
              </a:rPr>
              <a:t>AP</a:t>
            </a:r>
            <a:r>
              <a:rPr lang="zh-CN" altLang="en-US" dirty="0">
                <a:sym typeface="+mn-ea"/>
              </a:rPr>
              <a:t>可以通过不同的空间信息流来承载不同的信息，从而提高了数据传输速度。</a:t>
            </a:r>
            <a:endParaRPr lang="zh-CN" altLang="en-US" dirty="0"/>
          </a:p>
          <a:p>
            <a:pPr lvl="0"/>
            <a:r>
              <a:rPr lang="zh-CN" altLang="en-US" dirty="0">
                <a:sym typeface="+mn-ea"/>
              </a:rPr>
              <a:t>从</a:t>
            </a:r>
            <a:r>
              <a:rPr lang="en-US" altLang="zh-CN" dirty="0">
                <a:sym typeface="+mn-ea"/>
              </a:rPr>
              <a:t>MIMO 2*1</a:t>
            </a:r>
            <a:r>
              <a:rPr lang="zh-CN" altLang="en-US" dirty="0">
                <a:sym typeface="+mn-ea"/>
              </a:rPr>
              <a:t>到</a:t>
            </a:r>
            <a:r>
              <a:rPr lang="en-US" altLang="zh-CN" dirty="0">
                <a:sym typeface="+mn-ea"/>
              </a:rPr>
              <a:t>MIMO 4*4</a:t>
            </a:r>
            <a:r>
              <a:rPr lang="zh-CN" altLang="en-US" dirty="0">
                <a:sym typeface="+mn-ea"/>
              </a:rPr>
              <a:t>，</a:t>
            </a:r>
            <a:r>
              <a:rPr lang="en-US" altLang="zh-CN" dirty="0">
                <a:sym typeface="+mn-ea"/>
              </a:rPr>
              <a:t>AP</a:t>
            </a:r>
            <a:r>
              <a:rPr lang="zh-CN" altLang="en-US" dirty="0">
                <a:sym typeface="+mn-ea"/>
              </a:rPr>
              <a:t>每增加一个发射天线和接收天线都会提高</a:t>
            </a:r>
            <a:r>
              <a:rPr lang="en-US" altLang="zh-CN" dirty="0">
                <a:sym typeface="+mn-ea"/>
              </a:rPr>
              <a:t>AP</a:t>
            </a:r>
            <a:r>
              <a:rPr lang="zh-CN" altLang="en-US" dirty="0">
                <a:sym typeface="+mn-ea"/>
              </a:rPr>
              <a:t>的信噪比。</a:t>
            </a:r>
            <a:endParaRPr lang="zh-CN" altLang="en-US"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天线只是用来提高传输速率的硬件而已，至于增强信号、覆盖范围、穿墙等等，天线再多都没用。</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b="0" i="0" kern="1200" dirty="0" err="1">
                <a:solidFill>
                  <a:srgbClr val="FF0000"/>
                </a:solidFill>
                <a:effectLst/>
                <a:latin typeface="+mn-lt"/>
                <a:ea typeface="+mn-ea"/>
                <a:cs typeface="+mn-cs"/>
              </a:rPr>
              <a:t>HiperLAN</a:t>
            </a:r>
            <a:r>
              <a:rPr lang="en-US" altLang="zh-CN" sz="2400" b="0" i="0" kern="1200" dirty="0">
                <a:solidFill>
                  <a:srgbClr val="FF0000"/>
                </a:solidFill>
                <a:effectLst/>
                <a:latin typeface="+mn-lt"/>
                <a:ea typeface="+mn-ea"/>
                <a:cs typeface="+mn-cs"/>
              </a:rPr>
              <a:t>: High Performance Radio LAN</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ATM</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Asynchronous Transfer Mode</a:t>
            </a:r>
            <a:r>
              <a:rPr lang="zh-CN" altLang="en-US" dirty="0">
                <a:latin typeface="Arial" panose="020B0604020202020204" pitchFamily="34" charset="0"/>
                <a:ea typeface="宋体" panose="02010600030101010101" pitchFamily="2" charset="-122"/>
              </a:rPr>
              <a:t>）异步传输模式：基于信元（大小固定），面向连接（虚电路）</a:t>
            </a:r>
            <a:endParaRPr lang="en-US" altLang="zh-CN" dirty="0">
              <a:latin typeface="Arial" panose="020B0604020202020204" pitchFamily="34" charset="0"/>
              <a:ea typeface="宋体" panose="02010600030101010101" pitchFamily="2" charset="-122"/>
            </a:endParaRPr>
          </a:p>
          <a:p>
            <a:pPr eaLnBrk="1" hangingPunct="1"/>
            <a:r>
              <a:rPr lang="zh-CN" altLang="en-US" dirty="0">
                <a:latin typeface="Arial" panose="020B0604020202020204" pitchFamily="34" charset="0"/>
                <a:ea typeface="宋体" panose="02010600030101010101" pitchFamily="2" charset="-122"/>
              </a:rPr>
              <a:t>基于分组：包大小不固定，包交换</a:t>
            </a:r>
            <a:endParaRPr lang="en-US" altLang="zh-CN"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宋体" panose="02010600030101010101" pitchFamily="2" charset="-122"/>
              </a:rPr>
              <a:t>从速度上讲，又分为慢速移动和快速移动</a:t>
            </a:r>
            <a:endParaRPr lang="zh-CN" altLang="en-US" dirty="0">
              <a:latin typeface="Arial" panose="020B0604020202020204" pitchFamily="34" charset="0"/>
              <a:ea typeface="宋体" panose="02010600030101010101" pitchFamily="2" charset="-122"/>
            </a:endParaRPr>
          </a:p>
          <a:p>
            <a:pPr eaLnBrk="1" hangingPunct="1"/>
            <a:r>
              <a:rPr lang="zh-CN" altLang="en-US" dirty="0">
                <a:latin typeface="Arial" panose="020B0604020202020204" pitchFamily="34" charset="0"/>
                <a:ea typeface="宋体" panose="02010600030101010101" pitchFamily="2" charset="-122"/>
              </a:rPr>
              <a:t>从网络层次上讲，又分为链路层移动（越区切换或散步）和网络层移动（漫游）</a:t>
            </a:r>
            <a:endParaRPr lang="zh-CN" altLang="en-US"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sym typeface="+mn-ea"/>
              </a:rPr>
              <a:t>站的组成：</a:t>
            </a:r>
            <a:r>
              <a:rPr lang="zh-CN" altLang="en-US" dirty="0">
                <a:latin typeface="Arial" panose="020B0604020202020204" pitchFamily="34" charset="0"/>
                <a:ea typeface="宋体" panose="02010600030101010101" pitchFamily="2" charset="-122"/>
              </a:rPr>
              <a:t>终端用户设备、无线网络接口、网络软件</a:t>
            </a:r>
            <a:endParaRPr lang="zh-CN" altLang="en-US" dirty="0">
              <a:latin typeface="Arial" panose="020B0604020202020204" pitchFamily="34" charset="0"/>
              <a:ea typeface="宋体" panose="02010600030101010101" pitchFamily="2" charset="-122"/>
            </a:endParaRPr>
          </a:p>
          <a:p>
            <a:pPr eaLnBrk="1" hangingPunct="1"/>
            <a:r>
              <a:rPr lang="zh-CN" altLang="en-US" dirty="0">
                <a:ea typeface="宋体" panose="02010600030101010101" pitchFamily="2" charset="-122"/>
                <a:sym typeface="+mn-ea"/>
              </a:rPr>
              <a:t>基站：指在一定的无线电覆盖区中，通过通信交换中心，与终端之间进行信息传递的无线电收</a:t>
            </a:r>
            <a:r>
              <a:rPr lang="en-US" altLang="zh-CN">
                <a:ea typeface="宋体" panose="02010600030101010101" pitchFamily="2" charset="-122"/>
                <a:sym typeface="+mn-ea"/>
              </a:rPr>
              <a:t>/</a:t>
            </a:r>
            <a:r>
              <a:rPr lang="zh-CN" altLang="en-US" dirty="0">
                <a:ea typeface="宋体" panose="02010600030101010101" pitchFamily="2" charset="-122"/>
                <a:sym typeface="+mn-ea"/>
              </a:rPr>
              <a:t>发信电台，完成无线通信网和用户之间的通信和管理功能。</a:t>
            </a:r>
            <a:endParaRPr lang="zh-CN" altLang="en-US" dirty="0">
              <a:ea typeface="宋体" panose="02010600030101010101" pitchFamily="2" charset="-122"/>
              <a:sym typeface="+mn-ea"/>
            </a:endParaRPr>
          </a:p>
          <a:p>
            <a:pPr eaLnBrk="1" hangingPunct="1"/>
            <a:r>
              <a:rPr lang="en-US" altLang="zh-CN" err="1">
                <a:ea typeface="宋体" panose="02010600030101010101" pitchFamily="2" charset="-122"/>
                <a:sym typeface="+mn-ea"/>
              </a:rPr>
              <a:t>DS</a:t>
            </a:r>
            <a:r>
              <a:rPr lang="zh-CN" altLang="en-US" err="1">
                <a:ea typeface="宋体" panose="02010600030101010101" pitchFamily="2" charset="-122"/>
                <a:sym typeface="+mn-ea"/>
              </a:rPr>
              <a:t>：</a:t>
            </a:r>
            <a:r>
              <a:rPr lang="zh-CN" altLang="en-US" dirty="0">
                <a:ea typeface="宋体" panose="02010600030101010101" pitchFamily="2" charset="-122"/>
                <a:sym typeface="+mn-ea"/>
              </a:rPr>
              <a:t>是用来连接不同的基本服务区</a:t>
            </a:r>
            <a:r>
              <a:rPr lang="en-US" altLang="zh-CN" err="1">
                <a:ea typeface="宋体" panose="02010600030101010101" pitchFamily="2" charset="-122"/>
                <a:sym typeface="+mn-ea"/>
              </a:rPr>
              <a:t>BSA</a:t>
            </a:r>
            <a:r>
              <a:rPr lang="zh-CN" altLang="en-US" dirty="0">
                <a:ea typeface="宋体" panose="02010600030101010101" pitchFamily="2" charset="-122"/>
                <a:sym typeface="+mn-ea"/>
              </a:rPr>
              <a:t>，通常是有线网络，但也可以是可通过</a:t>
            </a:r>
            <a:r>
              <a:rPr lang="en-US" altLang="zh-CN">
                <a:ea typeface="宋体" panose="02010600030101010101" pitchFamily="2" charset="-122"/>
                <a:sym typeface="+mn-ea"/>
              </a:rPr>
              <a:t>AP</a:t>
            </a:r>
            <a:r>
              <a:rPr lang="zh-CN" altLang="en-US" dirty="0">
                <a:ea typeface="宋体" panose="02010600030101010101" pitchFamily="2" charset="-122"/>
                <a:sym typeface="+mn-ea"/>
              </a:rPr>
              <a:t>间的无线通信构成的无线网络。</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sym typeface="+mn-ea"/>
              </a:rPr>
              <a:t>站的组成：</a:t>
            </a:r>
            <a:r>
              <a:rPr lang="zh-CN" altLang="en-US" dirty="0">
                <a:latin typeface="Arial" panose="020B0604020202020204" pitchFamily="34" charset="0"/>
                <a:ea typeface="宋体" panose="02010600030101010101" pitchFamily="2" charset="-122"/>
              </a:rPr>
              <a:t>终端用户设备、无线网络接口、网络软件</a:t>
            </a:r>
            <a:endParaRPr lang="zh-CN" altLang="en-US" dirty="0">
              <a:latin typeface="Arial" panose="020B0604020202020204" pitchFamily="34" charset="0"/>
              <a:ea typeface="宋体" panose="02010600030101010101" pitchFamily="2" charset="-122"/>
            </a:endParaRPr>
          </a:p>
          <a:p>
            <a:pPr eaLnBrk="1" hangingPunct="1"/>
            <a:r>
              <a:rPr lang="zh-CN" altLang="en-US" dirty="0">
                <a:ea typeface="宋体" panose="02010600030101010101" pitchFamily="2" charset="-122"/>
                <a:sym typeface="+mn-ea"/>
              </a:rPr>
              <a:t>基站：指在一定的无线电覆盖区中，通过通信交换中心，与终端之间进行信息传递的无线电收</a:t>
            </a:r>
            <a:r>
              <a:rPr lang="en-US" altLang="zh-CN">
                <a:ea typeface="宋体" panose="02010600030101010101" pitchFamily="2" charset="-122"/>
                <a:sym typeface="+mn-ea"/>
              </a:rPr>
              <a:t>/</a:t>
            </a:r>
            <a:r>
              <a:rPr lang="zh-CN" altLang="en-US" dirty="0">
                <a:ea typeface="宋体" panose="02010600030101010101" pitchFamily="2" charset="-122"/>
                <a:sym typeface="+mn-ea"/>
              </a:rPr>
              <a:t>发信电台，完成无线通信网和用户之间的通信和管理功能。</a:t>
            </a:r>
            <a:endParaRPr lang="zh-CN" altLang="en-US" dirty="0">
              <a:ea typeface="宋体" panose="02010600030101010101" pitchFamily="2" charset="-122"/>
              <a:sym typeface="+mn-ea"/>
            </a:endParaRPr>
          </a:p>
          <a:p>
            <a:pPr eaLnBrk="1" hangingPunct="1"/>
            <a:r>
              <a:rPr lang="en-US" altLang="zh-CN" err="1">
                <a:ea typeface="宋体" panose="02010600030101010101" pitchFamily="2" charset="-122"/>
                <a:sym typeface="+mn-ea"/>
              </a:rPr>
              <a:t>DS</a:t>
            </a:r>
            <a:r>
              <a:rPr lang="zh-CN" altLang="en-US" err="1">
                <a:ea typeface="宋体" panose="02010600030101010101" pitchFamily="2" charset="-122"/>
                <a:sym typeface="+mn-ea"/>
              </a:rPr>
              <a:t>：</a:t>
            </a:r>
            <a:r>
              <a:rPr lang="zh-CN" altLang="en-US" dirty="0">
                <a:ea typeface="宋体" panose="02010600030101010101" pitchFamily="2" charset="-122"/>
                <a:sym typeface="+mn-ea"/>
              </a:rPr>
              <a:t>是用来连接不同的基本服务区</a:t>
            </a:r>
            <a:r>
              <a:rPr lang="en-US" altLang="zh-CN" err="1">
                <a:ea typeface="宋体" panose="02010600030101010101" pitchFamily="2" charset="-122"/>
                <a:sym typeface="+mn-ea"/>
              </a:rPr>
              <a:t>BSA</a:t>
            </a:r>
            <a:r>
              <a:rPr lang="zh-CN" altLang="en-US" dirty="0">
                <a:ea typeface="宋体" panose="02010600030101010101" pitchFamily="2" charset="-122"/>
                <a:sym typeface="+mn-ea"/>
              </a:rPr>
              <a:t>，通常是有线网络，但也可以是可通过</a:t>
            </a:r>
            <a:r>
              <a:rPr lang="en-US" altLang="zh-CN">
                <a:ea typeface="宋体" panose="02010600030101010101" pitchFamily="2" charset="-122"/>
                <a:sym typeface="+mn-ea"/>
              </a:rPr>
              <a:t>AP</a:t>
            </a:r>
            <a:r>
              <a:rPr lang="zh-CN" altLang="en-US" dirty="0">
                <a:ea typeface="宋体" panose="02010600030101010101" pitchFamily="2" charset="-122"/>
                <a:sym typeface="+mn-ea"/>
              </a:rPr>
              <a:t>间的无线通信构成的无线网络。</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sym typeface="+mn-ea"/>
              </a:rPr>
              <a:t>站的组成：</a:t>
            </a:r>
            <a:r>
              <a:rPr lang="zh-CN" altLang="en-US" dirty="0">
                <a:latin typeface="Arial" panose="020B0604020202020204" pitchFamily="34" charset="0"/>
                <a:ea typeface="宋体" panose="02010600030101010101" pitchFamily="2" charset="-122"/>
              </a:rPr>
              <a:t>终端用户设备、无线网络接口、网络软件</a:t>
            </a:r>
            <a:endParaRPr lang="zh-CN" altLang="en-US" dirty="0">
              <a:latin typeface="Arial" panose="020B0604020202020204" pitchFamily="34" charset="0"/>
              <a:ea typeface="宋体" panose="02010600030101010101" pitchFamily="2" charset="-122"/>
            </a:endParaRPr>
          </a:p>
          <a:p>
            <a:pPr eaLnBrk="1" hangingPunct="1"/>
            <a:r>
              <a:rPr lang="zh-CN" altLang="en-US" dirty="0">
                <a:ea typeface="宋体" panose="02010600030101010101" pitchFamily="2" charset="-122"/>
                <a:sym typeface="+mn-ea"/>
              </a:rPr>
              <a:t>基站：指在一定的无线电覆盖区中，通过通信交换中心，与终端之间进行信息传递的无线电收</a:t>
            </a:r>
            <a:r>
              <a:rPr lang="en-US" altLang="zh-CN">
                <a:ea typeface="宋体" panose="02010600030101010101" pitchFamily="2" charset="-122"/>
                <a:sym typeface="+mn-ea"/>
              </a:rPr>
              <a:t>/</a:t>
            </a:r>
            <a:r>
              <a:rPr lang="zh-CN" altLang="en-US" dirty="0">
                <a:ea typeface="宋体" panose="02010600030101010101" pitchFamily="2" charset="-122"/>
                <a:sym typeface="+mn-ea"/>
              </a:rPr>
              <a:t>发信电台，完成无线通信网和用户之间的通信和管理功能。</a:t>
            </a:r>
            <a:endParaRPr lang="zh-CN" altLang="en-US" dirty="0">
              <a:ea typeface="宋体" panose="02010600030101010101" pitchFamily="2" charset="-122"/>
              <a:sym typeface="+mn-ea"/>
            </a:endParaRPr>
          </a:p>
          <a:p>
            <a:pPr eaLnBrk="1" hangingPunct="1"/>
            <a:r>
              <a:rPr lang="en-US" altLang="zh-CN" err="1">
                <a:ea typeface="宋体" panose="02010600030101010101" pitchFamily="2" charset="-122"/>
                <a:sym typeface="+mn-ea"/>
              </a:rPr>
              <a:t>DS</a:t>
            </a:r>
            <a:r>
              <a:rPr lang="zh-CN" altLang="en-US" err="1">
                <a:ea typeface="宋体" panose="02010600030101010101" pitchFamily="2" charset="-122"/>
                <a:sym typeface="+mn-ea"/>
              </a:rPr>
              <a:t>：</a:t>
            </a:r>
            <a:r>
              <a:rPr lang="zh-CN" altLang="en-US" dirty="0">
                <a:ea typeface="宋体" panose="02010600030101010101" pitchFamily="2" charset="-122"/>
                <a:sym typeface="+mn-ea"/>
              </a:rPr>
              <a:t>是用来连接不同的基本服务区</a:t>
            </a:r>
            <a:r>
              <a:rPr lang="en-US" altLang="zh-CN" err="1">
                <a:ea typeface="宋体" panose="02010600030101010101" pitchFamily="2" charset="-122"/>
                <a:sym typeface="+mn-ea"/>
              </a:rPr>
              <a:t>BSA</a:t>
            </a:r>
            <a:r>
              <a:rPr lang="zh-CN" altLang="en-US" dirty="0">
                <a:ea typeface="宋体" panose="02010600030101010101" pitchFamily="2" charset="-122"/>
                <a:sym typeface="+mn-ea"/>
              </a:rPr>
              <a:t>，通常是有线网络，但也可以是可通过</a:t>
            </a:r>
            <a:r>
              <a:rPr lang="en-US" altLang="zh-CN">
                <a:ea typeface="宋体" panose="02010600030101010101" pitchFamily="2" charset="-122"/>
                <a:sym typeface="+mn-ea"/>
              </a:rPr>
              <a:t>AP</a:t>
            </a:r>
            <a:r>
              <a:rPr lang="zh-CN" altLang="en-US" dirty="0">
                <a:ea typeface="宋体" panose="02010600030101010101" pitchFamily="2" charset="-122"/>
                <a:sym typeface="+mn-ea"/>
              </a:rPr>
              <a:t>间的无线通信构成的无线网络。</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sym typeface="+mn-ea"/>
              </a:rPr>
              <a:t>站的组成：</a:t>
            </a:r>
            <a:r>
              <a:rPr lang="zh-CN" altLang="en-US" dirty="0">
                <a:latin typeface="Arial" panose="020B0604020202020204" pitchFamily="34" charset="0"/>
                <a:ea typeface="宋体" panose="02010600030101010101" pitchFamily="2" charset="-122"/>
              </a:rPr>
              <a:t>终端用户设备、无线网络接口、网络软件</a:t>
            </a:r>
            <a:endParaRPr lang="zh-CN" altLang="en-US" dirty="0">
              <a:latin typeface="Arial" panose="020B0604020202020204" pitchFamily="34" charset="0"/>
              <a:ea typeface="宋体" panose="02010600030101010101" pitchFamily="2" charset="-122"/>
            </a:endParaRPr>
          </a:p>
          <a:p>
            <a:pPr eaLnBrk="1" hangingPunct="1"/>
            <a:r>
              <a:rPr lang="zh-CN" altLang="en-US" dirty="0">
                <a:ea typeface="宋体" panose="02010600030101010101" pitchFamily="2" charset="-122"/>
                <a:sym typeface="+mn-ea"/>
              </a:rPr>
              <a:t>基站：指在一定的无线电覆盖区中，通过通信交换中心，与终端之间进行信息传递的无线电收</a:t>
            </a:r>
            <a:r>
              <a:rPr lang="en-US" altLang="zh-CN">
                <a:ea typeface="宋体" panose="02010600030101010101" pitchFamily="2" charset="-122"/>
                <a:sym typeface="+mn-ea"/>
              </a:rPr>
              <a:t>/</a:t>
            </a:r>
            <a:r>
              <a:rPr lang="zh-CN" altLang="en-US" dirty="0">
                <a:ea typeface="宋体" panose="02010600030101010101" pitchFamily="2" charset="-122"/>
                <a:sym typeface="+mn-ea"/>
              </a:rPr>
              <a:t>发信电台，完成无线通信网和用户之间的通信和管理功能。</a:t>
            </a:r>
            <a:endParaRPr lang="zh-CN" altLang="en-US" dirty="0">
              <a:ea typeface="宋体" panose="02010600030101010101" pitchFamily="2" charset="-122"/>
              <a:sym typeface="+mn-ea"/>
            </a:endParaRPr>
          </a:p>
          <a:p>
            <a:pPr eaLnBrk="1" hangingPunct="1"/>
            <a:r>
              <a:rPr lang="en-US" altLang="zh-CN" err="1">
                <a:ea typeface="宋体" panose="02010600030101010101" pitchFamily="2" charset="-122"/>
                <a:sym typeface="+mn-ea"/>
              </a:rPr>
              <a:t>DS</a:t>
            </a:r>
            <a:r>
              <a:rPr lang="zh-CN" altLang="en-US" err="1">
                <a:ea typeface="宋体" panose="02010600030101010101" pitchFamily="2" charset="-122"/>
                <a:sym typeface="+mn-ea"/>
              </a:rPr>
              <a:t>：</a:t>
            </a:r>
            <a:r>
              <a:rPr lang="zh-CN" altLang="en-US" dirty="0">
                <a:ea typeface="宋体" panose="02010600030101010101" pitchFamily="2" charset="-122"/>
                <a:sym typeface="+mn-ea"/>
              </a:rPr>
              <a:t>是用来连接不同的基本服务区</a:t>
            </a:r>
            <a:r>
              <a:rPr lang="en-US" altLang="zh-CN" err="1">
                <a:ea typeface="宋体" panose="02010600030101010101" pitchFamily="2" charset="-122"/>
                <a:sym typeface="+mn-ea"/>
              </a:rPr>
              <a:t>BSA</a:t>
            </a:r>
            <a:r>
              <a:rPr lang="zh-CN" altLang="en-US" dirty="0">
                <a:ea typeface="宋体" panose="02010600030101010101" pitchFamily="2" charset="-122"/>
                <a:sym typeface="+mn-ea"/>
              </a:rPr>
              <a:t>，通常是有线网络，但也可以是可通过</a:t>
            </a:r>
            <a:r>
              <a:rPr lang="en-US" altLang="zh-CN">
                <a:ea typeface="宋体" panose="02010600030101010101" pitchFamily="2" charset="-122"/>
                <a:sym typeface="+mn-ea"/>
              </a:rPr>
              <a:t>AP</a:t>
            </a:r>
            <a:r>
              <a:rPr lang="zh-CN" altLang="en-US" dirty="0">
                <a:ea typeface="宋体" panose="02010600030101010101" pitchFamily="2" charset="-122"/>
                <a:sym typeface="+mn-ea"/>
              </a:rPr>
              <a:t>间的无线通信构成的无线网络。</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sym typeface="+mn-ea"/>
              </a:rPr>
              <a:t>站的组成：</a:t>
            </a:r>
            <a:r>
              <a:rPr lang="zh-CN" altLang="en-US" dirty="0">
                <a:latin typeface="Arial" panose="020B0604020202020204" pitchFamily="34" charset="0"/>
                <a:ea typeface="宋体" panose="02010600030101010101" pitchFamily="2" charset="-122"/>
              </a:rPr>
              <a:t>终端用户设备、无线网络接口、网络软件</a:t>
            </a:r>
            <a:endParaRPr lang="zh-CN" altLang="en-US" dirty="0">
              <a:latin typeface="Arial" panose="020B0604020202020204" pitchFamily="34" charset="0"/>
              <a:ea typeface="宋体" panose="02010600030101010101" pitchFamily="2" charset="-122"/>
            </a:endParaRPr>
          </a:p>
          <a:p>
            <a:pPr eaLnBrk="1" hangingPunct="1"/>
            <a:r>
              <a:rPr lang="zh-CN" altLang="en-US" dirty="0">
                <a:ea typeface="宋体" panose="02010600030101010101" pitchFamily="2" charset="-122"/>
                <a:sym typeface="+mn-ea"/>
              </a:rPr>
              <a:t>基站：指在一定的无线电覆盖区中，通过通信交换中心，与终端之间进行信息传递的无线电收</a:t>
            </a:r>
            <a:r>
              <a:rPr lang="en-US" altLang="zh-CN">
                <a:ea typeface="宋体" panose="02010600030101010101" pitchFamily="2" charset="-122"/>
                <a:sym typeface="+mn-ea"/>
              </a:rPr>
              <a:t>/</a:t>
            </a:r>
            <a:r>
              <a:rPr lang="zh-CN" altLang="en-US" dirty="0">
                <a:ea typeface="宋体" panose="02010600030101010101" pitchFamily="2" charset="-122"/>
                <a:sym typeface="+mn-ea"/>
              </a:rPr>
              <a:t>发信电台，完成无线通信网和用户之间的通信和管理功能。</a:t>
            </a:r>
            <a:endParaRPr lang="zh-CN" altLang="en-US" dirty="0">
              <a:ea typeface="宋体" panose="02010600030101010101" pitchFamily="2" charset="-122"/>
              <a:sym typeface="+mn-ea"/>
            </a:endParaRPr>
          </a:p>
          <a:p>
            <a:pPr eaLnBrk="1" hangingPunct="1"/>
            <a:r>
              <a:rPr lang="en-US" altLang="zh-CN" err="1">
                <a:ea typeface="宋体" panose="02010600030101010101" pitchFamily="2" charset="-122"/>
                <a:sym typeface="+mn-ea"/>
              </a:rPr>
              <a:t>DS</a:t>
            </a:r>
            <a:r>
              <a:rPr lang="zh-CN" altLang="en-US" err="1">
                <a:ea typeface="宋体" panose="02010600030101010101" pitchFamily="2" charset="-122"/>
                <a:sym typeface="+mn-ea"/>
              </a:rPr>
              <a:t>：</a:t>
            </a:r>
            <a:r>
              <a:rPr lang="zh-CN" altLang="en-US" dirty="0">
                <a:ea typeface="宋体" panose="02010600030101010101" pitchFamily="2" charset="-122"/>
                <a:sym typeface="+mn-ea"/>
              </a:rPr>
              <a:t>是用来连接不同的基本服务区</a:t>
            </a:r>
            <a:r>
              <a:rPr lang="en-US" altLang="zh-CN" err="1">
                <a:ea typeface="宋体" panose="02010600030101010101" pitchFamily="2" charset="-122"/>
                <a:sym typeface="+mn-ea"/>
              </a:rPr>
              <a:t>BSA</a:t>
            </a:r>
            <a:r>
              <a:rPr lang="zh-CN" altLang="en-US" dirty="0">
                <a:ea typeface="宋体" panose="02010600030101010101" pitchFamily="2" charset="-122"/>
                <a:sym typeface="+mn-ea"/>
              </a:rPr>
              <a:t>，通常是有线网络，但也可以是可通过</a:t>
            </a:r>
            <a:r>
              <a:rPr lang="en-US" altLang="zh-CN">
                <a:ea typeface="宋体" panose="02010600030101010101" pitchFamily="2" charset="-122"/>
                <a:sym typeface="+mn-ea"/>
              </a:rPr>
              <a:t>AP</a:t>
            </a:r>
            <a:r>
              <a:rPr lang="zh-CN" altLang="en-US" dirty="0">
                <a:ea typeface="宋体" panose="02010600030101010101" pitchFamily="2" charset="-122"/>
                <a:sym typeface="+mn-ea"/>
              </a:rPr>
              <a:t>间的无线通信构成的无线网络。</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BSA: Basic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BSS: Basic Service Set</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ESA: Extended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ESS: Extended Service Set</a:t>
            </a:r>
            <a:endParaRPr lang="en-US" altLang="zh-CN"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BSA: Basic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BSS: Basic Service Set</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ESA: Extended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ESS: Extended Service Set</a:t>
            </a:r>
            <a:endParaRPr lang="en-US" altLang="zh-CN"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BSA: Basic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BSS: Basic Service Set</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ESA: Extended Service Area</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ESS: Extended Service Set</a:t>
            </a:r>
            <a:endParaRPr lang="en-US" altLang="zh-CN"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latin typeface="Arial" panose="020B0604020202020204" pitchFamily="34" charset="0"/>
                <a:ea typeface="宋体" panose="02010600030101010101" pitchFamily="2" charset="-122"/>
              </a:rPr>
              <a:t>IBSS: Independent Basic Service Set</a:t>
            </a:r>
            <a:endParaRPr lang="en-US" altLang="zh-CN" dirty="0">
              <a:latin typeface="Arial" panose="020B0604020202020204" pitchFamily="34" charset="0"/>
              <a:ea typeface="宋体" panose="02010600030101010101" pitchFamily="2" charset="-122"/>
            </a:endParaRPr>
          </a:p>
          <a:p>
            <a:pPr lvl="0"/>
            <a:r>
              <a:rPr lang="zh-CN" altLang="en-US" dirty="0">
                <a:sym typeface="+mn-ea"/>
              </a:rPr>
              <a:t>采用这种拓扑结构的网络，各站点竞争公用信道，但站点数过多时，信道竞争成为限制网络性能的要害，因此，这种拓扑结构比较适合小规模、小范围的</a:t>
            </a:r>
            <a:r>
              <a:rPr lang="en-US" altLang="zh-CN" dirty="0">
                <a:sym typeface="+mn-ea"/>
              </a:rPr>
              <a:t>WLAN</a:t>
            </a:r>
            <a:r>
              <a:rPr lang="zh-CN" altLang="en-US" dirty="0">
                <a:sym typeface="+mn-ea"/>
              </a:rPr>
              <a:t>系统组网。</a:t>
            </a:r>
            <a:endParaRPr lang="en-US" altLang="zh-CN" dirty="0"/>
          </a:p>
          <a:p>
            <a:pPr lvl="0"/>
            <a:r>
              <a:rPr lang="zh-CN" altLang="en-US" dirty="0">
                <a:sym typeface="+mn-ea"/>
              </a:rPr>
              <a:t>点对点模式中的一个节点必须能同时“看”到网络中的其他节点，否则就认为网络中断，因此对等网络只能用于少数用户的组网环境，比如</a:t>
            </a:r>
            <a:r>
              <a:rPr lang="en-US" altLang="zh-CN" dirty="0">
                <a:sym typeface="+mn-ea"/>
              </a:rPr>
              <a:t>4</a:t>
            </a:r>
            <a:r>
              <a:rPr lang="zh-CN" altLang="en-US" dirty="0">
                <a:sym typeface="+mn-ea"/>
              </a:rPr>
              <a:t>至</a:t>
            </a:r>
            <a:r>
              <a:rPr lang="en-US" altLang="zh-CN" dirty="0">
                <a:sym typeface="+mn-ea"/>
              </a:rPr>
              <a:t>8</a:t>
            </a:r>
            <a:r>
              <a:rPr lang="zh-CN" altLang="en-US" dirty="0">
                <a:sym typeface="+mn-ea"/>
              </a:rPr>
              <a:t>个用户。</a:t>
            </a:r>
            <a:endParaRPr lang="zh-CN" altLang="en-US"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sym typeface="+mn-ea"/>
              </a:rPr>
              <a:t>ESS:AP</a:t>
            </a:r>
            <a:r>
              <a:rPr lang="zh-CN" altLang="en-US" dirty="0">
                <a:latin typeface="Arial" panose="020B0604020202020204" pitchFamily="34" charset="0"/>
                <a:ea typeface="宋体" panose="02010600030101010101" pitchFamily="2" charset="-122"/>
                <a:sym typeface="+mn-ea"/>
              </a:rPr>
              <a:t>间通过</a:t>
            </a:r>
            <a:r>
              <a:rPr lang="en-US" altLang="zh-CN" dirty="0">
                <a:latin typeface="Arial" panose="020B0604020202020204" pitchFamily="34" charset="0"/>
                <a:ea typeface="宋体" panose="02010600030101010101" pitchFamily="2" charset="-122"/>
                <a:sym typeface="+mn-ea"/>
              </a:rPr>
              <a:t>DS</a:t>
            </a:r>
            <a:r>
              <a:rPr lang="zh-CN" altLang="en-US" dirty="0">
                <a:latin typeface="Arial" panose="020B0604020202020204" pitchFamily="34" charset="0"/>
                <a:ea typeface="宋体" panose="02010600030101010101" pitchFamily="2" charset="-122"/>
                <a:sym typeface="+mn-ea"/>
              </a:rPr>
              <a:t>实现无线中继、互联</a:t>
            </a:r>
            <a:endParaRPr lang="en-US" altLang="zh-CN" dirty="0">
              <a:latin typeface="Arial" panose="020B0604020202020204" pitchFamily="34" charset="0"/>
              <a:ea typeface="宋体" panose="02010600030101010101" pitchFamily="2" charset="-122"/>
            </a:endParaRPr>
          </a:p>
          <a:p>
            <a:pPr eaLnBrk="1" hangingPunct="1"/>
            <a:r>
              <a:rPr lang="zh-CN" altLang="en-US" dirty="0">
                <a:latin typeface="Arial" panose="020B0604020202020204" pitchFamily="34" charset="0"/>
                <a:ea typeface="宋体" panose="02010600030101010101" pitchFamily="2" charset="-122"/>
                <a:sym typeface="+mn-ea"/>
              </a:rPr>
              <a:t>桥接：副路由广播自身</a:t>
            </a:r>
            <a:r>
              <a:rPr lang="en-US" altLang="zh-CN" dirty="0">
                <a:latin typeface="Arial" panose="020B0604020202020204" pitchFamily="34" charset="0"/>
                <a:ea typeface="宋体" panose="02010600030101010101" pitchFamily="2" charset="-122"/>
                <a:sym typeface="+mn-ea"/>
              </a:rPr>
              <a:t>SSID</a:t>
            </a:r>
            <a:r>
              <a:rPr lang="zh-CN" altLang="en-US" dirty="0">
                <a:latin typeface="Arial" panose="020B0604020202020204" pitchFamily="34" charset="0"/>
                <a:ea typeface="宋体" panose="02010600030101010101" pitchFamily="2" charset="-122"/>
                <a:sym typeface="+mn-ea"/>
              </a:rPr>
              <a:t>；中继：副路由广播主路由</a:t>
            </a:r>
            <a:r>
              <a:rPr lang="en-US" altLang="zh-CN" dirty="0">
                <a:latin typeface="Arial" panose="020B0604020202020204" pitchFamily="34" charset="0"/>
                <a:ea typeface="宋体" panose="02010600030101010101" pitchFamily="2" charset="-122"/>
                <a:sym typeface="+mn-ea"/>
              </a:rPr>
              <a:t>SSID</a:t>
            </a:r>
            <a:endParaRPr lang="en-US" altLang="zh-CN" dirty="0">
              <a:latin typeface="Arial" panose="020B0604020202020204" pitchFamily="34" charset="0"/>
              <a:ea typeface="宋体" panose="02010600030101010101" pitchFamily="2" charset="-122"/>
            </a:endParaRPr>
          </a:p>
          <a:p>
            <a:pPr eaLnBrk="1" hangingPunct="1"/>
            <a:r>
              <a:rPr lang="zh-CN" altLang="en-US" dirty="0">
                <a:effectLst/>
                <a:sym typeface="+mn-ea"/>
              </a:rPr>
              <a:t>中继就是在两个无线点间把无线信号放大一次，使得远端的客户端可以接收到更强的无线信号</a:t>
            </a:r>
            <a:endParaRPr lang="zh-CN" altLang="en-US" b="0" i="0" kern="1200" dirty="0">
              <a:solidFill>
                <a:srgbClr val="FF0000"/>
              </a:solidFill>
              <a:effectLst/>
              <a:latin typeface="+mn-lt"/>
              <a:ea typeface="+mn-ea"/>
              <a:cs typeface="+mn-cs"/>
            </a:endParaRPr>
          </a:p>
          <a:p>
            <a:pPr eaLnBrk="1" hangingPunct="1"/>
            <a:r>
              <a:rPr lang="zh-CN" altLang="en-US" dirty="0">
                <a:sym typeface="+mn-ea"/>
              </a:rPr>
              <a:t>两个或多个网络</a:t>
            </a:r>
            <a:r>
              <a:rPr lang="en-US" altLang="zh-CN" dirty="0">
                <a:sym typeface="+mn-ea"/>
              </a:rPr>
              <a:t>(LAN</a:t>
            </a:r>
            <a:r>
              <a:rPr lang="zh-CN" altLang="en-US" dirty="0">
                <a:sym typeface="+mn-ea"/>
              </a:rPr>
              <a:t>或</a:t>
            </a:r>
            <a:r>
              <a:rPr lang="en-US" altLang="zh-CN" dirty="0">
                <a:sym typeface="+mn-ea"/>
              </a:rPr>
              <a:t>WLAN)</a:t>
            </a:r>
            <a:r>
              <a:rPr lang="zh-CN" altLang="en-US" dirty="0">
                <a:sym typeface="+mn-ea"/>
              </a:rPr>
              <a:t>或网段通过无线中继器、无线网桥或无线路由器等无线网络互连设备连接起来。</a:t>
            </a:r>
            <a:endParaRPr lang="zh-CN" altLang="en-US" dirty="0"/>
          </a:p>
          <a:p>
            <a:pPr eaLnBrk="1" hangingPunct="1"/>
            <a:r>
              <a:rPr lang="zh-CN" altLang="en-US" dirty="0">
                <a:sym typeface="+mn-ea"/>
              </a:rPr>
              <a:t>采用中继或桥接型网络拓扑是一种拓展</a:t>
            </a:r>
            <a:r>
              <a:rPr lang="en-US" altLang="zh-CN" dirty="0">
                <a:sym typeface="+mn-ea"/>
              </a:rPr>
              <a:t>WLAN</a:t>
            </a:r>
            <a:r>
              <a:rPr lang="zh-CN" altLang="en-US" dirty="0">
                <a:sym typeface="+mn-ea"/>
              </a:rPr>
              <a:t>覆盖范围的有效方法。</a:t>
            </a:r>
            <a:endParaRPr lang="zh-CN" altLang="en-US" dirty="0">
              <a:sym typeface="+mn-ea"/>
            </a:endParaRPr>
          </a:p>
          <a:p>
            <a:pPr eaLnBrk="1" hangingPunct="1"/>
            <a:r>
              <a:rPr lang="en-US" altLang="zh-CN" dirty="0">
                <a:latin typeface="Arial" panose="020B0604020202020204" pitchFamily="34" charset="0"/>
                <a:ea typeface="宋体" panose="02010600030101010101" pitchFamily="2" charset="-122"/>
              </a:rPr>
              <a:t>中继能与不带桥的无线路由器相连，桥接要设置绑定MAC和IP，而中继就不用，只要有无线路由器信号就能吸收(当然带WEP或WPA密码就需要填上)。</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简单的说：无线中继的作用是扩大一个局域网的覆盖范围。而无线桥接作用是把多个局域网连起来，从而也达到了拓展无线网络覆盖范围的目的。本质不同，目的相同。</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桥接会出现两个单独的SSID，即使SSID即使设置成一样，还是会显示出多个，而中继不管连多少个网桥，SSID只有一个。</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桥接一对一；中继一对多。</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sym typeface="+mn-ea"/>
              </a:rPr>
              <a:t>传统的</a:t>
            </a:r>
            <a:r>
              <a:rPr lang="en-US" altLang="zh-CN" dirty="0">
                <a:sym typeface="+mn-ea"/>
              </a:rPr>
              <a:t>WLAN</a:t>
            </a:r>
            <a:r>
              <a:rPr lang="zh-CN" altLang="en-US" dirty="0">
                <a:sym typeface="+mn-ea"/>
              </a:rPr>
              <a:t>网络中，</a:t>
            </a:r>
            <a:r>
              <a:rPr lang="en-US" altLang="zh-CN" dirty="0">
                <a:sym typeface="+mn-ea"/>
              </a:rPr>
              <a:t>STA</a:t>
            </a:r>
            <a:r>
              <a:rPr lang="zh-CN" altLang="en-US" dirty="0">
                <a:sym typeface="+mn-ea"/>
              </a:rPr>
              <a:t>与</a:t>
            </a:r>
            <a:r>
              <a:rPr lang="en-US" altLang="zh-CN" dirty="0">
                <a:sym typeface="+mn-ea"/>
              </a:rPr>
              <a:t>AP</a:t>
            </a:r>
            <a:r>
              <a:rPr lang="zh-CN" altLang="en-US" dirty="0">
                <a:sym typeface="+mn-ea"/>
              </a:rPr>
              <a:t>之间是以无线信道为传输介质，</a:t>
            </a:r>
            <a:r>
              <a:rPr lang="en-US" altLang="zh-CN" dirty="0">
                <a:sym typeface="+mn-ea"/>
              </a:rPr>
              <a:t>AP</a:t>
            </a:r>
            <a:r>
              <a:rPr lang="zh-CN" altLang="en-US" dirty="0">
                <a:sym typeface="+mn-ea"/>
              </a:rPr>
              <a:t>的上行链路则是有线网络。如果组建</a:t>
            </a:r>
            <a:r>
              <a:rPr lang="en-US" altLang="zh-CN" dirty="0">
                <a:sym typeface="+mn-ea"/>
              </a:rPr>
              <a:t>WLAN</a:t>
            </a:r>
            <a:r>
              <a:rPr lang="zh-CN" altLang="en-US" dirty="0">
                <a:sym typeface="+mn-ea"/>
              </a:rPr>
              <a:t>网络前没有有线网络基础，大量的时间和成本消耗在构建有线网络过程中，对于组建后的</a:t>
            </a:r>
            <a:r>
              <a:rPr lang="en-US" altLang="zh-CN" dirty="0">
                <a:sym typeface="+mn-ea"/>
              </a:rPr>
              <a:t>WLAN</a:t>
            </a:r>
            <a:r>
              <a:rPr lang="zh-CN" altLang="en-US" dirty="0">
                <a:sym typeface="+mn-ea"/>
              </a:rPr>
              <a:t>网络，如果需要对其中某些</a:t>
            </a:r>
            <a:r>
              <a:rPr lang="en-US" altLang="zh-CN" dirty="0">
                <a:sym typeface="+mn-ea"/>
              </a:rPr>
              <a:t>AP</a:t>
            </a:r>
            <a:r>
              <a:rPr lang="zh-CN" altLang="en-US" dirty="0">
                <a:sym typeface="+mn-ea"/>
              </a:rPr>
              <a:t>位置进行调整，则需要调整相应的有线网络，操作困难。综上所述，传统</a:t>
            </a:r>
            <a:r>
              <a:rPr lang="en-US" altLang="zh-CN" dirty="0">
                <a:sym typeface="+mn-ea"/>
              </a:rPr>
              <a:t>WLAN</a:t>
            </a:r>
            <a:r>
              <a:rPr lang="zh-CN" altLang="en-US" dirty="0">
                <a:sym typeface="+mn-ea"/>
              </a:rPr>
              <a:t>网络的建设周期长、成本高、灵活性差的弊端，使其在应急通信、无线城域网或有线网络薄弱地区等应用场合不适合部署。而</a:t>
            </a:r>
            <a:r>
              <a:rPr lang="en-US" altLang="zh-CN" dirty="0">
                <a:sym typeface="+mn-ea"/>
              </a:rPr>
              <a:t>Mesh</a:t>
            </a:r>
            <a:r>
              <a:rPr lang="zh-CN" altLang="en-US" dirty="0">
                <a:sym typeface="+mn-ea"/>
              </a:rPr>
              <a:t>网络只需要安装</a:t>
            </a:r>
            <a:r>
              <a:rPr lang="en-US" altLang="zh-CN" dirty="0">
                <a:sym typeface="+mn-ea"/>
              </a:rPr>
              <a:t>AP</a:t>
            </a:r>
            <a:r>
              <a:rPr lang="zh-CN" altLang="en-US" dirty="0">
                <a:sym typeface="+mn-ea"/>
              </a:rPr>
              <a:t>，建网速度非常快。</a:t>
            </a:r>
            <a:endParaRPr lang="en-US" altLang="zh-CN" dirty="0">
              <a:sym typeface="+mn-ea"/>
            </a:endParaRPr>
          </a:p>
          <a:p>
            <a:pPr lvl="0"/>
            <a:r>
              <a:rPr lang="en-US" altLang="zh-CN" dirty="0">
                <a:sym typeface="+mn-ea"/>
              </a:rPr>
              <a:t>MPP(Mesh Portal Point)</a:t>
            </a:r>
            <a:r>
              <a:rPr lang="zh-CN" altLang="en-US" dirty="0">
                <a:sym typeface="+mn-ea"/>
              </a:rPr>
              <a:t>：连接无线</a:t>
            </a:r>
            <a:r>
              <a:rPr lang="en-US" altLang="zh-CN" dirty="0">
                <a:sym typeface="+mn-ea"/>
              </a:rPr>
              <a:t>Mesh</a:t>
            </a:r>
            <a:r>
              <a:rPr lang="zh-CN" altLang="en-US" dirty="0">
                <a:sym typeface="+mn-ea"/>
              </a:rPr>
              <a:t>网络和其它类型的网络，并与</a:t>
            </a:r>
            <a:r>
              <a:rPr lang="en-US" altLang="zh-CN" dirty="0">
                <a:sym typeface="+mn-ea"/>
              </a:rPr>
              <a:t>Mesh</a:t>
            </a:r>
            <a:r>
              <a:rPr lang="zh-CN" altLang="en-US" dirty="0">
                <a:sym typeface="+mn-ea"/>
              </a:rPr>
              <a:t>网络内部</a:t>
            </a:r>
            <a:r>
              <a:rPr lang="en-US" altLang="zh-CN" dirty="0">
                <a:sym typeface="+mn-ea"/>
              </a:rPr>
              <a:t>MP/MAP</a:t>
            </a:r>
            <a:r>
              <a:rPr lang="zh-CN" altLang="en-US" dirty="0">
                <a:sym typeface="+mn-ea"/>
              </a:rPr>
              <a:t>节点进行通信。这个节点具有</a:t>
            </a:r>
            <a:r>
              <a:rPr lang="en-US" altLang="zh-CN" dirty="0">
                <a:sym typeface="+mn-ea"/>
              </a:rPr>
              <a:t>Portal</a:t>
            </a:r>
            <a:r>
              <a:rPr lang="zh-CN" altLang="en-US" dirty="0">
                <a:sym typeface="+mn-ea"/>
              </a:rPr>
              <a:t>功能，通过这个节点，</a:t>
            </a:r>
            <a:r>
              <a:rPr lang="en-US" altLang="zh-CN" dirty="0">
                <a:sym typeface="+mn-ea"/>
              </a:rPr>
              <a:t>Mesh</a:t>
            </a:r>
            <a:r>
              <a:rPr lang="zh-CN" altLang="en-US" dirty="0">
                <a:sym typeface="+mn-ea"/>
              </a:rPr>
              <a:t>内部的节点可以和外部网络通信。 </a:t>
            </a:r>
            <a:endParaRPr lang="en-US" altLang="zh-CN" dirty="0"/>
          </a:p>
          <a:p>
            <a:pPr lvl="0"/>
            <a:r>
              <a:rPr lang="en-US" altLang="zh-CN" dirty="0">
                <a:sym typeface="+mn-ea"/>
              </a:rPr>
              <a:t>MP(Mesh Point)</a:t>
            </a:r>
            <a:r>
              <a:rPr lang="zh-CN" altLang="en-US" dirty="0">
                <a:sym typeface="+mn-ea"/>
              </a:rPr>
              <a:t>：在</a:t>
            </a:r>
            <a:r>
              <a:rPr lang="en-US" altLang="zh-CN" dirty="0">
                <a:sym typeface="+mn-ea"/>
              </a:rPr>
              <a:t>Mesh</a:t>
            </a:r>
            <a:r>
              <a:rPr lang="zh-CN" altLang="en-US" dirty="0">
                <a:sym typeface="+mn-ea"/>
              </a:rPr>
              <a:t>网络中，使用</a:t>
            </a:r>
            <a:r>
              <a:rPr lang="en-US" altLang="zh-CN" dirty="0">
                <a:sym typeface="+mn-ea"/>
              </a:rPr>
              <a:t>IEEE 802.11MAC</a:t>
            </a:r>
            <a:r>
              <a:rPr lang="zh-CN" altLang="en-US" dirty="0">
                <a:sym typeface="+mn-ea"/>
              </a:rPr>
              <a:t>和</a:t>
            </a:r>
            <a:r>
              <a:rPr lang="en-US" altLang="zh-CN" dirty="0">
                <a:sym typeface="+mn-ea"/>
              </a:rPr>
              <a:t>PHY</a:t>
            </a:r>
            <a:r>
              <a:rPr lang="zh-CN" altLang="en-US" dirty="0">
                <a:sym typeface="+mn-ea"/>
              </a:rPr>
              <a:t>协议进行无线通信，并且支持</a:t>
            </a:r>
            <a:r>
              <a:rPr lang="en-US" altLang="zh-CN" dirty="0">
                <a:sym typeface="+mn-ea"/>
              </a:rPr>
              <a:t>Mesh</a:t>
            </a:r>
            <a:r>
              <a:rPr lang="zh-CN" altLang="en-US" dirty="0">
                <a:sym typeface="+mn-ea"/>
              </a:rPr>
              <a:t>功能的节点。该节点支持自动拓扑、路由的自动发现、数据包的转发等功能。</a:t>
            </a:r>
            <a:r>
              <a:rPr lang="en-US" altLang="zh-CN" dirty="0">
                <a:sym typeface="+mn-ea"/>
              </a:rPr>
              <a:t>MP</a:t>
            </a:r>
            <a:r>
              <a:rPr lang="zh-CN" altLang="en-US" dirty="0">
                <a:sym typeface="+mn-ea"/>
              </a:rPr>
              <a:t>节点可以同时提供</a:t>
            </a:r>
            <a:r>
              <a:rPr lang="en-US" altLang="zh-CN" dirty="0">
                <a:sym typeface="+mn-ea"/>
              </a:rPr>
              <a:t>Mesh</a:t>
            </a:r>
            <a:r>
              <a:rPr lang="zh-CN" altLang="en-US" dirty="0">
                <a:sym typeface="+mn-ea"/>
              </a:rPr>
              <a:t>服务和用户接入服务。</a:t>
            </a:r>
            <a:endParaRPr lang="en-US" altLang="zh-CN" dirty="0"/>
          </a:p>
          <a:p>
            <a:pPr lvl="0"/>
            <a:r>
              <a:rPr lang="en-US" altLang="zh-CN" dirty="0">
                <a:sym typeface="+mn-ea"/>
              </a:rPr>
              <a:t>MAP(Mesh Access Point)</a:t>
            </a:r>
            <a:r>
              <a:rPr lang="zh-CN" altLang="en-US" dirty="0">
                <a:sym typeface="+mn-ea"/>
              </a:rPr>
              <a:t>：任何支持</a:t>
            </a:r>
            <a:r>
              <a:rPr lang="en-US" altLang="zh-CN" dirty="0">
                <a:sym typeface="+mn-ea"/>
              </a:rPr>
              <a:t>AP</a:t>
            </a:r>
            <a:r>
              <a:rPr lang="zh-CN" altLang="en-US" dirty="0">
                <a:sym typeface="+mn-ea"/>
              </a:rPr>
              <a:t>功能的</a:t>
            </a:r>
            <a:r>
              <a:rPr lang="en-US" altLang="zh-CN" dirty="0">
                <a:sym typeface="+mn-ea"/>
              </a:rPr>
              <a:t>Mesh Point</a:t>
            </a:r>
            <a:r>
              <a:rPr lang="zh-CN" altLang="en-US" dirty="0">
                <a:sym typeface="+mn-ea"/>
              </a:rPr>
              <a:t>，可以为</a:t>
            </a:r>
            <a:r>
              <a:rPr lang="en-US" altLang="zh-CN" dirty="0">
                <a:sym typeface="+mn-ea"/>
              </a:rPr>
              <a:t>STA</a:t>
            </a:r>
            <a:r>
              <a:rPr lang="zh-CN" altLang="en-US" dirty="0">
                <a:sym typeface="+mn-ea"/>
              </a:rPr>
              <a:t>提供接入功能。 </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联接，也可以叫关联，其实就是注册，最常见</a:t>
            </a:r>
            <a:r>
              <a:rPr lang="zh-CN" altLang="en-US">
                <a:latin typeface="Arial" panose="020B0604020202020204" pitchFamily="34" charset="0"/>
                <a:ea typeface="+mn-ea"/>
              </a:rPr>
              <a:t>的就是</a:t>
            </a:r>
            <a:r>
              <a:rPr lang="zh-CN" altLang="en-US" sz="2400" b="0" i="0" kern="1200">
                <a:solidFill>
                  <a:srgbClr val="FF0000"/>
                </a:solidFill>
                <a:effectLst/>
                <a:latin typeface="+mn-lt"/>
                <a:ea typeface="+mn-ea"/>
                <a:cs typeface="+mn-cs"/>
              </a:rPr>
              <a:t>送出</a:t>
            </a:r>
            <a:r>
              <a:rPr lang="zh-CN" altLang="en-US" sz="2400" b="0" i="0" kern="1200" dirty="0">
                <a:solidFill>
                  <a:srgbClr val="FF0000"/>
                </a:solidFill>
                <a:effectLst/>
                <a:latin typeface="+mn-lt"/>
                <a:ea typeface="+mn-ea"/>
                <a:cs typeface="+mn-cs"/>
              </a:rPr>
              <a:t>一个</a:t>
            </a:r>
            <a:r>
              <a:rPr lang="en-US" altLang="zh-CN" sz="2400" b="0" i="0" kern="1200" dirty="0">
                <a:solidFill>
                  <a:srgbClr val="FF0000"/>
                </a:solidFill>
                <a:effectLst/>
                <a:latin typeface="+mn-lt"/>
                <a:ea typeface="+mn-ea"/>
                <a:cs typeface="+mn-cs"/>
              </a:rPr>
              <a:t>ARP</a:t>
            </a:r>
            <a:r>
              <a:rPr lang="zh-CN" altLang="en-US" sz="2400" b="0" i="0" kern="1200" dirty="0">
                <a:solidFill>
                  <a:srgbClr val="FF0000"/>
                </a:solidFill>
                <a:effectLst/>
                <a:latin typeface="+mn-lt"/>
                <a:ea typeface="+mn-ea"/>
                <a:cs typeface="+mn-cs"/>
              </a:rPr>
              <a:t>信号，让该工作站的</a:t>
            </a:r>
            <a:r>
              <a:rPr lang="en-US" altLang="zh-CN" sz="2400" b="0" i="0" kern="1200" dirty="0">
                <a:solidFill>
                  <a:srgbClr val="FF0000"/>
                </a:solidFill>
                <a:effectLst/>
                <a:latin typeface="+mn-lt"/>
                <a:ea typeface="+mn-ea"/>
                <a:cs typeface="+mn-cs"/>
              </a:rPr>
              <a:t>MAC</a:t>
            </a:r>
            <a:r>
              <a:rPr lang="zh-CN" altLang="en-US" sz="2400" b="0" i="0" kern="1200" dirty="0">
                <a:solidFill>
                  <a:srgbClr val="FF0000"/>
                </a:solidFill>
                <a:effectLst/>
                <a:latin typeface="+mn-lt"/>
                <a:ea typeface="+mn-ea"/>
                <a:cs typeface="+mn-cs"/>
              </a:rPr>
              <a:t>地址得以跟与基站连接的交换端口形成关联</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联接，也可以叫关联，其实就是注册，最常见</a:t>
            </a:r>
            <a:r>
              <a:rPr lang="zh-CN" altLang="en-US">
                <a:latin typeface="Arial" panose="020B0604020202020204" pitchFamily="34" charset="0"/>
                <a:ea typeface="+mn-ea"/>
              </a:rPr>
              <a:t>的就是</a:t>
            </a:r>
            <a:r>
              <a:rPr lang="zh-CN" altLang="en-US" sz="2400" b="0" i="0" kern="1200">
                <a:solidFill>
                  <a:srgbClr val="FF0000"/>
                </a:solidFill>
                <a:effectLst/>
                <a:latin typeface="+mn-lt"/>
                <a:ea typeface="+mn-ea"/>
                <a:cs typeface="+mn-cs"/>
              </a:rPr>
              <a:t>送出</a:t>
            </a:r>
            <a:r>
              <a:rPr lang="zh-CN" altLang="en-US" sz="2400" b="0" i="0" kern="1200" dirty="0">
                <a:solidFill>
                  <a:srgbClr val="FF0000"/>
                </a:solidFill>
                <a:effectLst/>
                <a:latin typeface="+mn-lt"/>
                <a:ea typeface="+mn-ea"/>
                <a:cs typeface="+mn-cs"/>
              </a:rPr>
              <a:t>一个</a:t>
            </a:r>
            <a:r>
              <a:rPr lang="en-US" altLang="zh-CN" sz="2400" b="0" i="0" kern="1200" dirty="0">
                <a:solidFill>
                  <a:srgbClr val="FF0000"/>
                </a:solidFill>
                <a:effectLst/>
                <a:latin typeface="+mn-lt"/>
                <a:ea typeface="+mn-ea"/>
                <a:cs typeface="+mn-cs"/>
              </a:rPr>
              <a:t>ARP</a:t>
            </a:r>
            <a:r>
              <a:rPr lang="zh-CN" altLang="en-US" sz="2400" b="0" i="0" kern="1200" dirty="0">
                <a:solidFill>
                  <a:srgbClr val="FF0000"/>
                </a:solidFill>
                <a:effectLst/>
                <a:latin typeface="+mn-lt"/>
                <a:ea typeface="+mn-ea"/>
                <a:cs typeface="+mn-cs"/>
              </a:rPr>
              <a:t>信号，让该工作站的</a:t>
            </a:r>
            <a:r>
              <a:rPr lang="en-US" altLang="zh-CN" sz="2400" b="0" i="0" kern="1200" dirty="0">
                <a:solidFill>
                  <a:srgbClr val="FF0000"/>
                </a:solidFill>
                <a:effectLst/>
                <a:latin typeface="+mn-lt"/>
                <a:ea typeface="+mn-ea"/>
                <a:cs typeface="+mn-cs"/>
              </a:rPr>
              <a:t>MAC</a:t>
            </a:r>
            <a:r>
              <a:rPr lang="zh-CN" altLang="en-US" sz="2400" b="0" i="0" kern="1200" dirty="0">
                <a:solidFill>
                  <a:srgbClr val="FF0000"/>
                </a:solidFill>
                <a:effectLst/>
                <a:latin typeface="+mn-lt"/>
                <a:ea typeface="+mn-ea"/>
                <a:cs typeface="+mn-cs"/>
              </a:rPr>
              <a:t>地址得以跟与基站连接的交换端口形成关联</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mn-ea"/>
              </a:rPr>
              <a:t>联接，也可以叫关联，其实就是注册，最常见</a:t>
            </a:r>
            <a:r>
              <a:rPr lang="zh-CN" altLang="en-US">
                <a:latin typeface="Arial" panose="020B0604020202020204" pitchFamily="34" charset="0"/>
                <a:ea typeface="+mn-ea"/>
              </a:rPr>
              <a:t>的就是</a:t>
            </a:r>
            <a:r>
              <a:rPr lang="zh-CN" altLang="en-US" sz="2400" b="0" i="0" kern="1200">
                <a:solidFill>
                  <a:srgbClr val="FF0000"/>
                </a:solidFill>
                <a:effectLst/>
                <a:latin typeface="+mn-lt"/>
                <a:ea typeface="+mn-ea"/>
                <a:cs typeface="+mn-cs"/>
              </a:rPr>
              <a:t>送出</a:t>
            </a:r>
            <a:r>
              <a:rPr lang="zh-CN" altLang="en-US" sz="2400" b="0" i="0" kern="1200" dirty="0">
                <a:solidFill>
                  <a:srgbClr val="FF0000"/>
                </a:solidFill>
                <a:effectLst/>
                <a:latin typeface="+mn-lt"/>
                <a:ea typeface="+mn-ea"/>
                <a:cs typeface="+mn-cs"/>
              </a:rPr>
              <a:t>一个</a:t>
            </a:r>
            <a:r>
              <a:rPr lang="en-US" altLang="zh-CN" sz="2400" b="0" i="0" kern="1200" dirty="0">
                <a:solidFill>
                  <a:srgbClr val="FF0000"/>
                </a:solidFill>
                <a:effectLst/>
                <a:latin typeface="+mn-lt"/>
                <a:ea typeface="+mn-ea"/>
                <a:cs typeface="+mn-cs"/>
              </a:rPr>
              <a:t>ARP</a:t>
            </a:r>
            <a:r>
              <a:rPr lang="zh-CN" altLang="en-US" sz="2400" b="0" i="0" kern="1200" dirty="0">
                <a:solidFill>
                  <a:srgbClr val="FF0000"/>
                </a:solidFill>
                <a:effectLst/>
                <a:latin typeface="+mn-lt"/>
                <a:ea typeface="+mn-ea"/>
                <a:cs typeface="+mn-cs"/>
              </a:rPr>
              <a:t>信号，让该工作站的</a:t>
            </a:r>
            <a:r>
              <a:rPr lang="en-US" altLang="zh-CN" sz="2400" b="0" i="0" kern="1200" dirty="0">
                <a:solidFill>
                  <a:srgbClr val="FF0000"/>
                </a:solidFill>
                <a:effectLst/>
                <a:latin typeface="+mn-lt"/>
                <a:ea typeface="+mn-ea"/>
                <a:cs typeface="+mn-cs"/>
              </a:rPr>
              <a:t>MAC</a:t>
            </a:r>
            <a:r>
              <a:rPr lang="zh-CN" altLang="en-US" sz="2400" b="0" i="0" kern="1200" dirty="0">
                <a:solidFill>
                  <a:srgbClr val="FF0000"/>
                </a:solidFill>
                <a:effectLst/>
                <a:latin typeface="+mn-lt"/>
                <a:ea typeface="+mn-ea"/>
                <a:cs typeface="+mn-cs"/>
              </a:rPr>
              <a:t>地址得以跟与基站连接的交换端口形成关联</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sym typeface="+mn-ea"/>
              </a:rPr>
              <a:t>SSID</a:t>
            </a:r>
            <a:r>
              <a:rPr lang="zh-CN" altLang="en-US" dirty="0">
                <a:sym typeface="+mn-ea"/>
              </a:rPr>
              <a:t>与</a:t>
            </a:r>
            <a:r>
              <a:rPr lang="en-US" altLang="zh-CN" dirty="0">
                <a:sym typeface="+mn-ea"/>
              </a:rPr>
              <a:t>BSSID</a:t>
            </a:r>
            <a:r>
              <a:rPr lang="zh-CN" altLang="en-US" dirty="0">
                <a:sym typeface="+mn-ea"/>
              </a:rPr>
              <a:t>的区别，</a:t>
            </a:r>
            <a:r>
              <a:rPr lang="en-US" altLang="zh-CN" dirty="0">
                <a:sym typeface="+mn-ea"/>
              </a:rPr>
              <a:t>BSSID</a:t>
            </a:r>
            <a:r>
              <a:rPr lang="zh-CN" altLang="en-US" dirty="0">
                <a:sym typeface="+mn-ea"/>
              </a:rPr>
              <a:t>其实就是</a:t>
            </a:r>
            <a:r>
              <a:rPr lang="en-US" altLang="zh-CN" dirty="0">
                <a:sym typeface="+mn-ea"/>
              </a:rPr>
              <a:t>MAC</a:t>
            </a:r>
            <a:r>
              <a:rPr lang="zh-CN" altLang="en-US" dirty="0">
                <a:sym typeface="+mn-ea"/>
              </a:rPr>
              <a:t>地址</a:t>
            </a:r>
            <a:endParaRPr lang="en-US" altLang="zh-CN"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由于</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覆盖面积较大，接入用户较多，需要部署许多</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，而每个</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又是独立、自治的，缺少统一的管控设备，管理这些设备就变得十分麻烦。所以，在大量部署的情况下，</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会带来巨大的管理维护成本，而且由于独自控制用户的接入，</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无法解决用户的漫游问题。因此，一般在中大型使用场合中人们往往不会选择</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组网，而是</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一起进行</a:t>
            </a:r>
            <a:r>
              <a:rPr lang="en-US" altLang="zh-CN"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 Fit AP</a:t>
            </a:r>
            <a:r>
              <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a:t>
            </a:r>
            <a:endParaRPr lang="zh-CN" altLang="en-US"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错 正</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1"/>
            <a:r>
              <a:rPr lang="en-US" altLang="zh-CN" sz="2400" b="0" kern="1200" dirty="0">
                <a:solidFill>
                  <a:srgbClr val="FF0000"/>
                </a:solidFill>
                <a:effectLst/>
                <a:latin typeface="+mn-lt"/>
                <a:ea typeface="+mn-ea"/>
                <a:cs typeface="+mn-cs"/>
              </a:rPr>
              <a:t>1</a:t>
            </a:r>
            <a:r>
              <a:rPr lang="zh-CN" altLang="en-US" sz="2400" b="0" kern="1200" dirty="0">
                <a:solidFill>
                  <a:srgbClr val="FF0000"/>
                </a:solidFill>
                <a:effectLst/>
                <a:latin typeface="+mn-lt"/>
                <a:ea typeface="+mn-ea"/>
                <a:cs typeface="+mn-cs"/>
              </a:rPr>
              <a:t>、</a:t>
            </a:r>
            <a:r>
              <a:rPr lang="en-US" altLang="zh-CN" sz="2400" b="0" kern="1200" dirty="0">
                <a:solidFill>
                  <a:srgbClr val="FF0000"/>
                </a:solidFill>
                <a:effectLst/>
                <a:latin typeface="+mn-lt"/>
                <a:ea typeface="+mn-ea"/>
                <a:cs typeface="+mn-cs"/>
              </a:rPr>
              <a:t>Mesh</a:t>
            </a:r>
            <a:r>
              <a:rPr lang="zh-CN" altLang="en-US" sz="2400" b="0" kern="1200" dirty="0">
                <a:solidFill>
                  <a:srgbClr val="FF0000"/>
                </a:solidFill>
                <a:effectLst/>
                <a:latin typeface="+mn-lt"/>
                <a:ea typeface="+mn-ea"/>
                <a:cs typeface="+mn-cs"/>
              </a:rPr>
              <a:t>技术必须具备三频</a:t>
            </a:r>
            <a:endParaRPr lang="en-US" altLang="zh-CN" sz="2400" b="0" kern="1200" dirty="0">
              <a:solidFill>
                <a:srgbClr val="FF0000"/>
              </a:solidFill>
              <a:effectLst/>
              <a:latin typeface="+mn-lt"/>
              <a:ea typeface="+mn-ea"/>
              <a:cs typeface="+mn-cs"/>
            </a:endParaRPr>
          </a:p>
          <a:p>
            <a:pPr latinLnBrk="1"/>
            <a:r>
              <a:rPr lang="en-US" altLang="zh-CN" sz="2400" b="0" kern="1200" dirty="0">
                <a:solidFill>
                  <a:srgbClr val="FF0000"/>
                </a:solidFill>
                <a:effectLst/>
                <a:latin typeface="+mn-lt"/>
                <a:ea typeface="+mn-ea"/>
                <a:cs typeface="+mn-cs"/>
              </a:rPr>
              <a:t>2 </a:t>
            </a:r>
            <a:r>
              <a:rPr lang="zh-CN" altLang="en-US" sz="2400" b="0" kern="1200" dirty="0">
                <a:solidFill>
                  <a:srgbClr val="FF0000"/>
                </a:solidFill>
                <a:effectLst/>
                <a:latin typeface="+mn-lt"/>
                <a:ea typeface="+mn-ea"/>
                <a:cs typeface="+mn-cs"/>
              </a:rPr>
              <a:t>、分身之间可以互联的才是真</a:t>
            </a:r>
            <a:r>
              <a:rPr lang="en-US" altLang="zh-CN" sz="2400" b="0" kern="1200" dirty="0">
                <a:solidFill>
                  <a:srgbClr val="FF0000"/>
                </a:solidFill>
                <a:effectLst/>
                <a:latin typeface="+mn-lt"/>
                <a:ea typeface="+mn-ea"/>
                <a:cs typeface="+mn-cs"/>
              </a:rPr>
              <a:t>Mesh</a:t>
            </a:r>
            <a:endParaRPr lang="en-US" altLang="zh-CN" sz="2400" b="0" kern="1200" dirty="0">
              <a:solidFill>
                <a:srgbClr val="FF0000"/>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ea typeface="宋体" panose="02010600030101010101" pitchFamily="2" charset="-122"/>
              </a:rPr>
              <a:t>多</a:t>
            </a:r>
            <a:r>
              <a:rPr lang="en-US" altLang="zh-CN" dirty="0">
                <a:latin typeface="Arial" panose="020B0604020202020204" pitchFamily="34" charset="0"/>
                <a:ea typeface="宋体" panose="02010600030101010101" pitchFamily="2" charset="-122"/>
              </a:rPr>
              <a:t>AP</a:t>
            </a:r>
            <a:r>
              <a:rPr lang="zh-CN" altLang="en-US" dirty="0">
                <a:latin typeface="Arial" panose="020B0604020202020204" pitchFamily="34" charset="0"/>
                <a:ea typeface="宋体" panose="02010600030101010101" pitchFamily="2" charset="-122"/>
              </a:rPr>
              <a:t>组网，多个</a:t>
            </a:r>
            <a:r>
              <a:rPr lang="en-US" altLang="zh-CN" dirty="0">
                <a:latin typeface="Arial" panose="020B0604020202020204" pitchFamily="34" charset="0"/>
                <a:ea typeface="宋体" panose="02010600030101010101" pitchFamily="2" charset="-122"/>
              </a:rPr>
              <a:t>AP</a:t>
            </a:r>
            <a:r>
              <a:rPr lang="zh-CN" altLang="en-US" dirty="0">
                <a:latin typeface="Arial" panose="020B0604020202020204" pitchFamily="34" charset="0"/>
                <a:ea typeface="宋体" panose="02010600030101010101" pitchFamily="2" charset="-122"/>
              </a:rPr>
              <a:t>采用不同信道；多</a:t>
            </a:r>
            <a:r>
              <a:rPr lang="en-US" altLang="zh-CN" dirty="0">
                <a:latin typeface="Arial" panose="020B0604020202020204" pitchFamily="34" charset="0"/>
                <a:ea typeface="宋体" panose="02010600030101010101" pitchFamily="2" charset="-122"/>
              </a:rPr>
              <a:t>AP</a:t>
            </a:r>
            <a:r>
              <a:rPr lang="zh-CN" altLang="en-US" dirty="0">
                <a:latin typeface="Arial" panose="020B0604020202020204" pitchFamily="34" charset="0"/>
                <a:ea typeface="宋体" panose="02010600030101010101" pitchFamily="2" charset="-122"/>
              </a:rPr>
              <a:t>中继，使用</a:t>
            </a:r>
            <a:r>
              <a:rPr lang="en-US" altLang="zh-CN" dirty="0">
                <a:latin typeface="Arial" panose="020B0604020202020204" pitchFamily="34" charset="0"/>
                <a:ea typeface="宋体" panose="02010600030101010101" pitchFamily="2" charset="-122"/>
              </a:rPr>
              <a:t>WDS</a:t>
            </a:r>
            <a:endParaRPr lang="en-US" altLang="zh-CN" dirty="0">
              <a:latin typeface="Arial" panose="020B0604020202020204" pitchFamily="34" charset="0"/>
              <a:ea typeface="宋体" panose="02010600030101010101" pitchFamily="2" charset="-122"/>
            </a:endParaRPr>
          </a:p>
          <a:p>
            <a:pPr eaLnBrk="1" hangingPunct="1"/>
            <a:r>
              <a:rPr lang="zh-CN" altLang="en-US" dirty="0">
                <a:latin typeface="Arial" panose="020B0604020202020204" pitchFamily="34" charset="0"/>
                <a:ea typeface="+mn-ea"/>
              </a:rPr>
              <a:t>传统拓扑结构，</a:t>
            </a:r>
            <a:r>
              <a:rPr lang="en-US" altLang="zh-CN" dirty="0">
                <a:latin typeface="Arial" panose="020B0604020202020204" pitchFamily="34" charset="0"/>
                <a:ea typeface="+mn-ea"/>
              </a:rPr>
              <a:t>AC</a:t>
            </a:r>
            <a:r>
              <a:rPr lang="zh-CN" altLang="en-US" dirty="0">
                <a:latin typeface="Arial" panose="020B0604020202020204" pitchFamily="34" charset="0"/>
                <a:ea typeface="+mn-ea"/>
              </a:rPr>
              <a:t>与</a:t>
            </a:r>
            <a:r>
              <a:rPr lang="en-US" altLang="zh-CN" dirty="0">
                <a:latin typeface="Arial" panose="020B0604020202020204" pitchFamily="34" charset="0"/>
                <a:ea typeface="+mn-ea"/>
              </a:rPr>
              <a:t>AP</a:t>
            </a:r>
            <a:r>
              <a:rPr lang="zh-CN" altLang="en-US" dirty="0">
                <a:latin typeface="Arial" panose="020B0604020202020204" pitchFamily="34" charset="0"/>
                <a:ea typeface="+mn-ea"/>
              </a:rPr>
              <a:t>间单跳直连；</a:t>
            </a:r>
            <a:r>
              <a:rPr lang="en-US" altLang="zh-CN" dirty="0">
                <a:latin typeface="Arial" panose="020B0604020202020204" pitchFamily="34" charset="0"/>
                <a:ea typeface="+mn-ea"/>
              </a:rPr>
              <a:t>Mesh</a:t>
            </a:r>
            <a:r>
              <a:rPr lang="zh-CN" altLang="en-US" dirty="0">
                <a:latin typeface="Arial" panose="020B0604020202020204" pitchFamily="34" charset="0"/>
                <a:ea typeface="+mn-ea"/>
              </a:rPr>
              <a:t>型结构，可多跳，但延迟加大</a:t>
            </a:r>
            <a:endParaRPr lang="en-US" altLang="zh-CN" dirty="0">
              <a:latin typeface="Arial" panose="020B0604020202020204" pitchFamily="34" charset="0"/>
              <a:ea typeface="+mn-ea"/>
            </a:endParaRPr>
          </a:p>
          <a:p>
            <a:pPr marL="0" marR="0" lvl="0" indent="0" algn="l" defTabSz="18288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mn-ea"/>
              </a:rPr>
              <a:t>用户在不同网络间切换的过程称为漫游，漫游一定会导致丢包，只是在</a:t>
            </a:r>
            <a:r>
              <a:rPr lang="en-US" altLang="zh-CN" dirty="0">
                <a:latin typeface="Arial" panose="020B0604020202020204" pitchFamily="34" charset="0"/>
                <a:ea typeface="+mn-ea"/>
              </a:rPr>
              <a:t>AC</a:t>
            </a:r>
            <a:r>
              <a:rPr lang="zh-CN" altLang="en-US" dirty="0">
                <a:latin typeface="Arial" panose="020B0604020202020204" pitchFamily="34" charset="0"/>
                <a:ea typeface="+mn-ea"/>
              </a:rPr>
              <a:t>管理下用户感觉不出来</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a:latin typeface="Arial" panose="020B0604020202020204" pitchFamily="34" charset="0"/>
                <a:ea typeface="黑体" panose="02010600030101010101" charset="-122"/>
                <a:sym typeface="+mn-ea"/>
              </a:rPr>
              <a:t>隐蔽站：</a:t>
            </a:r>
            <a:endParaRPr lang="zh-CN" altLang="en-US">
              <a:solidFill>
                <a:srgbClr val="333399"/>
              </a:solidFill>
              <a:latin typeface="Arial" panose="020B0604020202020204" pitchFamily="34" charset="0"/>
              <a:ea typeface="黑体" panose="02010600030101010101" charset="-122"/>
              <a:sym typeface="+mn-ea"/>
            </a:endParaRPr>
          </a:p>
          <a:p>
            <a:pPr algn="l"/>
            <a:r>
              <a:rPr lang="zh-CN" altLang="en-US">
                <a:solidFill>
                  <a:schemeClr val="hlink"/>
                </a:solidFill>
                <a:latin typeface="Arial" panose="020B0604020202020204" pitchFamily="34" charset="0"/>
                <a:ea typeface="黑体" panose="02010600030101010101" charset="-122"/>
                <a:sym typeface="+mn-ea"/>
              </a:rPr>
              <a:t>暴露站：</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宋体" panose="02010600030101010101" pitchFamily="2" charset="-122"/>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AP可以通过stations的MAC address来对特定的stations进行filter管理，从而可以表示是allow 还是deny这些stations来associate该AP</a:t>
            </a:r>
            <a:endParaRPr lang="zh-CN"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PPSK </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Private PSK </a:t>
            </a:r>
            <a:r>
              <a:rPr lang="zh-CN" altLang="en-US" dirty="0">
                <a:latin typeface="Arial" panose="020B0604020202020204" pitchFamily="34" charset="0"/>
                <a:ea typeface="宋体" panose="02010600030101010101" pitchFamily="2" charset="-122"/>
              </a:rPr>
              <a:t>在同一个</a:t>
            </a:r>
            <a:r>
              <a:rPr lang="en-US" altLang="zh-CN" dirty="0">
                <a:latin typeface="Arial" panose="020B0604020202020204" pitchFamily="34" charset="0"/>
                <a:ea typeface="宋体" panose="02010600030101010101" pitchFamily="2" charset="-122"/>
              </a:rPr>
              <a:t>SSID</a:t>
            </a:r>
            <a:r>
              <a:rPr lang="zh-CN" altLang="en-US" dirty="0">
                <a:latin typeface="Arial" panose="020B0604020202020204" pitchFamily="34" charset="0"/>
                <a:ea typeface="宋体" panose="02010600030101010101" pitchFamily="2" charset="-122"/>
              </a:rPr>
              <a:t>下，系统可以创建多个不同密码分配给不同用户，保证</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一人一机一密码</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，每个合法用户都有自己的专属密码，即使别人获得了某个密码，也无法验证通过。</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PAE</a:t>
            </a:r>
            <a:r>
              <a:rPr lang="zh-CN" altLang="en-US" dirty="0">
                <a:latin typeface="Arial" panose="020B0604020202020204" pitchFamily="34" charset="0"/>
                <a:ea typeface="宋体" panose="02010600030101010101" pitchFamily="2" charset="-122"/>
              </a:rPr>
              <a:t>：端口认证实体</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PAE</a:t>
            </a:r>
            <a:r>
              <a:rPr lang="zh-CN" altLang="en-US" dirty="0">
                <a:latin typeface="Arial" panose="020B0604020202020204" pitchFamily="34" charset="0"/>
                <a:ea typeface="宋体" panose="02010600030101010101" pitchFamily="2" charset="-122"/>
              </a:rPr>
              <a:t>：端口认证实体</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PAE</a:t>
            </a:r>
            <a:r>
              <a:rPr lang="zh-CN" altLang="en-US" dirty="0">
                <a:latin typeface="Arial" panose="020B0604020202020204" pitchFamily="34" charset="0"/>
                <a:ea typeface="宋体" panose="02010600030101010101" pitchFamily="2" charset="-122"/>
              </a:rPr>
              <a:t>：端口认证实体</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endParaRPr lang="zh-CN"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eaLnBrk="1" hangingPunct="1">
              <a:lnSpc>
                <a:spcPct val="150000"/>
              </a:lnSpc>
            </a:pPr>
            <a:r>
              <a:rPr lang="zh-CN" altLang="en-US" dirty="0">
                <a:solidFill>
                  <a:srgbClr val="808080"/>
                </a:solidFill>
                <a:sym typeface="+mn-ea"/>
              </a:rPr>
              <a:t>从图可以看到，发送端首先计算原始数据包中明文的32 位CRC 循环冗余校验码，也就是计算其完整性校验值（integrity checkvalue，ICV），然后将明文与校验码一起构成传输载荷。在发送端和无线接入点AP 之间共享一个密钥，长度可选40 bit 或104 bit。发送端为每一个数据包选定一个长度为24 bit 的数作为初始向量（initialized vector，IV），然后将IV 与密钥连接起来，构成64 bit 或128 bit的种子密钥，再送入RC4 的伪随机数生成器（pseudo-random number generator，PRNG）中，生成与传输载荷等长的随机数，该随机数就是加密密钥流。最后将加密密钥流与传输载荷按位进行异或操作，就得到了密文。</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eaLnBrk="1" hangingPunct="1">
              <a:lnSpc>
                <a:spcPct val="150000"/>
              </a:lnSpc>
            </a:pPr>
            <a:r>
              <a:rPr lang="zh-CN" altLang="en-US" dirty="0">
                <a:solidFill>
                  <a:srgbClr val="808080"/>
                </a:solidFill>
                <a:sym typeface="+mn-ea"/>
              </a:rPr>
              <a:t>WEP 解密过程如图所示。由于发送端是将IV 以明文形式和密文一起发送的，当密文传送到AP 后，AP 从数据包中提取出IV 和密文，并将IV 和自己所持有的共享密钥一起送入伪随机数生成器，得到解密密钥流，该解密密钥流实际上和加密密钥流是相同的。然后接收端再将解密密钥流和密文进行异或运算，就得到了明文，将明文进行CRC计算后就可以得到校验码ICV*。如果ICV* 和ICV 是相等的，那么就得到了原始明文数据，否则解密就失败了。</a:t>
            </a:r>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t>开放系统：密码不对也可以连接，但是显示网络受限</a:t>
            </a:r>
            <a:endParaRPr lang="zh-CN" altLang="en-US" dirty="0"/>
          </a:p>
          <a:p>
            <a:pPr marL="0" lvl="1"/>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RC4密码作为一种流密码，其安全程度取决于密钥流的随机程度。流密码的密钥流的随机程度并不高，因此在安全上存在一定的风险。</a:t>
            </a:r>
            <a:endParaRPr lang="zh-CN"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a:r>
              <a:rPr lang="en-US" altLang="zh-CN" dirty="0">
                <a:sym typeface="+mn-ea"/>
              </a:rPr>
              <a:t>WEP </a:t>
            </a:r>
            <a:r>
              <a:rPr lang="zh-CN" altLang="en-US" dirty="0">
                <a:sym typeface="+mn-ea"/>
              </a:rPr>
              <a:t>的最大弱点之一在于完整性检验，而完整性检验原本是用来确保帧在行经无线介质时不受篡改。</a:t>
            </a:r>
            <a:r>
              <a:rPr lang="en-US" altLang="zh-CN" dirty="0">
                <a:sym typeface="+mn-ea"/>
              </a:rPr>
              <a:t>WEP </a:t>
            </a:r>
            <a:r>
              <a:rPr lang="zh-CN" altLang="en-US" dirty="0">
                <a:sym typeface="+mn-ea"/>
              </a:rPr>
              <a:t>是采用循环冗余检查码（</a:t>
            </a:r>
            <a:r>
              <a:rPr lang="en-US" altLang="zh-CN" dirty="0">
                <a:sym typeface="+mn-ea"/>
              </a:rPr>
              <a:t>cyclic redundancy check</a:t>
            </a:r>
            <a:r>
              <a:rPr lang="zh-CN" altLang="en-US" dirty="0">
                <a:sym typeface="+mn-ea"/>
              </a:rPr>
              <a:t>，简称 </a:t>
            </a:r>
            <a:r>
              <a:rPr lang="en-US" altLang="zh-CN" dirty="0">
                <a:sym typeface="+mn-ea"/>
              </a:rPr>
              <a:t>CRC</a:t>
            </a:r>
            <a:r>
              <a:rPr lang="zh-CN" altLang="en-US" dirty="0">
                <a:sym typeface="+mn-ea"/>
              </a:rPr>
              <a:t>），但经过证明，</a:t>
            </a:r>
            <a:r>
              <a:rPr lang="en-US" altLang="zh-CN" dirty="0">
                <a:sym typeface="+mn-ea"/>
              </a:rPr>
              <a:t>CRC</a:t>
            </a:r>
            <a:r>
              <a:rPr lang="zh-CN" altLang="en-US" dirty="0">
                <a:sym typeface="+mn-ea"/>
              </a:rPr>
              <a:t>并不适合作为完整性检验之用。</a:t>
            </a:r>
            <a:endParaRPr lang="zh-CN" altLang="en-US" dirty="0"/>
          </a:p>
          <a:p>
            <a:pPr marL="0" lvl="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t>开放系统：密码不对也可以连接，但是显示网络受限</a:t>
            </a:r>
            <a:endParaRPr lang="zh-CN" altLang="en-US" dirty="0"/>
          </a:p>
          <a:p>
            <a:pPr marL="0" lvl="1"/>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RC4密码作为一种流密码，其安全程度取决于密钥流的随机程度。流密码的密钥流的随机程度并不高，因此在安全上存在一定的风险。</a:t>
            </a:r>
            <a:endParaRPr lang="zh-CN"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a:r>
              <a:rPr lang="en-US" altLang="zh-CN" dirty="0">
                <a:sym typeface="+mn-ea"/>
              </a:rPr>
              <a:t>WEP </a:t>
            </a:r>
            <a:r>
              <a:rPr lang="zh-CN" altLang="en-US" dirty="0">
                <a:sym typeface="+mn-ea"/>
              </a:rPr>
              <a:t>的最大弱点之一在于完整性检验，而完整性检验原本是用来确保帧在行经无线介质时不受篡改。</a:t>
            </a:r>
            <a:r>
              <a:rPr lang="en-US" altLang="zh-CN" dirty="0">
                <a:sym typeface="+mn-ea"/>
              </a:rPr>
              <a:t>WEP </a:t>
            </a:r>
            <a:r>
              <a:rPr lang="zh-CN" altLang="en-US" dirty="0">
                <a:sym typeface="+mn-ea"/>
              </a:rPr>
              <a:t>是采用循环冗余检查码（</a:t>
            </a:r>
            <a:r>
              <a:rPr lang="en-US" altLang="zh-CN" dirty="0">
                <a:sym typeface="+mn-ea"/>
              </a:rPr>
              <a:t>cyclic redundancy check</a:t>
            </a:r>
            <a:r>
              <a:rPr lang="zh-CN" altLang="en-US" dirty="0">
                <a:sym typeface="+mn-ea"/>
              </a:rPr>
              <a:t>，简称 </a:t>
            </a:r>
            <a:r>
              <a:rPr lang="en-US" altLang="zh-CN" dirty="0">
                <a:sym typeface="+mn-ea"/>
              </a:rPr>
              <a:t>CRC</a:t>
            </a:r>
            <a:r>
              <a:rPr lang="zh-CN" altLang="en-US" dirty="0">
                <a:sym typeface="+mn-ea"/>
              </a:rPr>
              <a:t>），但经过证明，</a:t>
            </a:r>
            <a:r>
              <a:rPr lang="en-US" altLang="zh-CN" dirty="0">
                <a:sym typeface="+mn-ea"/>
              </a:rPr>
              <a:t>CRC</a:t>
            </a:r>
            <a:r>
              <a:rPr lang="zh-CN" altLang="en-US" dirty="0">
                <a:sym typeface="+mn-ea"/>
              </a:rPr>
              <a:t>并不适合作为完整性检验之用。</a:t>
            </a:r>
            <a:endParaRPr lang="zh-CN" altLang="en-US" dirty="0"/>
          </a:p>
          <a:p>
            <a:pPr marL="0" lvl="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RADIUS: Remote Authentication Dial-in User Service</a:t>
            </a:r>
            <a:endParaRPr lang="en-US" altLang="zh-CN" dirty="0"/>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endParaRPr lang="zh-CN"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AP-&gt;</a:t>
            </a:r>
            <a:r>
              <a:rPr lang="en-US" altLang="zh-CN" dirty="0">
                <a:solidFill>
                  <a:srgbClr val="FF0000"/>
                </a:solidFill>
                <a:latin typeface="Arial" panose="020B0604020202020204" pitchFamily="34" charset="0"/>
                <a:ea typeface="宋体" panose="02010600030101010101" pitchFamily="2" charset="-122"/>
              </a:rPr>
              <a:t>ANonce</a:t>
            </a:r>
            <a:r>
              <a:rPr lang="en-US" altLang="zh-CN" dirty="0">
                <a:latin typeface="Arial" panose="020B0604020202020204" pitchFamily="34" charset="0"/>
                <a:ea typeface="宋体" panose="02010600030101010101" pitchFamily="2" charset="-122"/>
              </a:rPr>
              <a:t>-&gt;STA   STA</a:t>
            </a:r>
            <a:r>
              <a:rPr lang="zh-CN" altLang="en-US" dirty="0">
                <a:latin typeface="Arial" panose="020B0604020202020204" pitchFamily="34" charset="0"/>
                <a:ea typeface="宋体" panose="02010600030101010101" pitchFamily="2" charset="-122"/>
              </a:rPr>
              <a:t>生成</a:t>
            </a:r>
            <a:r>
              <a:rPr lang="en-US" altLang="zh-CN" dirty="0">
                <a:solidFill>
                  <a:srgbClr val="FF0000"/>
                </a:solidFill>
                <a:latin typeface="Arial" panose="020B0604020202020204" pitchFamily="34" charset="0"/>
                <a:ea typeface="宋体" panose="02010600030101010101" pitchFamily="2" charset="-122"/>
              </a:rPr>
              <a:t>S</a:t>
            </a:r>
            <a:r>
              <a:rPr lang="en-US" altLang="zh-CN" dirty="0">
                <a:solidFill>
                  <a:srgbClr val="FF0000"/>
                </a:solidFill>
                <a:latin typeface="Arial" panose="020B0604020202020204" pitchFamily="34" charset="0"/>
                <a:ea typeface="宋体" panose="02010600030101010101" pitchFamily="2" charset="-122"/>
                <a:sym typeface="+mn-ea"/>
              </a:rPr>
              <a:t>Nonce</a:t>
            </a:r>
            <a:r>
              <a:rPr lang="zh-CN" altLang="en-US" dirty="0">
                <a:solidFill>
                  <a:srgbClr val="FF0000"/>
                </a:solidFill>
                <a:latin typeface="Arial" panose="020B0604020202020204" pitchFamily="34" charset="0"/>
                <a:ea typeface="宋体" panose="02010600030101010101" pitchFamily="2" charset="-122"/>
                <a:sym typeface="+mn-ea"/>
              </a:rPr>
              <a:t>；计算生成</a:t>
            </a:r>
            <a:r>
              <a:rPr lang="en-US" altLang="zh-CN" dirty="0">
                <a:solidFill>
                  <a:srgbClr val="FF0000"/>
                </a:solidFill>
                <a:latin typeface="Arial" panose="020B0604020202020204" pitchFamily="34" charset="0"/>
                <a:ea typeface="宋体" panose="02010600030101010101" pitchFamily="2" charset="-122"/>
                <a:sym typeface="+mn-ea"/>
              </a:rPr>
              <a:t>PSK (Key</a:t>
            </a:r>
            <a:r>
              <a:rPr lang="zh-CN" altLang="en-US" dirty="0">
                <a:solidFill>
                  <a:srgbClr val="FF0000"/>
                </a:solidFill>
                <a:latin typeface="Arial" panose="020B0604020202020204" pitchFamily="34" charset="0"/>
                <a:ea typeface="宋体" panose="02010600030101010101" pitchFamily="2" charset="-122"/>
                <a:sym typeface="+mn-ea"/>
              </a:rPr>
              <a:t>，</a:t>
            </a:r>
            <a:r>
              <a:rPr lang="en-US" altLang="zh-CN" dirty="0">
                <a:solidFill>
                  <a:srgbClr val="FF0000"/>
                </a:solidFill>
                <a:latin typeface="Arial" panose="020B0604020202020204" pitchFamily="34" charset="0"/>
                <a:ea typeface="宋体" panose="02010600030101010101" pitchFamily="2" charset="-122"/>
                <a:sym typeface="+mn-ea"/>
              </a:rPr>
              <a:t>SSID,4096,256)</a:t>
            </a:r>
            <a:r>
              <a:rPr lang="zh-CN" altLang="en-US" dirty="0">
                <a:solidFill>
                  <a:srgbClr val="FF0000"/>
                </a:solidFill>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STA</a:t>
            </a:r>
            <a:r>
              <a:rPr lang="zh-CN" altLang="en-US" dirty="0">
                <a:latin typeface="Arial" panose="020B0604020202020204" pitchFamily="34" charset="0"/>
                <a:ea typeface="宋体" panose="02010600030101010101" pitchFamily="2" charset="-122"/>
                <a:sym typeface="+mn-ea"/>
              </a:rPr>
              <a:t>构造</a:t>
            </a:r>
            <a:r>
              <a:rPr lang="en-US" altLang="zh-CN" dirty="0">
                <a:latin typeface="Arial" panose="020B0604020202020204" pitchFamily="34" charset="0"/>
                <a:ea typeface="宋体" panose="02010600030101010101" pitchFamily="2" charset="-122"/>
                <a:sym typeface="+mn-ea"/>
              </a:rPr>
              <a:t>PTK (</a:t>
            </a:r>
            <a:r>
              <a:rPr lang="en-US" altLang="zh-CN" dirty="0">
                <a:latin typeface="Arial" panose="020B0604020202020204" pitchFamily="34" charset="0"/>
                <a:ea typeface="宋体" panose="02010600030101010101" pitchFamily="2" charset="-122"/>
                <a:sym typeface="+mn-ea"/>
              </a:rPr>
              <a:t>PSK</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ANonce</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a:t>
            </a:r>
            <a:r>
              <a:rPr lang="en-US" altLang="zh-CN" dirty="0">
                <a:latin typeface="Arial" panose="020B0604020202020204" pitchFamily="34" charset="0"/>
                <a:ea typeface="宋体" panose="02010600030101010101" pitchFamily="2" charset="-122"/>
                <a:sym typeface="+mn-ea"/>
              </a:rPr>
              <a:t>Nonce</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AMAC</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SMAC</a:t>
            </a:r>
            <a:r>
              <a:rPr lang="en-US" altLang="zh-CN" dirty="0">
                <a:latin typeface="Arial" panose="020B0604020202020204" pitchFamily="34" charset="0"/>
                <a:ea typeface="宋体" panose="02010600030101010101" pitchFamily="2" charset="-122"/>
                <a:sym typeface="+mn-ea"/>
              </a:rPr>
              <a:t>) </a:t>
            </a:r>
            <a:r>
              <a:rPr lang="zh-CN" altLang="en-US" dirty="0">
                <a:latin typeface="Arial" panose="020B0604020202020204" pitchFamily="34" charset="0"/>
                <a:ea typeface="宋体" panose="02010600030101010101" pitchFamily="2" charset="-122"/>
                <a:sym typeface="+mn-ea"/>
              </a:rPr>
              <a:t>用于通信数据加密和完整性校验；生成</a:t>
            </a:r>
            <a:r>
              <a:rPr lang="en-US" altLang="zh-CN" dirty="0">
                <a:latin typeface="Arial" panose="020B0604020202020204" pitchFamily="34" charset="0"/>
                <a:ea typeface="宋体" panose="02010600030101010101" pitchFamily="2" charset="-122"/>
                <a:sym typeface="+mn-ea"/>
              </a:rPr>
              <a:t>MIC</a:t>
            </a:r>
            <a:endParaRPr lang="zh-CN" altLang="en-US" dirty="0">
              <a:latin typeface="Arial" panose="020B0604020202020204" pitchFamily="34" charset="0"/>
              <a:ea typeface="宋体" panose="02010600030101010101" pitchFamily="2" charset="-122"/>
              <a:sym typeface="+mn-ea"/>
            </a:endParaRPr>
          </a:p>
          <a:p>
            <a:pPr eaLnBrk="1" hangingPunct="1"/>
            <a:r>
              <a:rPr lang="en-US" altLang="zh-CN" dirty="0">
                <a:latin typeface="Arial" panose="020B0604020202020204" pitchFamily="34" charset="0"/>
                <a:ea typeface="宋体" panose="02010600030101010101" pitchFamily="2" charset="-122"/>
                <a:sym typeface="+mn-ea"/>
              </a:rPr>
              <a:t>2</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STA</a:t>
            </a:r>
            <a:r>
              <a:rPr lang="en-US" altLang="zh-CN" dirty="0">
                <a:latin typeface="Arial" panose="020B0604020202020204" pitchFamily="34" charset="0"/>
                <a:ea typeface="宋体" panose="02010600030101010101" pitchFamily="2" charset="-122"/>
                <a:sym typeface="+mn-ea"/>
              </a:rPr>
              <a:t>-&gt;SNonce</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MIC-&gt;AP  </a:t>
            </a:r>
            <a:r>
              <a:rPr lang="en-US" dirty="0">
                <a:latin typeface="Arial" panose="020B0604020202020204" pitchFamily="34" charset="0"/>
                <a:ea typeface="宋体" panose="02010600030101010101" pitchFamily="2" charset="-122"/>
                <a:sym typeface="+mn-ea"/>
              </a:rPr>
              <a:t>AP</a:t>
            </a:r>
            <a:r>
              <a:rPr lang="zh-CN" altLang="en-US" dirty="0">
                <a:latin typeface="Arial" panose="020B0604020202020204" pitchFamily="34" charset="0"/>
                <a:ea typeface="宋体" panose="02010600030101010101" pitchFamily="2" charset="-122"/>
                <a:sym typeface="+mn-ea"/>
              </a:rPr>
              <a:t>计算生成</a:t>
            </a:r>
            <a:r>
              <a:rPr lang="en-US" altLang="zh-CN" dirty="0">
                <a:latin typeface="Arial" panose="020B0604020202020204" pitchFamily="34" charset="0"/>
                <a:ea typeface="宋体" panose="02010600030101010101" pitchFamily="2" charset="-122"/>
                <a:sym typeface="+mn-ea"/>
              </a:rPr>
              <a:t>PSK (Key</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SSID,4096,256)</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AP</a:t>
            </a:r>
            <a:r>
              <a:rPr lang="zh-CN" altLang="en-US" dirty="0">
                <a:latin typeface="Arial" panose="020B0604020202020204" pitchFamily="34" charset="0"/>
                <a:ea typeface="宋体" panose="02010600030101010101" pitchFamily="2" charset="-122"/>
                <a:sym typeface="+mn-ea"/>
              </a:rPr>
              <a:t>构造</a:t>
            </a:r>
            <a:r>
              <a:rPr lang="en-US" altLang="zh-CN" dirty="0">
                <a:latin typeface="Arial" panose="020B0604020202020204" pitchFamily="34" charset="0"/>
                <a:ea typeface="宋体" panose="02010600030101010101" pitchFamily="2" charset="-122"/>
                <a:sym typeface="+mn-ea"/>
              </a:rPr>
              <a:t>PTK (PSK</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ANonce</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SNonce</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AMAC</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SMAC)</a:t>
            </a:r>
            <a:r>
              <a:rPr lang="zh-CN" altLang="en-US" dirty="0">
                <a:latin typeface="Arial" panose="020B0604020202020204" pitchFamily="34" charset="0"/>
                <a:ea typeface="宋体" panose="02010600030101010101" pitchFamily="2" charset="-122"/>
                <a:sym typeface="+mn-ea"/>
              </a:rPr>
              <a:t>；通过</a:t>
            </a:r>
            <a:r>
              <a:rPr lang="en-US" altLang="zh-CN" dirty="0">
                <a:latin typeface="Arial" panose="020B0604020202020204" pitchFamily="34" charset="0"/>
                <a:ea typeface="宋体" panose="02010600030101010101" pitchFamily="2" charset="-122"/>
                <a:sym typeface="+mn-ea"/>
              </a:rPr>
              <a:t>PTK</a:t>
            </a:r>
            <a:r>
              <a:rPr lang="zh-CN" altLang="en-US" dirty="0">
                <a:latin typeface="Arial" panose="020B0604020202020204" pitchFamily="34" charset="0"/>
                <a:ea typeface="宋体" panose="02010600030101010101" pitchFamily="2" charset="-122"/>
                <a:sym typeface="+mn-ea"/>
              </a:rPr>
              <a:t>验证</a:t>
            </a:r>
            <a:r>
              <a:rPr lang="en-US" altLang="zh-CN" dirty="0">
                <a:latin typeface="Arial" panose="020B0604020202020204" pitchFamily="34" charset="0"/>
                <a:ea typeface="宋体" panose="02010600030101010101" pitchFamily="2" charset="-122"/>
                <a:sym typeface="+mn-ea"/>
              </a:rPr>
              <a:t>MIC</a:t>
            </a:r>
            <a:r>
              <a:rPr lang="zh-CN" altLang="en-US" dirty="0">
                <a:latin typeface="Arial" panose="020B0604020202020204" pitchFamily="34" charset="0"/>
                <a:ea typeface="宋体" panose="02010600030101010101" pitchFamily="2" charset="-122"/>
                <a:sym typeface="+mn-ea"/>
              </a:rPr>
              <a:t>；</a:t>
            </a:r>
            <a:r>
              <a:rPr lang="en-US" dirty="0">
                <a:latin typeface="Arial" panose="020B0604020202020204" pitchFamily="34" charset="0"/>
                <a:ea typeface="宋体" panose="02010600030101010101" pitchFamily="2" charset="-122"/>
                <a:sym typeface="+mn-ea"/>
              </a:rPr>
              <a:t>AP</a:t>
            </a:r>
            <a:r>
              <a:rPr lang="zh-CN" altLang="en-US" dirty="0">
                <a:latin typeface="Arial" panose="020B0604020202020204" pitchFamily="34" charset="0"/>
                <a:ea typeface="宋体" panose="02010600030101010101" pitchFamily="2" charset="-122"/>
                <a:sym typeface="+mn-ea"/>
              </a:rPr>
              <a:t>生成</a:t>
            </a:r>
            <a:r>
              <a:rPr lang="en-US" altLang="zh-CN" dirty="0">
                <a:latin typeface="Arial" panose="020B0604020202020204" pitchFamily="34" charset="0"/>
                <a:ea typeface="宋体" panose="02010600030101010101" pitchFamily="2" charset="-122"/>
                <a:sym typeface="+mn-ea"/>
              </a:rPr>
              <a:t>GT</a:t>
            </a:r>
            <a:r>
              <a:rPr lang="en-US" altLang="zh-CN" dirty="0">
                <a:latin typeface="Arial" panose="020B0604020202020204" pitchFamily="34" charset="0"/>
                <a:ea typeface="宋体" panose="02010600030101010101" pitchFamily="2" charset="-122"/>
                <a:sym typeface="+mn-ea"/>
              </a:rPr>
              <a:t>K</a:t>
            </a:r>
            <a:endParaRPr lang="en-US" altLang="zh-CN" dirty="0">
              <a:latin typeface="Arial" panose="020B0604020202020204" pitchFamily="34" charset="0"/>
              <a:ea typeface="宋体" panose="02010600030101010101" pitchFamily="2" charset="-122"/>
              <a:sym typeface="+mn-ea"/>
            </a:endParaRPr>
          </a:p>
          <a:p>
            <a:pPr eaLnBrk="1" hangingPunct="1"/>
            <a:r>
              <a:rPr lang="en-US" altLang="zh-CN" dirty="0">
                <a:latin typeface="Arial" panose="020B0604020202020204" pitchFamily="34" charset="0"/>
                <a:ea typeface="宋体" panose="02010600030101010101" pitchFamily="2" charset="-122"/>
                <a:sym typeface="+mn-ea"/>
              </a:rPr>
              <a:t>3</a:t>
            </a:r>
            <a:r>
              <a:rPr lang="zh-CN" altLang="en-US" dirty="0">
                <a:latin typeface="Arial" panose="020B0604020202020204" pitchFamily="34" charset="0"/>
                <a:ea typeface="宋体" panose="02010600030101010101" pitchFamily="2" charset="-122"/>
                <a:sym typeface="+mn-ea"/>
              </a:rPr>
              <a:t>：</a:t>
            </a:r>
            <a:r>
              <a:rPr lang="en-US" dirty="0">
                <a:latin typeface="Arial" panose="020B0604020202020204" pitchFamily="34" charset="0"/>
                <a:ea typeface="宋体" panose="02010600030101010101" pitchFamily="2" charset="-122"/>
                <a:sym typeface="+mn-ea"/>
              </a:rPr>
              <a:t>AP </a:t>
            </a:r>
            <a:r>
              <a:rPr lang="en-US" altLang="zh-CN" dirty="0">
                <a:latin typeface="Arial" panose="020B0604020202020204" pitchFamily="34" charset="0"/>
                <a:ea typeface="宋体" panose="02010600030101010101" pitchFamily="2" charset="-122"/>
                <a:sym typeface="+mn-ea"/>
              </a:rPr>
              <a:t>-&gt;</a:t>
            </a:r>
            <a:r>
              <a:rPr lang="en-US" altLang="zh-CN" dirty="0">
                <a:latin typeface="Arial" panose="020B0604020202020204" pitchFamily="34" charset="0"/>
                <a:ea typeface="宋体" panose="02010600030101010101" pitchFamily="2" charset="-122"/>
                <a:sym typeface="+mn-ea"/>
              </a:rPr>
              <a:t>GTK MIC</a:t>
            </a:r>
            <a:r>
              <a:rPr lang="en-US" altLang="zh-CN" dirty="0">
                <a:latin typeface="Arial" panose="020B0604020202020204" pitchFamily="34" charset="0"/>
                <a:ea typeface="宋体" panose="02010600030101010101" pitchFamily="2" charset="-122"/>
                <a:sym typeface="+mn-ea"/>
              </a:rPr>
              <a:t>-&gt;STA </a:t>
            </a:r>
            <a:r>
              <a:rPr lang="zh-CN" altLang="en-US" dirty="0">
                <a:latin typeface="Arial" panose="020B0604020202020204" pitchFamily="34" charset="0"/>
                <a:ea typeface="宋体" panose="02010600030101010101" pitchFamily="2" charset="-122"/>
                <a:sym typeface="+mn-ea"/>
              </a:rPr>
              <a:t>；</a:t>
            </a:r>
            <a:endParaRPr lang="zh-CN" altLang="en-US" dirty="0">
              <a:latin typeface="Arial" panose="020B0604020202020204" pitchFamily="34" charset="0"/>
              <a:ea typeface="宋体" panose="02010600030101010101" pitchFamily="2" charset="-122"/>
              <a:sym typeface="+mn-ea"/>
            </a:endParaRPr>
          </a:p>
          <a:p>
            <a:pPr eaLnBrk="1" hangingPunct="1"/>
            <a:r>
              <a:rPr lang="en-US" altLang="zh-CN" dirty="0">
                <a:latin typeface="Arial" panose="020B0604020202020204" pitchFamily="34" charset="0"/>
                <a:ea typeface="宋体" panose="02010600030101010101" pitchFamily="2" charset="-122"/>
                <a:sym typeface="+mn-ea"/>
              </a:rPr>
              <a:t>4</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STA-&gt;</a:t>
            </a:r>
            <a:r>
              <a:rPr lang="en-US" dirty="0">
                <a:latin typeface="Arial" panose="020B0604020202020204" pitchFamily="34" charset="0"/>
                <a:ea typeface="宋体" panose="02010600030101010101" pitchFamily="2" charset="-122"/>
                <a:sym typeface="+mn-ea"/>
              </a:rPr>
              <a:t>AcK</a:t>
            </a:r>
            <a:r>
              <a:rPr lang="en-US" altLang="zh-CN" dirty="0">
                <a:latin typeface="Arial" panose="020B0604020202020204" pitchFamily="34" charset="0"/>
                <a:ea typeface="宋体" panose="02010600030101010101" pitchFamily="2" charset="-122"/>
                <a:sym typeface="+mn-ea"/>
              </a:rPr>
              <a:t>-&gt;AP</a:t>
            </a:r>
            <a:endParaRPr lang="en-US" altLang="zh-CN" dirty="0">
              <a:latin typeface="Arial" panose="020B0604020202020204" pitchFamily="34" charset="0"/>
              <a:ea typeface="宋体" panose="02010600030101010101" pitchFamily="2" charset="-122"/>
            </a:endParaRPr>
          </a:p>
          <a:p>
            <a:pPr eaLnBrk="1" hangingPunct="1"/>
            <a:endParaRPr lang="en-US" altLang="zh-CN"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2" name="Picture 2" descr="F:\logo\运化天地logo定稿图片--红色.png"/>
          <p:cNvPicPr>
            <a:picLocks noChangeAspect="1" noChangeArrowheads="1"/>
          </p:cNvPicPr>
          <p:nvPr userDrawn="1"/>
        </p:nvPicPr>
        <p:blipFill>
          <a:blip r:embed="rId2" cstate="print">
            <a:duotone>
              <a:schemeClr val="bg2">
                <a:shade val="45000"/>
                <a:satMod val="135000"/>
              </a:schemeClr>
              <a:prstClr val="white"/>
            </a:duotone>
            <a:lum bright="40000" contrast="40000"/>
          </a:blip>
          <a:srcRect/>
          <a:stretch>
            <a:fillRect/>
          </a:stretch>
        </p:blipFill>
        <p:spPr bwMode="auto">
          <a:xfrm>
            <a:off x="428643" y="321533"/>
            <a:ext cx="1318067" cy="750332"/>
          </a:xfrm>
          <a:prstGeom prst="rect">
            <a:avLst/>
          </a:prstGeom>
          <a:noFill/>
        </p:spPr>
      </p:pic>
      <p:pic>
        <p:nvPicPr>
          <p:cNvPr id="10" name="图片 9" descr="ppt模版2.0版.jpg"/>
          <p:cNvPicPr>
            <a:picLocks noChangeAspect="1"/>
          </p:cNvPicPr>
          <p:nvPr userDrawn="1"/>
        </p:nvPicPr>
        <p:blipFill>
          <a:blip r:embed="rId3" cstate="print"/>
          <a:stretch>
            <a:fillRect/>
          </a:stretch>
        </p:blipFill>
        <p:spPr>
          <a:xfrm>
            <a:off x="1587" y="1587"/>
            <a:ext cx="18288000" cy="10287000"/>
          </a:xfrm>
          <a:prstGeom prst="rect">
            <a:avLst/>
          </a:prstGeom>
        </p:spPr>
      </p:pic>
      <p:pic>
        <p:nvPicPr>
          <p:cNvPr id="3" name="图片 2" descr="LOGO新00"/>
          <p:cNvPicPr>
            <a:picLocks noChangeAspect="1"/>
          </p:cNvPicPr>
          <p:nvPr userDrawn="1"/>
        </p:nvPicPr>
        <p:blipFill>
          <a:blip r:embed="rId4"/>
          <a:stretch>
            <a:fillRect/>
          </a:stretch>
        </p:blipFill>
        <p:spPr>
          <a:xfrm>
            <a:off x="5760085" y="1112520"/>
            <a:ext cx="6587490" cy="370586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18286412" cy="4810125"/>
          </a:xfrm>
          <a:prstGeom prst="rect">
            <a:avLst/>
          </a:prstGeom>
          <a:noFill/>
          <a:ln w="9525">
            <a:noFill/>
            <a:miter lim="800000"/>
            <a:headEnd/>
            <a:tailEnd/>
          </a:ln>
          <a:effectLst/>
        </p:spPr>
      </p:pic>
      <p:sp>
        <p:nvSpPr>
          <p:cNvPr id="8" name="图片占位符 7"/>
          <p:cNvSpPr>
            <a:spLocks noGrp="1"/>
          </p:cNvSpPr>
          <p:nvPr>
            <p:ph type="pic" sz="quarter" idx="10" hasCustomPrompt="1"/>
          </p:nvPr>
        </p:nvSpPr>
        <p:spPr>
          <a:xfrm>
            <a:off x="7561411" y="1472679"/>
            <a:ext cx="3096344" cy="3096344"/>
          </a:xfrm>
          <a:prstGeom prst="rect">
            <a:avLst/>
          </a:prstGeom>
        </p:spPr>
        <p:txBody>
          <a:bodyPr/>
          <a:lstStyle>
            <a:lvl1pPr>
              <a:defRPr/>
            </a:lvl1pPr>
          </a:lstStyle>
          <a:p>
            <a:r>
              <a:rPr lang="zh-CN" altLang="en-US" dirty="0"/>
              <a:t>头像</a:t>
            </a:r>
            <a:endParaRPr lang="zh-CN" altLang="en-US" dirty="0"/>
          </a:p>
        </p:txBody>
      </p:sp>
      <p:sp>
        <p:nvSpPr>
          <p:cNvPr id="12" name="文本占位符 11"/>
          <p:cNvSpPr>
            <a:spLocks noGrp="1"/>
          </p:cNvSpPr>
          <p:nvPr>
            <p:ph type="body" sz="quarter" idx="12" hasCustomPrompt="1"/>
          </p:nvPr>
        </p:nvSpPr>
        <p:spPr>
          <a:xfrm>
            <a:off x="6769323" y="5033589"/>
            <a:ext cx="5472608" cy="1008113"/>
          </a:xfrm>
          <a:prstGeom prst="rect">
            <a:avLst/>
          </a:prstGeom>
        </p:spPr>
        <p:txBody>
          <a:bodyPr/>
          <a:lstStyle>
            <a:lvl1pPr marL="548640" marR="0" indent="-548640" algn="ctr" defTabSz="914400" rtl="0" eaLnBrk="1" latinLnBrk="0" hangingPunct="1">
              <a:spcBef>
                <a:spcPct val="20000"/>
              </a:spcBef>
              <a:spcAft>
                <a:spcPts val="0"/>
              </a:spcAft>
              <a:buClr>
                <a:schemeClr val="accent3"/>
              </a:buClr>
              <a:buSzPct val="95000"/>
              <a:buFont typeface="Wingdings 2" panose="05020102010507070707"/>
              <a:buNone/>
              <a:defRPr lang="zh-CN" altLang="en-US" sz="5400" b="1" smtClean="0">
                <a:solidFill>
                  <a:schemeClr val="tx1">
                    <a:lumMod val="75000"/>
                    <a:lumOff val="25000"/>
                  </a:schemeClr>
                </a:solidFill>
                <a:latin typeface="+mj-ea"/>
              </a:defRPr>
            </a:lvl1pPr>
          </a:lstStyle>
          <a:p>
            <a:pPr marL="548640" marR="0" lvl="0" indent="-548640" algn="l" defTabSz="914400" rtl="0" eaLnBrk="1" latinLnBrk="0" hangingPunct="1">
              <a:spcBef>
                <a:spcPct val="20000"/>
              </a:spcBef>
              <a:spcAft>
                <a:spcPts val="0"/>
              </a:spcAft>
              <a:buClr>
                <a:schemeClr val="accent3"/>
              </a:buClr>
              <a:buSzPct val="95000"/>
              <a:buFont typeface="Wingdings 2" panose="05020102010507070707"/>
              <a:buNone/>
              <a:defRPr/>
            </a:pPr>
            <a:r>
              <a:rPr lang="zh-CN" altLang="en-US" sz="4800" b="1" dirty="0">
                <a:solidFill>
                  <a:srgbClr val="585858"/>
                </a:solidFill>
                <a:latin typeface="+mj-ea"/>
                <a:ea typeface="+mj-ea"/>
              </a:rPr>
              <a:t>讲师：讲师名称</a:t>
            </a:r>
            <a:endParaRPr lang="zh-CN" altLang="en-US" dirty="0"/>
          </a:p>
        </p:txBody>
      </p:sp>
      <p:sp>
        <p:nvSpPr>
          <p:cNvPr id="7" name="文本占位符 9"/>
          <p:cNvSpPr>
            <a:spLocks noGrp="1"/>
          </p:cNvSpPr>
          <p:nvPr>
            <p:ph type="body" sz="quarter" idx="14" hasCustomPrompt="1"/>
          </p:nvPr>
        </p:nvSpPr>
        <p:spPr>
          <a:xfrm>
            <a:off x="2232819" y="6369223"/>
            <a:ext cx="13969552" cy="3024336"/>
          </a:xfrm>
          <a:prstGeom prst="rect">
            <a:avLst/>
          </a:prstGeom>
        </p:spPr>
        <p:txBody>
          <a:bodyPr/>
          <a:lstStyle>
            <a:lvl1pPr marL="0" indent="45720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两栏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cstate="print"/>
          <a:srcRect/>
          <a:stretch>
            <a:fillRect/>
          </a:stretch>
        </p:blipFill>
        <p:spPr bwMode="auto">
          <a:xfrm>
            <a:off x="0" y="4763"/>
            <a:ext cx="18286413" cy="10285412"/>
          </a:xfrm>
          <a:prstGeom prst="rect">
            <a:avLst/>
          </a:prstGeom>
          <a:noFill/>
          <a:ln w="9525">
            <a:noFill/>
            <a:miter lim="800000"/>
            <a:headEnd/>
            <a:tailEnd/>
          </a:ln>
          <a:effectLst/>
        </p:spPr>
      </p:pic>
      <p:sp>
        <p:nvSpPr>
          <p:cNvPr id="8" name="文本占位符 7"/>
          <p:cNvSpPr>
            <a:spLocks noGrp="1"/>
          </p:cNvSpPr>
          <p:nvPr>
            <p:ph type="body" sz="quarter" idx="10" hasCustomPrompt="1"/>
          </p:nvPr>
        </p:nvSpPr>
        <p:spPr>
          <a:xfrm>
            <a:off x="2664867" y="2768823"/>
            <a:ext cx="7128818" cy="863996"/>
          </a:xfrm>
          <a:prstGeom prst="rect">
            <a:avLst/>
          </a:prstGeom>
        </p:spPr>
        <p:txBody>
          <a:bodyPr/>
          <a:lstStyle>
            <a:lvl1pPr>
              <a:buNone/>
              <a:defRPr sz="4000" b="1">
                <a:solidFill>
                  <a:schemeClr val="tx1">
                    <a:lumMod val="75000"/>
                    <a:lumOff val="25000"/>
                  </a:schemeClr>
                </a:solidFill>
                <a:latin typeface="+mj-ea"/>
                <a:ea typeface="+mj-ea"/>
              </a:defRPr>
            </a:lvl1pPr>
          </a:lstStyle>
          <a:p>
            <a:pPr lvl="0"/>
            <a:r>
              <a:rPr lang="zh-CN" altLang="en-US" dirty="0"/>
              <a:t>讲师（讲师名称）</a:t>
            </a:r>
            <a:endParaRPr lang="zh-CN" altLang="en-US" dirty="0"/>
          </a:p>
        </p:txBody>
      </p:sp>
      <p:sp>
        <p:nvSpPr>
          <p:cNvPr id="11" name="文本占位符 10"/>
          <p:cNvSpPr>
            <a:spLocks noGrp="1"/>
          </p:cNvSpPr>
          <p:nvPr>
            <p:ph type="body" sz="quarter" idx="11" hasCustomPrompt="1"/>
          </p:nvPr>
        </p:nvSpPr>
        <p:spPr>
          <a:xfrm>
            <a:off x="2088803" y="3992959"/>
            <a:ext cx="7704882" cy="3168352"/>
          </a:xfrm>
          <a:prstGeom prst="rect">
            <a:avLst/>
          </a:prstGeom>
        </p:spPr>
        <p:txBody>
          <a:bodyPr/>
          <a:lstStyle>
            <a:lvl1pPr>
              <a:lnSpc>
                <a:spcPct val="150000"/>
              </a:lnSpc>
              <a:defRPr sz="2400">
                <a:solidFill>
                  <a:schemeClr val="tx1">
                    <a:lumMod val="65000"/>
                    <a:lumOff val="35000"/>
                  </a:schemeClr>
                </a:solidFill>
                <a:latin typeface="+mj-ea"/>
                <a:ea typeface="+mj-ea"/>
              </a:defRPr>
            </a:lvl1pPr>
          </a:lstStyle>
          <a:p>
            <a:pPr lvl="0"/>
            <a:r>
              <a:rPr lang="zh-CN" altLang="en-US" dirty="0"/>
              <a:t>字体微软雅黑  字号</a:t>
            </a:r>
            <a:r>
              <a:rPr lang="en-US" altLang="zh-CN" dirty="0"/>
              <a:t>24</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559" y="412084"/>
            <a:ext cx="16462058" cy="1715029"/>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914559" y="2401041"/>
            <a:ext cx="16462058" cy="6791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914559" y="9370729"/>
            <a:ext cx="4267941" cy="71459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6249485" y="9370729"/>
            <a:ext cx="5792205" cy="714595"/>
          </a:xfrm>
        </p:spPr>
        <p:txBody>
          <a:bodyPr/>
          <a:lstStyle/>
          <a:p>
            <a:endParaRPr lang="zh-CN" altLang="en-US"/>
          </a:p>
        </p:txBody>
      </p:sp>
      <p:sp>
        <p:nvSpPr>
          <p:cNvPr id="6" name="灯片编号占位符 5"/>
          <p:cNvSpPr>
            <a:spLocks noGrp="1"/>
          </p:cNvSpPr>
          <p:nvPr>
            <p:ph type="sldNum" sz="quarter" idx="12"/>
          </p:nvPr>
        </p:nvSpPr>
        <p:spPr>
          <a:xfrm>
            <a:off x="13108675" y="9370729"/>
            <a:ext cx="4267941" cy="714595"/>
          </a:xfrm>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33673" y="283457"/>
            <a:ext cx="16020655" cy="9075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1219412" y="9682770"/>
            <a:ext cx="3963088" cy="402555"/>
          </a:xfrm>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a:xfrm>
            <a:off x="6249485" y="9682770"/>
            <a:ext cx="5792205" cy="402555"/>
          </a:xfrm>
        </p:spPr>
        <p:txBody>
          <a:bodyPr/>
          <a:lstStyle/>
          <a:p>
            <a:pPr lvl="0"/>
            <a:endParaRPr lang="en-US" altLang="zh-CN"/>
          </a:p>
        </p:txBody>
      </p:sp>
      <p:sp>
        <p:nvSpPr>
          <p:cNvPr id="5" name="灯片编号占位符 4"/>
          <p:cNvSpPr>
            <a:spLocks noGrp="1"/>
          </p:cNvSpPr>
          <p:nvPr>
            <p:ph type="sldNum" sz="quarter" idx="12"/>
          </p:nvPr>
        </p:nvSpPr>
        <p:spPr>
          <a:xfrm>
            <a:off x="13108675" y="9682770"/>
            <a:ext cx="3963088" cy="402555"/>
          </a:xfrm>
        </p:spPr>
        <p:txBody>
          <a:bodyPr/>
          <a:lstStyle/>
          <a:p>
            <a:pPr lvl="0"/>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
        <p:nvSpPr>
          <p:cNvPr id="14" name="文本占位符 9"/>
          <p:cNvSpPr>
            <a:spLocks noGrp="1"/>
          </p:cNvSpPr>
          <p:nvPr>
            <p:ph type="body" sz="quarter" idx="14" hasCustomPrompt="1"/>
          </p:nvPr>
        </p:nvSpPr>
        <p:spPr>
          <a:xfrm>
            <a:off x="1421130" y="6522720"/>
            <a:ext cx="15427960" cy="3446780"/>
          </a:xfrm>
          <a:prstGeom prst="rect">
            <a:avLst/>
          </a:prstGeom>
        </p:spPr>
        <p:txBody>
          <a:bodyPr/>
          <a:lstStyle>
            <a:lvl1pPr marL="548640" marR="0" indent="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9"/>
          <p:cNvSpPr>
            <a:spLocks noGrp="1"/>
          </p:cNvSpPr>
          <p:nvPr>
            <p:ph type="body" sz="quarter" idx="14" hasCustomPrompt="1"/>
          </p:nvPr>
        </p:nvSpPr>
        <p:spPr>
          <a:xfrm>
            <a:off x="9145905" y="2310130"/>
            <a:ext cx="8155305" cy="7129780"/>
          </a:xfrm>
          <a:prstGeom prst="rect">
            <a:avLst/>
          </a:prstGeom>
        </p:spPr>
        <p:txBody>
          <a:bodyPr/>
          <a:lstStyle>
            <a:lvl1pPr indent="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文本占位符 9"/>
          <p:cNvSpPr>
            <a:spLocks noGrp="1"/>
          </p:cNvSpPr>
          <p:nvPr>
            <p:ph type="body" sz="quarter" idx="14" hasCustomPrompt="1"/>
          </p:nvPr>
        </p:nvSpPr>
        <p:spPr>
          <a:xfrm>
            <a:off x="936675" y="1760711"/>
            <a:ext cx="16345816" cy="7848872"/>
          </a:xfrm>
          <a:prstGeom prst="rect">
            <a:avLst/>
          </a:prstGeom>
        </p:spPr>
        <p:txBody>
          <a:bodyPr/>
          <a:lstStyle>
            <a:lvl1pPr marL="0" marR="0" indent="45720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6"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5.png"/><Relationship Id="rId34" Type="http://schemas.openxmlformats.org/officeDocument/2006/relationships/image" Target="../media/image7.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28638" y="9432690"/>
            <a:ext cx="1429008" cy="750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917" tIns="91458" rIns="182917" bIns="91458" rtlCol="0" anchor="ctr"/>
          <a:lstStyle/>
          <a:p>
            <a:pPr algn="ctr"/>
            <a:endParaRPr lang="zh-CN" altLang="en-US"/>
          </a:p>
        </p:txBody>
      </p:sp>
      <p:pic>
        <p:nvPicPr>
          <p:cNvPr id="3074" name="Picture 2"/>
          <p:cNvPicPr>
            <a:picLocks noChangeAspect="1" noChangeArrowheads="1"/>
          </p:cNvPicPr>
          <p:nvPr userDrawn="1"/>
        </p:nvPicPr>
        <p:blipFill>
          <a:blip r:embed="rId34" cstate="print"/>
          <a:srcRect r="6356" b="20523"/>
          <a:stretch>
            <a:fillRect/>
          </a:stretch>
        </p:blipFill>
        <p:spPr bwMode="auto">
          <a:xfrm>
            <a:off x="0" y="0"/>
            <a:ext cx="18291175" cy="1256655"/>
          </a:xfrm>
          <a:prstGeom prst="rect">
            <a:avLst/>
          </a:prstGeom>
          <a:noFill/>
          <a:ln w="9525">
            <a:noFill/>
            <a:miter lim="800000"/>
            <a:headEnd/>
            <a:tailEnd/>
          </a:ln>
          <a:effectLst/>
        </p:spPr>
      </p:pic>
      <p:pic>
        <p:nvPicPr>
          <p:cNvPr id="4" name="图片 3" descr="LOGO新00"/>
          <p:cNvPicPr>
            <a:picLocks noChangeAspect="1"/>
          </p:cNvPicPr>
          <p:nvPr userDrawn="1"/>
        </p:nvPicPr>
        <p:blipFill>
          <a:blip r:embed="rId35"/>
          <a:stretch>
            <a:fillRect/>
          </a:stretch>
        </p:blipFill>
        <p:spPr>
          <a:xfrm>
            <a:off x="14834235" y="-327660"/>
            <a:ext cx="3894455" cy="2191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xStyles>
    <p:titleStyle>
      <a:lvl1pPr algn="l" rtl="0" eaLnBrk="1" latinLnBrk="0" hangingPunct="1">
        <a:spcBef>
          <a:spcPct val="0"/>
        </a:spcBef>
        <a:buNone/>
        <a:defRPr kumimoji="0" sz="100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914400" algn="l" rtl="0" eaLnBrk="1" latinLnBrk="0" hangingPunct="1">
        <a:defRPr kumimoji="0" kern="1200">
          <a:solidFill>
            <a:schemeClr val="tx1"/>
          </a:solidFill>
          <a:latin typeface="+mn-lt"/>
          <a:ea typeface="+mn-ea"/>
          <a:cs typeface="+mn-cs"/>
        </a:defRPr>
      </a:lvl2pPr>
      <a:lvl3pPr marL="1829435" algn="l" rtl="0" eaLnBrk="1" latinLnBrk="0" hangingPunct="1">
        <a:defRPr kumimoji="0" kern="1200">
          <a:solidFill>
            <a:schemeClr val="tx1"/>
          </a:solidFill>
          <a:latin typeface="+mn-lt"/>
          <a:ea typeface="+mn-ea"/>
          <a:cs typeface="+mn-cs"/>
        </a:defRPr>
      </a:lvl3pPr>
      <a:lvl4pPr marL="2743835" algn="l" rtl="0" eaLnBrk="1" latinLnBrk="0" hangingPunct="1">
        <a:defRPr kumimoji="0" kern="1200">
          <a:solidFill>
            <a:schemeClr val="tx1"/>
          </a:solidFill>
          <a:latin typeface="+mn-lt"/>
          <a:ea typeface="+mn-ea"/>
          <a:cs typeface="+mn-cs"/>
        </a:defRPr>
      </a:lvl4pPr>
      <a:lvl5pPr marL="3658235" algn="l" rtl="0" eaLnBrk="1" latinLnBrk="0" hangingPunct="1">
        <a:defRPr kumimoji="0" kern="1200">
          <a:solidFill>
            <a:schemeClr val="tx1"/>
          </a:solidFill>
          <a:latin typeface="+mn-lt"/>
          <a:ea typeface="+mn-ea"/>
          <a:cs typeface="+mn-cs"/>
        </a:defRPr>
      </a:lvl5pPr>
      <a:lvl6pPr marL="4572635" algn="l" rtl="0" eaLnBrk="1" latinLnBrk="0" hangingPunct="1">
        <a:defRPr kumimoji="0" kern="1200">
          <a:solidFill>
            <a:schemeClr val="tx1"/>
          </a:solidFill>
          <a:latin typeface="+mn-lt"/>
          <a:ea typeface="+mn-ea"/>
          <a:cs typeface="+mn-cs"/>
        </a:defRPr>
      </a:lvl6pPr>
      <a:lvl7pPr marL="5487670" algn="l" rtl="0" eaLnBrk="1" latinLnBrk="0" hangingPunct="1">
        <a:defRPr kumimoji="0" kern="1200">
          <a:solidFill>
            <a:schemeClr val="tx1"/>
          </a:solidFill>
          <a:latin typeface="+mn-lt"/>
          <a:ea typeface="+mn-ea"/>
          <a:cs typeface="+mn-cs"/>
        </a:defRPr>
      </a:lvl7pPr>
      <a:lvl8pPr marL="6402070" algn="l" rtl="0" eaLnBrk="1" latinLnBrk="0" hangingPunct="1">
        <a:defRPr kumimoji="0" kern="1200">
          <a:solidFill>
            <a:schemeClr val="tx1"/>
          </a:solidFill>
          <a:latin typeface="+mn-lt"/>
          <a:ea typeface="+mn-ea"/>
          <a:cs typeface="+mn-cs"/>
        </a:defRPr>
      </a:lvl8pPr>
      <a:lvl9pPr marL="731647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96.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128.wmf"/><Relationship Id="rId3" Type="http://schemas.openxmlformats.org/officeDocument/2006/relationships/oleObject" Target="../embeddings/oleObject10.bin"/><Relationship Id="rId2" Type="http://schemas.openxmlformats.org/officeDocument/2006/relationships/image" Target="../media/image127.jpeg"/><Relationship Id="rId1"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7.xml"/><Relationship Id="rId2" Type="http://schemas.openxmlformats.org/officeDocument/2006/relationships/image" Target="../media/image130.jpeg"/><Relationship Id="rId1"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image" Target="../media/image13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image" Target="../media/image13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image" Target="../media/image13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7.xml"/><Relationship Id="rId2" Type="http://schemas.openxmlformats.org/officeDocument/2006/relationships/tags" Target="../tags/tag181.xml"/><Relationship Id="rId1" Type="http://schemas.openxmlformats.org/officeDocument/2006/relationships/image" Target="../media/image13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slideLayout" Target="../slideLayouts/slideLayout7.xml"/><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tags" Target="../tags/tag182.xml"/></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7.xml"/><Relationship Id="rId2" Type="http://schemas.openxmlformats.org/officeDocument/2006/relationships/image" Target="../media/image140.png"/><Relationship Id="rId1" Type="http://schemas.openxmlformats.org/officeDocument/2006/relationships/image" Target="../media/image139.png"/></Relationships>
</file>

<file path=ppt/slides/_rels/slide114.xml.rels><?xml version="1.0" encoding="UTF-8" standalone="yes"?>
<Relationships xmlns="http://schemas.openxmlformats.org/package/2006/relationships"><Relationship Id="rId8" Type="http://schemas.openxmlformats.org/officeDocument/2006/relationships/notesSlide" Target="../notesSlides/notesSlide110.xml"/><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image" Target="../media/image144.wmf"/><Relationship Id="rId4" Type="http://schemas.openxmlformats.org/officeDocument/2006/relationships/oleObject" Target="../embeddings/oleObject11.bin"/><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image" Target="../media/image145.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7.xml"/><Relationship Id="rId4" Type="http://schemas.openxmlformats.org/officeDocument/2006/relationships/image" Target="../media/image149.jpe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image" Target="../media/image150.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7.xml"/><Relationship Id="rId2" Type="http://schemas.openxmlformats.org/officeDocument/2006/relationships/image" Target="../media/image152.png"/><Relationship Id="rId1" Type="http://schemas.openxmlformats.org/officeDocument/2006/relationships/image" Target="../media/image151.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19.xml"/><Relationship Id="rId3" Type="http://schemas.openxmlformats.org/officeDocument/2006/relationships/slideLayout" Target="../slideLayouts/slideLayout7.xml"/><Relationship Id="rId2" Type="http://schemas.openxmlformats.org/officeDocument/2006/relationships/image" Target="../media/image154.png"/><Relationship Id="rId1" Type="http://schemas.openxmlformats.org/officeDocument/2006/relationships/image" Target="../media/image15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image" Target="../media/image155.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7.xml"/><Relationship Id="rId1" Type="http://schemas.openxmlformats.org/officeDocument/2006/relationships/tags" Target="../tags/tag183.xml"/></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7.xml"/><Relationship Id="rId2" Type="http://schemas.openxmlformats.org/officeDocument/2006/relationships/image" Target="../media/image158.png"/><Relationship Id="rId1" Type="http://schemas.openxmlformats.org/officeDocument/2006/relationships/image" Target="../media/image157.wmf"/></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125.xml"/><Relationship Id="rId3" Type="http://schemas.openxmlformats.org/officeDocument/2006/relationships/slideLayout" Target="../slideLayouts/slideLayout7.xml"/><Relationship Id="rId2" Type="http://schemas.openxmlformats.org/officeDocument/2006/relationships/image" Target="../media/image160.jpeg"/><Relationship Id="rId1" Type="http://schemas.openxmlformats.org/officeDocument/2006/relationships/image" Target="../media/image15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image" Target="../media/image161.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7.xml"/><Relationship Id="rId2" Type="http://schemas.openxmlformats.org/officeDocument/2006/relationships/image" Target="../media/image163.jpeg"/><Relationship Id="rId1" Type="http://schemas.openxmlformats.org/officeDocument/2006/relationships/image" Target="../media/image162.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6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2.xml"/><Relationship Id="rId1" Type="http://schemas.openxmlformats.org/officeDocument/2006/relationships/image" Target="../media/image164.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137.xml.rels><?xml version="1.0" encoding="UTF-8" standalone="yes"?>
<Relationships xmlns="http://schemas.openxmlformats.org/package/2006/relationships"><Relationship Id="rId6" Type="http://schemas.openxmlformats.org/officeDocument/2006/relationships/notesSlide" Target="../notesSlides/notesSlide132.xml"/><Relationship Id="rId5" Type="http://schemas.openxmlformats.org/officeDocument/2006/relationships/vmlDrawing" Target="../drawings/vmlDrawing9.vml"/><Relationship Id="rId4" Type="http://schemas.openxmlformats.org/officeDocument/2006/relationships/slideLayout" Target="../slideLayouts/slideLayout7.xml"/><Relationship Id="rId3" Type="http://schemas.openxmlformats.org/officeDocument/2006/relationships/image" Target="../media/image168.emf"/><Relationship Id="rId2" Type="http://schemas.openxmlformats.org/officeDocument/2006/relationships/oleObject" Target="../embeddings/oleObject12.bin"/><Relationship Id="rId1" Type="http://schemas.openxmlformats.org/officeDocument/2006/relationships/image" Target="../media/image167.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7.xml"/><Relationship Id="rId2" Type="http://schemas.openxmlformats.org/officeDocument/2006/relationships/image" Target="../media/image170.png"/><Relationship Id="rId1" Type="http://schemas.openxmlformats.org/officeDocument/2006/relationships/image" Target="../media/image169.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7.xml"/><Relationship Id="rId1" Type="http://schemas.openxmlformats.org/officeDocument/2006/relationships/image" Target="../media/image17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7.xml"/><Relationship Id="rId1" Type="http://schemas.openxmlformats.org/officeDocument/2006/relationships/image" Target="../media/image172.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7.xml"/><Relationship Id="rId1" Type="http://schemas.openxmlformats.org/officeDocument/2006/relationships/image" Target="../media/image17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5" Type="http://schemas.openxmlformats.org/officeDocument/2006/relationships/notesSlide" Target="../notesSlides/notesSlide15.xml"/><Relationship Id="rId64" Type="http://schemas.openxmlformats.org/officeDocument/2006/relationships/slideLayout" Target="../slideLayouts/slideLayout7.xml"/><Relationship Id="rId63" Type="http://schemas.openxmlformats.org/officeDocument/2006/relationships/tags" Target="../tags/tag67.xml"/><Relationship Id="rId62" Type="http://schemas.openxmlformats.org/officeDocument/2006/relationships/tags" Target="../tags/tag66.xml"/><Relationship Id="rId61" Type="http://schemas.openxmlformats.org/officeDocument/2006/relationships/tags" Target="../tags/tag65.xml"/><Relationship Id="rId60" Type="http://schemas.openxmlformats.org/officeDocument/2006/relationships/tags" Target="../tags/tag64.xml"/><Relationship Id="rId6" Type="http://schemas.openxmlformats.org/officeDocument/2006/relationships/tags" Target="../tags/tag10.xml"/><Relationship Id="rId59" Type="http://schemas.openxmlformats.org/officeDocument/2006/relationships/tags" Target="../tags/tag63.xml"/><Relationship Id="rId58" Type="http://schemas.openxmlformats.org/officeDocument/2006/relationships/tags" Target="../tags/tag62.xml"/><Relationship Id="rId57" Type="http://schemas.openxmlformats.org/officeDocument/2006/relationships/tags" Target="../tags/tag61.xml"/><Relationship Id="rId56" Type="http://schemas.openxmlformats.org/officeDocument/2006/relationships/tags" Target="../tags/tag60.xml"/><Relationship Id="rId55" Type="http://schemas.openxmlformats.org/officeDocument/2006/relationships/tags" Target="../tags/tag59.xml"/><Relationship Id="rId54" Type="http://schemas.openxmlformats.org/officeDocument/2006/relationships/tags" Target="../tags/tag58.xml"/><Relationship Id="rId53" Type="http://schemas.openxmlformats.org/officeDocument/2006/relationships/tags" Target="../tags/tag57.xml"/><Relationship Id="rId52" Type="http://schemas.openxmlformats.org/officeDocument/2006/relationships/tags" Target="../tags/tag56.xml"/><Relationship Id="rId51" Type="http://schemas.openxmlformats.org/officeDocument/2006/relationships/tags" Target="../tags/tag55.xml"/><Relationship Id="rId50" Type="http://schemas.openxmlformats.org/officeDocument/2006/relationships/tags" Target="../tags/tag54.xml"/><Relationship Id="rId5" Type="http://schemas.openxmlformats.org/officeDocument/2006/relationships/tags" Target="../tags/tag9.xml"/><Relationship Id="rId49" Type="http://schemas.openxmlformats.org/officeDocument/2006/relationships/tags" Target="../tags/tag53.xml"/><Relationship Id="rId48" Type="http://schemas.openxmlformats.org/officeDocument/2006/relationships/tags" Target="../tags/tag52.xml"/><Relationship Id="rId47" Type="http://schemas.openxmlformats.org/officeDocument/2006/relationships/tags" Target="../tags/tag51.xml"/><Relationship Id="rId46" Type="http://schemas.openxmlformats.org/officeDocument/2006/relationships/tags" Target="../tags/tag50.xml"/><Relationship Id="rId45" Type="http://schemas.openxmlformats.org/officeDocument/2006/relationships/tags" Target="../tags/tag49.xml"/><Relationship Id="rId44" Type="http://schemas.openxmlformats.org/officeDocument/2006/relationships/tags" Target="../tags/tag48.xml"/><Relationship Id="rId43" Type="http://schemas.openxmlformats.org/officeDocument/2006/relationships/tags" Target="../tags/tag47.xml"/><Relationship Id="rId42" Type="http://schemas.openxmlformats.org/officeDocument/2006/relationships/tags" Target="../tags/tag46.xml"/><Relationship Id="rId41" Type="http://schemas.openxmlformats.org/officeDocument/2006/relationships/tags" Target="../tags/tag45.xml"/><Relationship Id="rId40" Type="http://schemas.openxmlformats.org/officeDocument/2006/relationships/tags" Target="../tags/tag44.xml"/><Relationship Id="rId4" Type="http://schemas.openxmlformats.org/officeDocument/2006/relationships/tags" Target="../tags/tag8.xml"/><Relationship Id="rId39" Type="http://schemas.openxmlformats.org/officeDocument/2006/relationships/tags" Target="../tags/tag43.xml"/><Relationship Id="rId38" Type="http://schemas.openxmlformats.org/officeDocument/2006/relationships/tags" Target="../tags/tag42.xml"/><Relationship Id="rId37" Type="http://schemas.openxmlformats.org/officeDocument/2006/relationships/tags" Target="../tags/tag41.xml"/><Relationship Id="rId36" Type="http://schemas.openxmlformats.org/officeDocument/2006/relationships/tags" Target="../tags/tag40.xml"/><Relationship Id="rId35" Type="http://schemas.openxmlformats.org/officeDocument/2006/relationships/tags" Target="../tags/tag39.xml"/><Relationship Id="rId34" Type="http://schemas.openxmlformats.org/officeDocument/2006/relationships/tags" Target="../tags/tag38.xml"/><Relationship Id="rId33" Type="http://schemas.openxmlformats.org/officeDocument/2006/relationships/tags" Target="../tags/tag37.xml"/><Relationship Id="rId32" Type="http://schemas.openxmlformats.org/officeDocument/2006/relationships/tags" Target="../tags/tag36.xml"/><Relationship Id="rId31" Type="http://schemas.openxmlformats.org/officeDocument/2006/relationships/tags" Target="../tags/tag35.xml"/><Relationship Id="rId30" Type="http://schemas.openxmlformats.org/officeDocument/2006/relationships/tags" Target="../tags/tag34.xml"/><Relationship Id="rId3" Type="http://schemas.openxmlformats.org/officeDocument/2006/relationships/tags" Target="../tags/tag7.xml"/><Relationship Id="rId29" Type="http://schemas.openxmlformats.org/officeDocument/2006/relationships/tags" Target="../tags/tag33.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99" Type="http://schemas.openxmlformats.org/officeDocument/2006/relationships/tags" Target="../tags/tag166.xml"/><Relationship Id="rId98" Type="http://schemas.openxmlformats.org/officeDocument/2006/relationships/tags" Target="../tags/tag165.xml"/><Relationship Id="rId97" Type="http://schemas.openxmlformats.org/officeDocument/2006/relationships/tags" Target="../tags/tag164.xml"/><Relationship Id="rId96" Type="http://schemas.openxmlformats.org/officeDocument/2006/relationships/tags" Target="../tags/tag163.xml"/><Relationship Id="rId95" Type="http://schemas.openxmlformats.org/officeDocument/2006/relationships/tags" Target="../tags/tag162.xml"/><Relationship Id="rId94" Type="http://schemas.openxmlformats.org/officeDocument/2006/relationships/tags" Target="../tags/tag161.xml"/><Relationship Id="rId93" Type="http://schemas.openxmlformats.org/officeDocument/2006/relationships/tags" Target="../tags/tag160.xml"/><Relationship Id="rId92" Type="http://schemas.openxmlformats.org/officeDocument/2006/relationships/tags" Target="../tags/tag159.xml"/><Relationship Id="rId91" Type="http://schemas.openxmlformats.org/officeDocument/2006/relationships/tags" Target="../tags/tag158.xml"/><Relationship Id="rId90" Type="http://schemas.openxmlformats.org/officeDocument/2006/relationships/tags" Target="../tags/tag157.xml"/><Relationship Id="rId9" Type="http://schemas.openxmlformats.org/officeDocument/2006/relationships/tags" Target="../tags/tag76.xml"/><Relationship Id="rId89" Type="http://schemas.openxmlformats.org/officeDocument/2006/relationships/tags" Target="../tags/tag156.xml"/><Relationship Id="rId88" Type="http://schemas.openxmlformats.org/officeDocument/2006/relationships/tags" Target="../tags/tag155.xml"/><Relationship Id="rId87" Type="http://schemas.openxmlformats.org/officeDocument/2006/relationships/tags" Target="../tags/tag154.xml"/><Relationship Id="rId86" Type="http://schemas.openxmlformats.org/officeDocument/2006/relationships/tags" Target="../tags/tag153.xml"/><Relationship Id="rId85" Type="http://schemas.openxmlformats.org/officeDocument/2006/relationships/tags" Target="../tags/tag152.xml"/><Relationship Id="rId84" Type="http://schemas.openxmlformats.org/officeDocument/2006/relationships/tags" Target="../tags/tag151.xml"/><Relationship Id="rId83" Type="http://schemas.openxmlformats.org/officeDocument/2006/relationships/tags" Target="../tags/tag150.xml"/><Relationship Id="rId82" Type="http://schemas.openxmlformats.org/officeDocument/2006/relationships/tags" Target="../tags/tag149.xml"/><Relationship Id="rId81" Type="http://schemas.openxmlformats.org/officeDocument/2006/relationships/tags" Target="../tags/tag148.xml"/><Relationship Id="rId80" Type="http://schemas.openxmlformats.org/officeDocument/2006/relationships/tags" Target="../tags/tag147.xml"/><Relationship Id="rId8" Type="http://schemas.openxmlformats.org/officeDocument/2006/relationships/tags" Target="../tags/tag75.xml"/><Relationship Id="rId79" Type="http://schemas.openxmlformats.org/officeDocument/2006/relationships/tags" Target="../tags/tag146.xml"/><Relationship Id="rId78" Type="http://schemas.openxmlformats.org/officeDocument/2006/relationships/tags" Target="../tags/tag145.xml"/><Relationship Id="rId77" Type="http://schemas.openxmlformats.org/officeDocument/2006/relationships/tags" Target="../tags/tag144.xml"/><Relationship Id="rId76" Type="http://schemas.openxmlformats.org/officeDocument/2006/relationships/tags" Target="../tags/tag143.xml"/><Relationship Id="rId75" Type="http://schemas.openxmlformats.org/officeDocument/2006/relationships/tags" Target="../tags/tag142.xml"/><Relationship Id="rId74" Type="http://schemas.openxmlformats.org/officeDocument/2006/relationships/tags" Target="../tags/tag141.xml"/><Relationship Id="rId73" Type="http://schemas.openxmlformats.org/officeDocument/2006/relationships/tags" Target="../tags/tag140.xml"/><Relationship Id="rId72" Type="http://schemas.openxmlformats.org/officeDocument/2006/relationships/tags" Target="../tags/tag139.xml"/><Relationship Id="rId71" Type="http://schemas.openxmlformats.org/officeDocument/2006/relationships/tags" Target="../tags/tag138.xml"/><Relationship Id="rId70" Type="http://schemas.openxmlformats.org/officeDocument/2006/relationships/tags" Target="../tags/tag137.xml"/><Relationship Id="rId7" Type="http://schemas.openxmlformats.org/officeDocument/2006/relationships/tags" Target="../tags/tag74.xml"/><Relationship Id="rId69" Type="http://schemas.openxmlformats.org/officeDocument/2006/relationships/tags" Target="../tags/tag136.xml"/><Relationship Id="rId68" Type="http://schemas.openxmlformats.org/officeDocument/2006/relationships/tags" Target="../tags/tag135.xml"/><Relationship Id="rId67" Type="http://schemas.openxmlformats.org/officeDocument/2006/relationships/tags" Target="../tags/tag134.xml"/><Relationship Id="rId66" Type="http://schemas.openxmlformats.org/officeDocument/2006/relationships/tags" Target="../tags/tag133.xml"/><Relationship Id="rId65" Type="http://schemas.openxmlformats.org/officeDocument/2006/relationships/tags" Target="../tags/tag132.xml"/><Relationship Id="rId64" Type="http://schemas.openxmlformats.org/officeDocument/2006/relationships/tags" Target="../tags/tag131.xml"/><Relationship Id="rId63" Type="http://schemas.openxmlformats.org/officeDocument/2006/relationships/tags" Target="../tags/tag130.xml"/><Relationship Id="rId62" Type="http://schemas.openxmlformats.org/officeDocument/2006/relationships/tags" Target="../tags/tag129.xml"/><Relationship Id="rId61" Type="http://schemas.openxmlformats.org/officeDocument/2006/relationships/tags" Target="../tags/tag128.xml"/><Relationship Id="rId60" Type="http://schemas.openxmlformats.org/officeDocument/2006/relationships/tags" Target="../tags/tag127.xml"/><Relationship Id="rId6" Type="http://schemas.openxmlformats.org/officeDocument/2006/relationships/tags" Target="../tags/tag73.xml"/><Relationship Id="rId59" Type="http://schemas.openxmlformats.org/officeDocument/2006/relationships/tags" Target="../tags/tag126.xml"/><Relationship Id="rId58" Type="http://schemas.openxmlformats.org/officeDocument/2006/relationships/tags" Target="../tags/tag125.xml"/><Relationship Id="rId57" Type="http://schemas.openxmlformats.org/officeDocument/2006/relationships/tags" Target="../tags/tag124.xml"/><Relationship Id="rId56" Type="http://schemas.openxmlformats.org/officeDocument/2006/relationships/tags" Target="../tags/tag123.xml"/><Relationship Id="rId55" Type="http://schemas.openxmlformats.org/officeDocument/2006/relationships/tags" Target="../tags/tag122.xml"/><Relationship Id="rId54" Type="http://schemas.openxmlformats.org/officeDocument/2006/relationships/tags" Target="../tags/tag121.xml"/><Relationship Id="rId53" Type="http://schemas.openxmlformats.org/officeDocument/2006/relationships/tags" Target="../tags/tag120.xml"/><Relationship Id="rId52" Type="http://schemas.openxmlformats.org/officeDocument/2006/relationships/tags" Target="../tags/tag119.xml"/><Relationship Id="rId51" Type="http://schemas.openxmlformats.org/officeDocument/2006/relationships/tags" Target="../tags/tag118.xml"/><Relationship Id="rId50" Type="http://schemas.openxmlformats.org/officeDocument/2006/relationships/tags" Target="../tags/tag117.xml"/><Relationship Id="rId5" Type="http://schemas.openxmlformats.org/officeDocument/2006/relationships/tags" Target="../tags/tag72.xml"/><Relationship Id="rId49" Type="http://schemas.openxmlformats.org/officeDocument/2006/relationships/tags" Target="../tags/tag116.xml"/><Relationship Id="rId48" Type="http://schemas.openxmlformats.org/officeDocument/2006/relationships/tags" Target="../tags/tag115.xml"/><Relationship Id="rId47" Type="http://schemas.openxmlformats.org/officeDocument/2006/relationships/tags" Target="../tags/tag114.xml"/><Relationship Id="rId46" Type="http://schemas.openxmlformats.org/officeDocument/2006/relationships/tags" Target="../tags/tag113.xml"/><Relationship Id="rId45" Type="http://schemas.openxmlformats.org/officeDocument/2006/relationships/tags" Target="../tags/tag112.xml"/><Relationship Id="rId44" Type="http://schemas.openxmlformats.org/officeDocument/2006/relationships/tags" Target="../tags/tag111.xml"/><Relationship Id="rId43" Type="http://schemas.openxmlformats.org/officeDocument/2006/relationships/tags" Target="../tags/tag110.xml"/><Relationship Id="rId42" Type="http://schemas.openxmlformats.org/officeDocument/2006/relationships/tags" Target="../tags/tag109.xml"/><Relationship Id="rId41" Type="http://schemas.openxmlformats.org/officeDocument/2006/relationships/tags" Target="../tags/tag108.xml"/><Relationship Id="rId40" Type="http://schemas.openxmlformats.org/officeDocument/2006/relationships/tags" Target="../tags/tag107.xml"/><Relationship Id="rId4" Type="http://schemas.openxmlformats.org/officeDocument/2006/relationships/tags" Target="../tags/tag71.xml"/><Relationship Id="rId39" Type="http://schemas.openxmlformats.org/officeDocument/2006/relationships/tags" Target="../tags/tag106.xml"/><Relationship Id="rId38" Type="http://schemas.openxmlformats.org/officeDocument/2006/relationships/tags" Target="../tags/tag105.xml"/><Relationship Id="rId37" Type="http://schemas.openxmlformats.org/officeDocument/2006/relationships/tags" Target="../tags/tag104.xml"/><Relationship Id="rId36" Type="http://schemas.openxmlformats.org/officeDocument/2006/relationships/tags" Target="../tags/tag103.xml"/><Relationship Id="rId35" Type="http://schemas.openxmlformats.org/officeDocument/2006/relationships/tags" Target="../tags/tag102.xml"/><Relationship Id="rId34" Type="http://schemas.openxmlformats.org/officeDocument/2006/relationships/tags" Target="../tags/tag101.xml"/><Relationship Id="rId33" Type="http://schemas.openxmlformats.org/officeDocument/2006/relationships/tags" Target="../tags/tag100.xml"/><Relationship Id="rId32" Type="http://schemas.openxmlformats.org/officeDocument/2006/relationships/tags" Target="../tags/tag99.xml"/><Relationship Id="rId31" Type="http://schemas.openxmlformats.org/officeDocument/2006/relationships/tags" Target="../tags/tag98.xml"/><Relationship Id="rId30" Type="http://schemas.openxmlformats.org/officeDocument/2006/relationships/tags" Target="../tags/tag97.xml"/><Relationship Id="rId3" Type="http://schemas.openxmlformats.org/officeDocument/2006/relationships/tags" Target="../tags/tag70.xml"/><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3" Type="http://schemas.openxmlformats.org/officeDocument/2006/relationships/notesSlide" Target="../notesSlides/notesSlide16.xml"/><Relationship Id="rId102" Type="http://schemas.openxmlformats.org/officeDocument/2006/relationships/slideLayout" Target="../slideLayouts/slideLayout7.xml"/><Relationship Id="rId101" Type="http://schemas.openxmlformats.org/officeDocument/2006/relationships/tags" Target="../tags/tag168.xml"/><Relationship Id="rId100" Type="http://schemas.openxmlformats.org/officeDocument/2006/relationships/tags" Target="../tags/tag167.xml"/><Relationship Id="rId10" Type="http://schemas.openxmlformats.org/officeDocument/2006/relationships/tags" Target="../tags/tag77.xml"/><Relationship Id="rId1" Type="http://schemas.openxmlformats.org/officeDocument/2006/relationships/tags" Target="../tags/tag6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tags" Target="../tags/tag169.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7.png"/><Relationship Id="rId7" Type="http://schemas.openxmlformats.org/officeDocument/2006/relationships/tags" Target="../tags/tag173.xml"/><Relationship Id="rId6" Type="http://schemas.openxmlformats.org/officeDocument/2006/relationships/image" Target="../media/image36.png"/><Relationship Id="rId5" Type="http://schemas.openxmlformats.org/officeDocument/2006/relationships/tags" Target="../tags/tag172.xml"/><Relationship Id="rId4" Type="http://schemas.openxmlformats.org/officeDocument/2006/relationships/image" Target="../media/image35.png"/><Relationship Id="rId3" Type="http://schemas.openxmlformats.org/officeDocument/2006/relationships/tags" Target="../tags/tag171.xml"/><Relationship Id="rId2" Type="http://schemas.openxmlformats.org/officeDocument/2006/relationships/image" Target="../media/image34.png"/><Relationship Id="rId10" Type="http://schemas.openxmlformats.org/officeDocument/2006/relationships/notesSlide" Target="../notesSlides/notesSlide23.xml"/><Relationship Id="rId1" Type="http://schemas.openxmlformats.org/officeDocument/2006/relationships/tags" Target="../tags/tag170.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tags" Target="../tags/tag177.xml"/><Relationship Id="rId2" Type="http://schemas.openxmlformats.org/officeDocument/2006/relationships/image" Target="../media/image41.png"/><Relationship Id="rId1" Type="http://schemas.openxmlformats.org/officeDocument/2006/relationships/tags" Target="../tags/tag176.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7.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6.emf"/><Relationship Id="rId1"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7.xml"/><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8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90.wmf"/><Relationship Id="rId2" Type="http://schemas.openxmlformats.org/officeDocument/2006/relationships/oleObject" Target="../embeddings/oleObject2.bin"/><Relationship Id="rId1" Type="http://schemas.openxmlformats.org/officeDocument/2006/relationships/image" Target="../media/image89.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92.wmf"/><Relationship Id="rId2" Type="http://schemas.openxmlformats.org/officeDocument/2006/relationships/oleObject" Target="../embeddings/oleObject3.bin"/><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vmlDrawing" Target="../drawings/vmlDrawing4.vml"/><Relationship Id="rId6" Type="http://schemas.openxmlformats.org/officeDocument/2006/relationships/slideLayout" Target="../slideLayouts/slideLayout7.xml"/><Relationship Id="rId5" Type="http://schemas.openxmlformats.org/officeDocument/2006/relationships/image" Target="../media/image94.wmf"/><Relationship Id="rId4" Type="http://schemas.openxmlformats.org/officeDocument/2006/relationships/oleObject" Target="../embeddings/oleObject5.bin"/><Relationship Id="rId3" Type="http://schemas.openxmlformats.org/officeDocument/2006/relationships/image" Target="../media/image93.wmf"/><Relationship Id="rId2" Type="http://schemas.openxmlformats.org/officeDocument/2006/relationships/oleObject" Target="../embeddings/oleObject4.bin"/><Relationship Id="rId1" Type="http://schemas.openxmlformats.org/officeDocument/2006/relationships/tags" Target="../tags/tag178.xm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image" Target="../media/image96.wmf"/><Relationship Id="rId2" Type="http://schemas.openxmlformats.org/officeDocument/2006/relationships/oleObject" Target="../embeddings/oleObject6.bin"/><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vmlDrawing" Target="../drawings/vmlDrawing6.vml"/><Relationship Id="rId7" Type="http://schemas.openxmlformats.org/officeDocument/2006/relationships/slideLayout" Target="../slideLayouts/slideLayout5.xml"/><Relationship Id="rId6" Type="http://schemas.openxmlformats.org/officeDocument/2006/relationships/image" Target="../media/image99.wmf"/><Relationship Id="rId5" Type="http://schemas.openxmlformats.org/officeDocument/2006/relationships/oleObject" Target="../embeddings/oleObject9.bin"/><Relationship Id="rId4" Type="http://schemas.openxmlformats.org/officeDocument/2006/relationships/image" Target="../media/image98.wmf"/><Relationship Id="rId3" Type="http://schemas.openxmlformats.org/officeDocument/2006/relationships/oleObject" Target="../embeddings/oleObject8.bin"/><Relationship Id="rId2" Type="http://schemas.openxmlformats.org/officeDocument/2006/relationships/image" Target="../media/image97.wmf"/><Relationship Id="rId1"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7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107.jpeg"/><Relationship Id="rId1" Type="http://schemas.openxmlformats.org/officeDocument/2006/relationships/image" Target="../media/image106.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image" Target="../media/image113.jpe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117.png"/><Relationship Id="rId4" Type="http://schemas.openxmlformats.org/officeDocument/2006/relationships/image" Target="../media/image60.png"/><Relationship Id="rId3" Type="http://schemas.openxmlformats.org/officeDocument/2006/relationships/image" Target="../media/image57.png"/><Relationship Id="rId2" Type="http://schemas.openxmlformats.org/officeDocument/2006/relationships/image" Target="../media/image79.png"/><Relationship Id="rId1" Type="http://schemas.openxmlformats.org/officeDocument/2006/relationships/image" Target="../media/image58.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7.xml"/><Relationship Id="rId2" Type="http://schemas.openxmlformats.org/officeDocument/2006/relationships/image" Target="../media/image121.png"/><Relationship Id="rId1" Type="http://schemas.openxmlformats.org/officeDocument/2006/relationships/image" Target="../media/image12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123.emf"/><Relationship Id="rId1" Type="http://schemas.openxmlformats.org/officeDocument/2006/relationships/tags" Target="../tags/tag18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image" Target="../media/image124.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14744" y="3978279"/>
            <a:ext cx="5262880" cy="1322070"/>
          </a:xfrm>
          <a:prstGeom prst="rect">
            <a:avLst/>
          </a:prstGeom>
          <a:noFill/>
        </p:spPr>
        <p:txBody>
          <a:bodyPr wrap="none" rtlCol="0">
            <a:spAutoFit/>
          </a:bodyPr>
          <a:lstStyle/>
          <a:p>
            <a:pPr algn="ctr"/>
            <a:r>
              <a:rPr lang="zh-CN" altLang="en-US" sz="8000" b="1" dirty="0">
                <a:solidFill>
                  <a:schemeClr val="tx1">
                    <a:lumMod val="75000"/>
                    <a:lumOff val="25000"/>
                  </a:schemeClr>
                </a:solidFill>
                <a:latin typeface="+mj-ea"/>
                <a:ea typeface="+mj-ea"/>
              </a:rPr>
              <a:t>无线局域网</a:t>
            </a:r>
            <a:endParaRPr lang="x-none" altLang="zh-CN" sz="8000" b="1" dirty="0">
              <a:solidFill>
                <a:schemeClr val="tx1">
                  <a:lumMod val="75000"/>
                  <a:lumOff val="25000"/>
                </a:schemeClr>
              </a:solidFill>
              <a:latin typeface="+mj-ea"/>
              <a:ea typeface="+mj-ea"/>
            </a:endParaRPr>
          </a:p>
        </p:txBody>
      </p:sp>
      <p:sp>
        <p:nvSpPr>
          <p:cNvPr id="6" name="TextBox 6"/>
          <p:cNvSpPr txBox="1"/>
          <p:nvPr/>
        </p:nvSpPr>
        <p:spPr>
          <a:xfrm>
            <a:off x="10930255" y="7665720"/>
            <a:ext cx="5412105" cy="1230630"/>
          </a:xfrm>
          <a:prstGeom prst="rect">
            <a:avLst/>
          </a:prstGeom>
          <a:noFill/>
        </p:spPr>
        <p:txBody>
          <a:bodyPr vert="horz" wrap="square" lIns="0" tIns="0" rIns="0" bIns="0" rtlCol="0" anchor="ctr">
            <a:spAutoFit/>
          </a:bodyPr>
          <a:lstStyle/>
          <a:p>
            <a:pPr algn="r"/>
            <a:r>
              <a:rPr lang="zh-CN" altLang="en-US" sz="4000" dirty="0">
                <a:solidFill>
                  <a:schemeClr val="tx1">
                    <a:lumMod val="65000"/>
                    <a:lumOff val="35000"/>
                  </a:schemeClr>
                </a:solidFill>
                <a:latin typeface="+mj-ea"/>
                <a:ea typeface="+mj-ea"/>
              </a:rPr>
              <a:t>赵文</a:t>
            </a:r>
            <a:endParaRPr lang="en-US" altLang="zh-CN" sz="4000" dirty="0">
              <a:solidFill>
                <a:schemeClr val="tx1">
                  <a:lumMod val="65000"/>
                  <a:lumOff val="35000"/>
                </a:schemeClr>
              </a:solidFill>
              <a:latin typeface="+mj-ea"/>
              <a:ea typeface="+mj-ea"/>
            </a:endParaRPr>
          </a:p>
          <a:p>
            <a:pPr algn="r"/>
            <a:r>
              <a:rPr lang="en-US" altLang="zh-CN" sz="4000" dirty="0">
                <a:solidFill>
                  <a:schemeClr val="tx1">
                    <a:lumMod val="65000"/>
                    <a:lumOff val="35000"/>
                  </a:schemeClr>
                </a:solidFill>
                <a:latin typeface="+mj-ea"/>
                <a:ea typeface="+mj-ea"/>
              </a:rPr>
              <a:t>zhaowen@cuit.edu.cn</a:t>
            </a:r>
            <a:endParaRPr lang="zh-CN" altLang="en-US" sz="4000" dirty="0">
              <a:solidFill>
                <a:schemeClr val="tx1">
                  <a:lumMod val="65000"/>
                  <a:lumOff val="35000"/>
                </a:schemeClr>
              </a:solidFill>
              <a:latin typeface="+mj-ea"/>
              <a:ea typeface="+mj-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无线局域网发展历程</a:t>
            </a:r>
            <a:endParaRPr lang="en-US" altLang="zh-CN" dirty="0"/>
          </a:p>
        </p:txBody>
      </p:sp>
      <p:sp>
        <p:nvSpPr>
          <p:cNvPr id="3" name="Rectangle 3"/>
          <p:cNvSpPr>
            <a:spLocks noGrp="1" noChangeArrowheads="1"/>
          </p:cNvSpPr>
          <p:nvPr>
            <p:ph type="body" idx="4294967295"/>
          </p:nvPr>
        </p:nvSpPr>
        <p:spPr>
          <a:xfrm>
            <a:off x="458396" y="1267192"/>
            <a:ext cx="15625736" cy="7129390"/>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第一代无线局域网</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1985</a:t>
            </a:r>
            <a:r>
              <a:rPr lang="zh-CN" altLang="en-US" sz="2800" dirty="0">
                <a:solidFill>
                  <a:schemeClr val="tx1">
                    <a:lumMod val="65000"/>
                    <a:lumOff val="35000"/>
                  </a:schemeClr>
                </a:solidFill>
                <a:latin typeface="+mj-ea"/>
                <a:ea typeface="+mj-ea"/>
              </a:rPr>
              <a:t>年，</a:t>
            </a:r>
            <a:r>
              <a:rPr lang="en-US" altLang="zh-CN" sz="2800" dirty="0">
                <a:solidFill>
                  <a:schemeClr val="tx1">
                    <a:lumMod val="65000"/>
                    <a:lumOff val="35000"/>
                  </a:schemeClr>
                </a:solidFill>
                <a:latin typeface="+mj-ea"/>
                <a:ea typeface="+mj-ea"/>
              </a:rPr>
              <a:t>FCC</a:t>
            </a:r>
            <a:r>
              <a:rPr lang="zh-CN" altLang="en-US" sz="2800" dirty="0">
                <a:solidFill>
                  <a:schemeClr val="tx1">
                    <a:lumMod val="65000"/>
                    <a:lumOff val="35000"/>
                  </a:schemeClr>
                </a:solidFill>
                <a:latin typeface="+mj-ea"/>
                <a:ea typeface="+mj-ea"/>
              </a:rPr>
              <a:t>颁布的电波法规为无线局域网的发展扫清了道路</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第二代无线局域网</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基于</a:t>
            </a:r>
            <a:r>
              <a:rPr lang="en-US" altLang="zh-CN" sz="2800" dirty="0">
                <a:solidFill>
                  <a:schemeClr val="tx1">
                    <a:lumMod val="65000"/>
                    <a:lumOff val="35000"/>
                  </a:schemeClr>
                </a:solidFill>
                <a:latin typeface="+mj-ea"/>
                <a:ea typeface="+mj-ea"/>
              </a:rPr>
              <a:t>IEEE 802.11</a:t>
            </a:r>
            <a:r>
              <a:rPr lang="zh-CN" altLang="en-US" sz="2800" dirty="0">
                <a:solidFill>
                  <a:schemeClr val="tx1">
                    <a:lumMod val="65000"/>
                    <a:lumOff val="35000"/>
                  </a:schemeClr>
                </a:solidFill>
                <a:latin typeface="+mj-ea"/>
                <a:ea typeface="+mj-ea"/>
              </a:rPr>
              <a:t>标准的无线局域网</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第三、四代无线局域网</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符合</a:t>
            </a:r>
            <a:r>
              <a:rPr lang="en-US" altLang="zh-CN" sz="2800" dirty="0">
                <a:solidFill>
                  <a:schemeClr val="tx1">
                    <a:lumMod val="65000"/>
                    <a:lumOff val="35000"/>
                  </a:schemeClr>
                </a:solidFill>
                <a:latin typeface="+mj-ea"/>
                <a:ea typeface="+mj-ea"/>
              </a:rPr>
              <a:t>IEEE 802.11b</a:t>
            </a:r>
            <a:r>
              <a:rPr lang="zh-CN" altLang="en-US" sz="2800" dirty="0">
                <a:solidFill>
                  <a:schemeClr val="tx1">
                    <a:lumMod val="65000"/>
                    <a:lumOff val="35000"/>
                  </a:schemeClr>
                </a:solidFill>
                <a:latin typeface="+mj-ea"/>
                <a:ea typeface="+mj-ea"/>
              </a:rPr>
              <a:t>标准的产品已经较为普及，归为第三代无线局域网产品；而将符合</a:t>
            </a:r>
            <a:r>
              <a:rPr lang="en-US" altLang="zh-CN" sz="2800" dirty="0">
                <a:solidFill>
                  <a:schemeClr val="tx1">
                    <a:lumMod val="65000"/>
                    <a:lumOff val="35000"/>
                  </a:schemeClr>
                </a:solidFill>
                <a:latin typeface="+mj-ea"/>
                <a:ea typeface="+mj-ea"/>
              </a:rPr>
              <a:t>IEEE 802.11a</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HiperLAN2（</a:t>
            </a:r>
            <a:r>
              <a:rPr lang="en-US" altLang="zh-CN" sz="2800" dirty="0">
                <a:solidFill>
                  <a:schemeClr val="tx1">
                    <a:lumMod val="65000"/>
                    <a:lumOff val="35000"/>
                  </a:schemeClr>
                </a:solidFill>
                <a:latin typeface="+mj-ea"/>
                <a:ea typeface="+mj-ea"/>
                <a:sym typeface="+mn-ea"/>
              </a:rPr>
              <a:t>欧洲电信标准化协会</a:t>
            </a:r>
            <a:r>
              <a:rPr lang="zh-CN" altLang="en-US"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和</a:t>
            </a:r>
            <a:r>
              <a:rPr lang="en-US" altLang="zh-CN" sz="2800" dirty="0">
                <a:solidFill>
                  <a:schemeClr val="tx1">
                    <a:lumMod val="65000"/>
                    <a:lumOff val="35000"/>
                  </a:schemeClr>
                </a:solidFill>
                <a:latin typeface="+mj-ea"/>
                <a:ea typeface="+mj-ea"/>
              </a:rPr>
              <a:t>IEEE 802.11g</a:t>
            </a:r>
            <a:r>
              <a:rPr lang="zh-CN" altLang="en-US" sz="2800" dirty="0">
                <a:solidFill>
                  <a:schemeClr val="tx1">
                    <a:lumMod val="65000"/>
                    <a:lumOff val="35000"/>
                  </a:schemeClr>
                </a:solidFill>
                <a:latin typeface="+mj-ea"/>
                <a:ea typeface="+mj-ea"/>
              </a:rPr>
              <a:t>标准的产品称为第四代无线局域网产品</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第五代无线局域网</a:t>
            </a:r>
            <a:endParaRPr lang="en-US" altLang="zh-CN"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IEEE802.11ac</a:t>
            </a:r>
            <a:endParaRPr lang="en-US" altLang="zh-CN" sz="2800" dirty="0">
              <a:solidFill>
                <a:schemeClr val="tx1">
                  <a:lumMod val="65000"/>
                  <a:lumOff val="35000"/>
                </a:schemeClr>
              </a:solidFill>
              <a:latin typeface="+mj-ea"/>
              <a:ea typeface="+mj-ea"/>
            </a:endParaRPr>
          </a:p>
          <a:p>
            <a:pPr>
              <a:lnSpc>
                <a:spcPct val="150000"/>
              </a:lnSpc>
            </a:pPr>
            <a:r>
              <a:rPr lang="zh-CN" altLang="zh-CN" sz="3200" b="1" dirty="0">
                <a:solidFill>
                  <a:schemeClr val="tx1">
                    <a:lumMod val="75000"/>
                    <a:lumOff val="25000"/>
                  </a:schemeClr>
                </a:solidFill>
                <a:latin typeface="+mj-ea"/>
                <a:ea typeface="+mj-ea"/>
              </a:rPr>
              <a:t>第六代</a:t>
            </a:r>
            <a:r>
              <a:rPr lang="zh-CN" altLang="en-US" sz="3200" b="1" dirty="0">
                <a:solidFill>
                  <a:schemeClr val="tx1">
                    <a:lumMod val="75000"/>
                    <a:lumOff val="25000"/>
                  </a:schemeClr>
                </a:solidFill>
                <a:latin typeface="+mj-ea"/>
                <a:ea typeface="+mj-ea"/>
              </a:rPr>
              <a:t>无线局域网</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2018</a:t>
            </a:r>
            <a:r>
              <a:rPr lang="zh-CN" altLang="en-US" sz="2800" dirty="0">
                <a:solidFill>
                  <a:schemeClr val="tx1">
                    <a:lumMod val="65000"/>
                    <a:lumOff val="35000"/>
                  </a:schemeClr>
                </a:solidFill>
                <a:latin typeface="+mj-ea"/>
                <a:ea typeface="+mj-ea"/>
              </a:rPr>
              <a:t>年</a:t>
            </a:r>
            <a:r>
              <a:rPr lang="en-US" altLang="zh-CN" sz="2800" dirty="0">
                <a:solidFill>
                  <a:schemeClr val="tx1">
                    <a:lumMod val="65000"/>
                    <a:lumOff val="35000"/>
                  </a:schemeClr>
                </a:solidFill>
                <a:latin typeface="+mj-ea"/>
                <a:ea typeface="+mj-ea"/>
              </a:rPr>
              <a:t>802.11ax</a:t>
            </a:r>
            <a:r>
              <a:rPr lang="zh-CN" altLang="zh-CN" sz="2800" dirty="0">
                <a:solidFill>
                  <a:schemeClr val="tx1">
                    <a:lumMod val="65000"/>
                    <a:lumOff val="35000"/>
                  </a:schemeClr>
                </a:solidFill>
                <a:latin typeface="+mj-ea"/>
                <a:ea typeface="+mj-ea"/>
              </a:rPr>
              <a:t>，其理论传输速率可达</a:t>
            </a:r>
            <a:r>
              <a:rPr lang="en-US" altLang="zh-CN" sz="2800" dirty="0">
                <a:solidFill>
                  <a:schemeClr val="tx1">
                    <a:lumMod val="65000"/>
                    <a:lumOff val="35000"/>
                  </a:schemeClr>
                </a:solidFill>
                <a:latin typeface="+mj-ea"/>
                <a:ea typeface="+mj-ea"/>
              </a:rPr>
              <a:t>5Gbps</a:t>
            </a:r>
            <a:r>
              <a:rPr lang="zh-CN" altLang="zh-CN" sz="2800" dirty="0">
                <a:solidFill>
                  <a:schemeClr val="tx1">
                    <a:lumMod val="65000"/>
                    <a:lumOff val="35000"/>
                  </a:schemeClr>
                </a:solidFill>
                <a:latin typeface="+mj-ea"/>
                <a:ea typeface="+mj-ea"/>
              </a:rPr>
              <a:t>。</a:t>
            </a:r>
            <a:endParaRPr lang="zh-CN" altLang="zh-CN"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19055" y="1685493"/>
            <a:ext cx="4547012" cy="8109562"/>
          </a:xfrm>
          <a:prstGeom prst="rect">
            <a:avLst/>
          </a:prstGeom>
          <a:solidFill>
            <a:srgbClr val="FFC000"/>
          </a:solidFill>
          <a:ln w="76200">
            <a:solidFill>
              <a:schemeClr val="bg1"/>
            </a:solidFill>
            <a:miter lim="800000"/>
            <a:headEnd/>
            <a:tailEnd/>
          </a:ln>
          <a:effec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6067" y="1685493"/>
            <a:ext cx="4567826" cy="8109562"/>
          </a:xfrm>
          <a:prstGeom prst="rect">
            <a:avLst/>
          </a:prstGeom>
          <a:solidFill>
            <a:srgbClr val="FFC000"/>
          </a:solidFill>
          <a:ln w="76200">
            <a:solidFill>
              <a:schemeClr val="bg1"/>
            </a:solidFill>
            <a:miter lim="800000"/>
            <a:headEnd/>
            <a:tailEnd/>
          </a:ln>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90" y="2239300"/>
            <a:ext cx="13452257" cy="7360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WPA/WPA2</a:t>
            </a:r>
            <a:endParaRPr lang="en-US" altLang="zh-CN" dirty="0"/>
          </a:p>
        </p:txBody>
      </p:sp>
      <p:sp>
        <p:nvSpPr>
          <p:cNvPr id="3" name="内容占位符 2"/>
          <p:cNvSpPr txBox="1"/>
          <p:nvPr/>
        </p:nvSpPr>
        <p:spPr>
          <a:xfrm>
            <a:off x="576635" y="1746410"/>
            <a:ext cx="8229600"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先通过认证才能接入</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网络连接密码与数据加密密钥并不相同</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rPr>
              <a:t>PSK</a:t>
            </a:r>
            <a:r>
              <a:rPr lang="zh-CN" altLang="en-US" sz="3200" b="1" dirty="0">
                <a:solidFill>
                  <a:schemeClr val="tx1">
                    <a:lumMod val="75000"/>
                    <a:lumOff val="25000"/>
                  </a:schemeClr>
                </a:solidFill>
                <a:latin typeface="+mj-ea"/>
              </a:rPr>
              <a:t>与</a:t>
            </a:r>
            <a:r>
              <a:rPr lang="en-US" altLang="zh-CN" sz="3200" b="1" dirty="0">
                <a:solidFill>
                  <a:schemeClr val="tx1">
                    <a:lumMod val="75000"/>
                    <a:lumOff val="25000"/>
                  </a:schemeClr>
                </a:solidFill>
                <a:latin typeface="+mj-ea"/>
              </a:rPr>
              <a:t>AS</a:t>
            </a:r>
            <a:endParaRPr lang="en-US" altLang="zh-CN" sz="3200" b="1" dirty="0">
              <a:solidFill>
                <a:schemeClr val="tx1">
                  <a:lumMod val="75000"/>
                  <a:lumOff val="25000"/>
                </a:schemeClr>
              </a:solidFill>
              <a:latin typeface="+mj-ea"/>
            </a:endParaRPr>
          </a:p>
          <a:p>
            <a:pPr lvl="1" fontAlgn="auto">
              <a:lnSpc>
                <a:spcPct val="150000"/>
              </a:lnSpc>
              <a:spcAft>
                <a:spcPts val="0"/>
              </a:spcAft>
            </a:pPr>
            <a:r>
              <a:rPr lang="en-US" altLang="zh-CN" sz="2800" dirty="0">
                <a:solidFill>
                  <a:schemeClr val="tx1">
                    <a:lumMod val="65000"/>
                    <a:lumOff val="35000"/>
                  </a:schemeClr>
                </a:solidFill>
                <a:latin typeface="+mj-ea"/>
              </a:rPr>
              <a:t>Pre-Shared Key</a:t>
            </a:r>
            <a:r>
              <a:rPr lang="zh-CN" altLang="en-US" sz="2800" dirty="0">
                <a:solidFill>
                  <a:schemeClr val="tx1">
                    <a:lumMod val="65000"/>
                    <a:lumOff val="35000"/>
                  </a:schemeClr>
                </a:solidFill>
                <a:latin typeface="+mj-ea"/>
              </a:rPr>
              <a:t>与</a:t>
            </a:r>
            <a:r>
              <a:rPr lang="en-US" altLang="zh-CN" sz="2800" dirty="0">
                <a:solidFill>
                  <a:schemeClr val="tx1">
                    <a:lumMod val="65000"/>
                    <a:lumOff val="35000"/>
                  </a:schemeClr>
                </a:solidFill>
                <a:latin typeface="+mj-ea"/>
              </a:rPr>
              <a:t>Authentication Server</a:t>
            </a:r>
            <a:endParaRPr lang="en-US" altLang="zh-CN" sz="2800" dirty="0">
              <a:solidFill>
                <a:schemeClr val="tx1">
                  <a:lumMod val="65000"/>
                  <a:lumOff val="35000"/>
                </a:schemeClr>
              </a:solidFill>
              <a:latin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876" y="2336775"/>
            <a:ext cx="7081664" cy="655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0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95" y="5227398"/>
            <a:ext cx="10191404" cy="474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p:nvPr/>
        </p:nvGraphicFramePr>
        <p:xfrm>
          <a:off x="8403590" y="1746885"/>
          <a:ext cx="9887585" cy="6410960"/>
        </p:xfrm>
        <a:graphic>
          <a:graphicData uri="http://schemas.openxmlformats.org/presentationml/2006/ole">
            <mc:AlternateContent xmlns:mc="http://schemas.openxmlformats.org/markup-compatibility/2006">
              <mc:Choice xmlns:v="urn:schemas-microsoft-com:vml" Requires="v">
                <p:oleObj spid="_x0000_s7" name="" r:id="rId3" imgW="5257800" imgH="3390900" progId="Paint.Picture">
                  <p:embed/>
                </p:oleObj>
              </mc:Choice>
              <mc:Fallback>
                <p:oleObj name="" r:id="rId3" imgW="5257800" imgH="3390900" progId="Paint.Picture">
                  <p:embed/>
                  <p:pic>
                    <p:nvPicPr>
                      <p:cNvPr id="0" name="图片 6"/>
                      <p:cNvPicPr/>
                      <p:nvPr/>
                    </p:nvPicPr>
                    <p:blipFill>
                      <a:blip r:embed="rId4"/>
                      <a:stretch>
                        <a:fillRect/>
                      </a:stretch>
                    </p:blipFill>
                    <p:spPr>
                      <a:xfrm>
                        <a:off x="8403590" y="1746885"/>
                        <a:ext cx="9887585" cy="64109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WPA/WPA2</a:t>
            </a:r>
            <a:endParaRPr lang="en-US" altLang="zh-CN" dirty="0"/>
          </a:p>
        </p:txBody>
      </p:sp>
      <p:sp>
        <p:nvSpPr>
          <p:cNvPr id="6" name="内容占位符 2"/>
          <p:cNvSpPr txBox="1"/>
          <p:nvPr/>
        </p:nvSpPr>
        <p:spPr>
          <a:xfrm>
            <a:off x="1048385" y="1334770"/>
            <a:ext cx="14716125" cy="81756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2"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WPA加密即Wi-Fi Protected Access</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548640" lvl="2"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WPA 包括：</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2" indent="0">
              <a:lnSpc>
                <a:spcPct val="150000"/>
              </a:lnSpc>
              <a:buFont typeface="Wingdings" panose="05000000000000000000" charset="0"/>
              <a:buChar char="Ø"/>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WPA—PSK </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预</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共享密钥模式）</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仅要求在每个</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节点</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、无线路由器、网卡等</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预先输入一个密钥即可实现。只要密钥吻合，客户就可以获得</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的访问权。适用于家庭网络。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2" indent="0">
              <a:lnSpc>
                <a:spcPct val="150000"/>
              </a:lnSpc>
              <a:spcBef>
                <a:spcPts val="0"/>
              </a:spcBef>
              <a:buFont typeface="Wingdings" panose="05000000000000000000" charset="0"/>
              <a:buChar char="Ø"/>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WPA—RADIUS  </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（证书模式）</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用户提供认证所需的凭证，如用户名密码，通过特定的用户认证服务器（一般是</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RADIUS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服务器）来实现。适用于大型企业网络。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48640" lvl="2" algn="l">
              <a:lnSpc>
                <a:spcPct val="150000"/>
              </a:lnSpc>
              <a:spcBef>
                <a:spcPct val="20000"/>
              </a:spcBef>
              <a:buChar char=""/>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WPA包含了认证、加密和数据完整性校验三个组成部分，是一个完整的安全性方案</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48640" lvl="2" algn="l">
              <a:lnSpc>
                <a:spcPct val="150000"/>
              </a:lnSpc>
              <a:spcBef>
                <a:spcPct val="20000"/>
              </a:spcBef>
              <a:buChar char=""/>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WPA2在加密方面支持两种加密方式：</a:t>
            </a:r>
            <a:r>
              <a:rPr lang="en-US" altLang="zh-CN" sz="28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AES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8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TKIP</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lnSpc>
                <a:spcPct val="90000"/>
              </a:lnSpc>
              <a:buNone/>
            </a:pP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nSpc>
                <a:spcPct val="150000"/>
              </a:lnSpc>
              <a:spcBef>
                <a:spcPts val="0"/>
              </a:spcBef>
              <a:buFont typeface="Wingdings" panose="05000000000000000000" charset="0"/>
              <a:buNone/>
            </a:pP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2" indent="0">
              <a:lnSpc>
                <a:spcPct val="150000"/>
              </a:lnSpc>
              <a:spcBef>
                <a:spcPts val="0"/>
              </a:spcBef>
              <a:buFont typeface="Wingdings" panose="05000000000000000000" charset="0"/>
              <a:buChar char="Ø"/>
            </a:pP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None/>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4540"/>
              </a:lnSpc>
              <a:spcBef>
                <a:spcPts val="0"/>
              </a:spcBef>
              <a:buNone/>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WPA/WPA2</a:t>
            </a:r>
            <a:endParaRPr lang="en-US" altLang="zh-CN" dirty="0"/>
          </a:p>
        </p:txBody>
      </p:sp>
      <p:sp>
        <p:nvSpPr>
          <p:cNvPr id="3" name="内容占位符 2"/>
          <p:cNvSpPr txBox="1"/>
          <p:nvPr/>
        </p:nvSpPr>
        <p:spPr>
          <a:xfrm>
            <a:off x="576635" y="1746410"/>
            <a:ext cx="17281920"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密钥协商的四次握手过程</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PSK</a:t>
            </a:r>
            <a:r>
              <a:rPr lang="zh-CN" altLang="en-US" sz="3200" b="1" dirty="0">
                <a:solidFill>
                  <a:schemeClr val="tx1">
                    <a:lumMod val="75000"/>
                    <a:lumOff val="25000"/>
                  </a:schemeClr>
                </a:solidFill>
                <a:latin typeface="+mj-ea"/>
                <a:ea typeface="+mj-ea"/>
              </a:rPr>
              <a:t>生成</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Passphrase</a:t>
            </a:r>
            <a:r>
              <a:rPr lang="zh-CN" altLang="zh-CN" sz="2800" dirty="0">
                <a:solidFill>
                  <a:schemeClr val="tx1">
                    <a:lumMod val="65000"/>
                    <a:lumOff val="35000"/>
                  </a:schemeClr>
                </a:solidFill>
                <a:latin typeface="+mj-ea"/>
                <a:ea typeface="+mj-ea"/>
              </a:rPr>
              <a:t>和</a:t>
            </a:r>
            <a:r>
              <a:rPr lang="en-US" altLang="zh-CN" sz="2800" dirty="0">
                <a:solidFill>
                  <a:schemeClr val="tx1">
                    <a:lumMod val="65000"/>
                    <a:lumOff val="35000"/>
                  </a:schemeClr>
                </a:solidFill>
                <a:latin typeface="+mj-ea"/>
                <a:ea typeface="+mj-ea"/>
              </a:rPr>
              <a:t>SSID</a:t>
            </a:r>
            <a:r>
              <a:rPr lang="zh-CN" altLang="zh-CN" sz="2800" dirty="0">
                <a:solidFill>
                  <a:schemeClr val="tx1">
                    <a:lumMod val="65000"/>
                    <a:lumOff val="35000"/>
                  </a:schemeClr>
                </a:solidFill>
                <a:latin typeface="+mj-ea"/>
                <a:ea typeface="+mj-ea"/>
              </a:rPr>
              <a:t>作为输入参数经“口令</a:t>
            </a:r>
            <a:r>
              <a:rPr lang="en-US" altLang="zh-CN" sz="2800" dirty="0">
                <a:solidFill>
                  <a:schemeClr val="tx1">
                    <a:lumMod val="65000"/>
                    <a:lumOff val="35000"/>
                  </a:schemeClr>
                </a:solidFill>
                <a:latin typeface="+mj-ea"/>
                <a:ea typeface="+mj-ea"/>
              </a:rPr>
              <a:t>-PSK</a:t>
            </a:r>
            <a:r>
              <a:rPr lang="zh-CN" altLang="zh-CN" sz="2800" dirty="0">
                <a:solidFill>
                  <a:schemeClr val="tx1">
                    <a:lumMod val="65000"/>
                    <a:lumOff val="35000"/>
                  </a:schemeClr>
                </a:solidFill>
                <a:latin typeface="+mj-ea"/>
                <a:ea typeface="+mj-ea"/>
              </a:rPr>
              <a:t>映射”函数（</a:t>
            </a:r>
            <a:r>
              <a:rPr lang="en-US" altLang="zh-CN" sz="2800" dirty="0">
                <a:solidFill>
                  <a:schemeClr val="tx1">
                    <a:lumMod val="65000"/>
                    <a:lumOff val="35000"/>
                  </a:schemeClr>
                </a:solidFill>
                <a:latin typeface="+mj-ea"/>
                <a:ea typeface="+mj-ea"/>
              </a:rPr>
              <a:t>Passphrase-Based Key Derivation Function 2</a:t>
            </a:r>
            <a:r>
              <a:rPr lang="zh-CN" altLang="zh-CN"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PBKDF2</a:t>
            </a:r>
            <a:r>
              <a:rPr lang="zh-CN" altLang="zh-CN" sz="2800" dirty="0">
                <a:solidFill>
                  <a:schemeClr val="tx1">
                    <a:lumMod val="65000"/>
                    <a:lumOff val="35000"/>
                  </a:schemeClr>
                </a:solidFill>
                <a:latin typeface="+mj-ea"/>
                <a:ea typeface="+mj-ea"/>
              </a:rPr>
              <a:t>）计算生成</a:t>
            </a:r>
            <a:r>
              <a:rPr lang="en-US" altLang="zh-CN" sz="2800" dirty="0">
                <a:solidFill>
                  <a:schemeClr val="tx1">
                    <a:lumMod val="65000"/>
                    <a:lumOff val="35000"/>
                  </a:schemeClr>
                </a:solidFill>
                <a:latin typeface="+mj-ea"/>
                <a:ea typeface="+mj-ea"/>
              </a:rPr>
              <a:t>256</a:t>
            </a:r>
            <a:r>
              <a:rPr lang="zh-CN" altLang="zh-CN" sz="2800" dirty="0">
                <a:solidFill>
                  <a:schemeClr val="tx1">
                    <a:lumMod val="65000"/>
                    <a:lumOff val="35000"/>
                  </a:schemeClr>
                </a:solidFill>
                <a:latin typeface="+mj-ea"/>
                <a:ea typeface="+mj-ea"/>
              </a:rPr>
              <a:t>位的</a:t>
            </a:r>
            <a:r>
              <a:rPr lang="en-US" altLang="zh-CN" sz="2800" dirty="0">
                <a:solidFill>
                  <a:schemeClr val="tx1">
                    <a:lumMod val="65000"/>
                    <a:lumOff val="35000"/>
                  </a:schemeClr>
                </a:solidFill>
                <a:latin typeface="+mj-ea"/>
                <a:ea typeface="+mj-ea"/>
              </a:rPr>
              <a:t>PSK</a:t>
            </a:r>
            <a:endParaRPr lang="en-US" altLang="zh-CN" sz="2800" dirty="0">
              <a:solidFill>
                <a:schemeClr val="tx1">
                  <a:lumMod val="65000"/>
                  <a:lumOff val="3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PTK</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Pairwise Temporal Key</a:t>
            </a:r>
            <a:r>
              <a:rPr lang="zh-CN" altLang="en-US" sz="3200" b="1" dirty="0">
                <a:solidFill>
                  <a:schemeClr val="tx1">
                    <a:lumMod val="75000"/>
                    <a:lumOff val="25000"/>
                  </a:schemeClr>
                </a:solidFill>
                <a:latin typeface="+mj-ea"/>
                <a:ea typeface="+mj-ea"/>
              </a:rPr>
              <a:t>）生成</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PTK = SHA1_PRF</a:t>
            </a:r>
            <a:r>
              <a:rPr lang="zh-CN" altLang="zh-CN"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PSK||</a:t>
            </a:r>
            <a:r>
              <a:rPr lang="en-US" altLang="zh-CN" sz="2800" dirty="0" err="1">
                <a:solidFill>
                  <a:schemeClr val="tx1">
                    <a:lumMod val="65000"/>
                    <a:lumOff val="35000"/>
                  </a:schemeClr>
                </a:solidFill>
                <a:latin typeface="+mj-ea"/>
                <a:ea typeface="+mj-ea"/>
              </a:rPr>
              <a:t>ANonce</a:t>
            </a:r>
            <a:r>
              <a:rPr lang="en-US" altLang="zh-CN" sz="2800" dirty="0">
                <a:solidFill>
                  <a:schemeClr val="tx1">
                    <a:lumMod val="65000"/>
                    <a:lumOff val="35000"/>
                  </a:schemeClr>
                </a:solidFill>
                <a:latin typeface="+mj-ea"/>
                <a:ea typeface="+mj-ea"/>
              </a:rPr>
              <a:t>||</a:t>
            </a:r>
            <a:r>
              <a:rPr lang="en-US" altLang="zh-CN" sz="2800" dirty="0" err="1">
                <a:solidFill>
                  <a:schemeClr val="tx1">
                    <a:lumMod val="65000"/>
                    <a:lumOff val="35000"/>
                  </a:schemeClr>
                </a:solidFill>
                <a:latin typeface="+mj-ea"/>
                <a:ea typeface="+mj-ea"/>
              </a:rPr>
              <a:t>SNonce</a:t>
            </a:r>
            <a:r>
              <a:rPr lang="en-US" altLang="zh-CN" sz="2800" dirty="0">
                <a:solidFill>
                  <a:schemeClr val="tx1">
                    <a:lumMod val="65000"/>
                    <a:lumOff val="35000"/>
                  </a:schemeClr>
                </a:solidFill>
                <a:latin typeface="+mj-ea"/>
                <a:ea typeface="+mj-ea"/>
              </a:rPr>
              <a:t>||AMAC||SMAC</a:t>
            </a:r>
            <a:r>
              <a:rPr lang="zh-CN" altLang="zh-CN"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p:txBody>
      </p:sp>
      <p:pic>
        <p:nvPicPr>
          <p:cNvPr id="7"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015" y="2618586"/>
            <a:ext cx="8225497" cy="66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Documents and Settings\zhang\桌面\distribu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5608"/>
          <a:stretch>
            <a:fillRect/>
          </a:stretch>
        </p:blipFill>
        <p:spPr bwMode="auto">
          <a:xfrm>
            <a:off x="8926765" y="2774223"/>
            <a:ext cx="8897515" cy="601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2"/>
          <p:cNvSpPr txBox="1"/>
          <p:nvPr/>
        </p:nvSpPr>
        <p:spPr>
          <a:xfrm>
            <a:off x="9633022" y="8481377"/>
            <a:ext cx="8229600" cy="1224136"/>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sz="3200" dirty="0"/>
              <a:t>MK</a:t>
            </a:r>
            <a:r>
              <a:rPr lang="zh-CN" altLang="en-US" sz="3200" dirty="0"/>
              <a:t>：</a:t>
            </a:r>
            <a:r>
              <a:rPr lang="en-US" altLang="zh-CN" sz="3200" dirty="0"/>
              <a:t>Master Key</a:t>
            </a:r>
            <a:endParaRPr lang="en-US" altLang="zh-CN" sz="3200" dirty="0"/>
          </a:p>
          <a:p>
            <a:r>
              <a:rPr lang="en-US" altLang="zh-CN" sz="3200" dirty="0"/>
              <a:t>PMK</a:t>
            </a:r>
            <a:r>
              <a:rPr lang="zh-CN" altLang="en-US" sz="3200" dirty="0"/>
              <a:t>：</a:t>
            </a:r>
            <a:r>
              <a:rPr lang="en-US" altLang="zh-CN" sz="3200" dirty="0"/>
              <a:t>Pairwise Master Key</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密钥生成</a:t>
            </a:r>
            <a:endParaRPr lang="en-US" altLang="zh-CN" dirty="0"/>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bwMode="auto">
          <a:xfrm>
            <a:off x="3024907" y="2408783"/>
            <a:ext cx="12425033" cy="62646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647825"/>
            <a:ext cx="16047720" cy="69767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对于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PSK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模式，不同用户，每次连接使用的密钥是相同的。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对于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AS</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模式，同一用户，每次连接使用相同的账号和密码。</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对于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PSK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模式，不同用户，每次连接生成</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PTK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的</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PSK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是相同的。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对于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AS</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模式，不同用户，每次连接生成</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PTK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的</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PSK(PMK)</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是不同的。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WPA/WPA2</a:t>
            </a:r>
            <a:endParaRPr lang="en-US" altLang="zh-CN" dirty="0"/>
          </a:p>
        </p:txBody>
      </p:sp>
      <p:sp>
        <p:nvSpPr>
          <p:cNvPr id="3" name="内容占位符 2"/>
          <p:cNvSpPr txBox="1"/>
          <p:nvPr/>
        </p:nvSpPr>
        <p:spPr>
          <a:xfrm>
            <a:off x="1008683" y="1750247"/>
            <a:ext cx="13321480" cy="2392759"/>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加密算法</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WPA</a:t>
            </a:r>
            <a:r>
              <a:rPr lang="zh-CN" altLang="en-US" sz="2800" dirty="0">
                <a:solidFill>
                  <a:schemeClr val="tx1">
                    <a:lumMod val="65000"/>
                    <a:lumOff val="35000"/>
                  </a:schemeClr>
                </a:solidFill>
                <a:latin typeface="+mj-ea"/>
                <a:ea typeface="+mj-ea"/>
              </a:rPr>
              <a:t>：仍然是</a:t>
            </a:r>
            <a:r>
              <a:rPr lang="en-US" altLang="zh-CN" sz="2800" dirty="0">
                <a:solidFill>
                  <a:schemeClr val="tx1">
                    <a:lumMod val="65000"/>
                    <a:lumOff val="35000"/>
                  </a:schemeClr>
                </a:solidFill>
                <a:latin typeface="+mj-ea"/>
                <a:ea typeface="+mj-ea"/>
              </a:rPr>
              <a:t>RC4</a:t>
            </a:r>
            <a:r>
              <a:rPr lang="zh-CN" altLang="en-US" sz="2800" dirty="0">
                <a:solidFill>
                  <a:schemeClr val="tx1">
                    <a:lumMod val="65000"/>
                    <a:lumOff val="35000"/>
                  </a:schemeClr>
                </a:solidFill>
                <a:latin typeface="+mj-ea"/>
                <a:ea typeface="+mj-ea"/>
              </a:rPr>
              <a:t>，采用</a:t>
            </a:r>
            <a:r>
              <a:rPr lang="en-US" altLang="zh-CN" sz="2800" dirty="0">
                <a:solidFill>
                  <a:schemeClr val="tx1">
                    <a:lumMod val="65000"/>
                    <a:lumOff val="35000"/>
                  </a:schemeClr>
                </a:solidFill>
                <a:latin typeface="+mj-ea"/>
                <a:ea typeface="+mj-ea"/>
              </a:rPr>
              <a:t>TKIP</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Temporary Key Integrity Protocol</a:t>
            </a:r>
            <a:r>
              <a:rPr lang="zh-CN" altLang="en-US" sz="2800" dirty="0">
                <a:solidFill>
                  <a:schemeClr val="tx1">
                    <a:lumMod val="65000"/>
                    <a:lumOff val="35000"/>
                  </a:schemeClr>
                </a:solidFill>
                <a:latin typeface="+mj-ea"/>
                <a:ea typeface="+mj-ea"/>
              </a:rPr>
              <a:t>）模式</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WPA2</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AES</a:t>
            </a:r>
            <a:r>
              <a:rPr lang="zh-CN" altLang="en-US" sz="2800" dirty="0">
                <a:solidFill>
                  <a:schemeClr val="tx1">
                    <a:lumMod val="65000"/>
                    <a:lumOff val="35000"/>
                  </a:schemeClr>
                </a:solidFill>
                <a:latin typeface="+mj-ea"/>
                <a:ea typeface="+mj-ea"/>
              </a:rPr>
              <a:t>，且采用</a:t>
            </a:r>
            <a:r>
              <a:rPr lang="en-US" altLang="zh-CN" sz="2800" dirty="0">
                <a:solidFill>
                  <a:schemeClr val="tx1">
                    <a:lumMod val="65000"/>
                    <a:lumOff val="35000"/>
                  </a:schemeClr>
                </a:solidFill>
                <a:latin typeface="+mj-ea"/>
                <a:ea typeface="+mj-ea"/>
              </a:rPr>
              <a:t>CCMP</a:t>
            </a:r>
            <a:r>
              <a:rPr lang="zh-CN" altLang="en-US" sz="2800" dirty="0">
                <a:solidFill>
                  <a:schemeClr val="tx1">
                    <a:lumMod val="65000"/>
                    <a:lumOff val="35000"/>
                  </a:schemeClr>
                </a:solidFill>
                <a:latin typeface="+mj-ea"/>
                <a:ea typeface="+mj-ea"/>
              </a:rPr>
              <a:t> （</a:t>
            </a:r>
            <a:r>
              <a:rPr lang="en-US" altLang="zh-CN" sz="2800" dirty="0">
                <a:solidFill>
                  <a:schemeClr val="tx1">
                    <a:lumMod val="65000"/>
                    <a:lumOff val="35000"/>
                  </a:schemeClr>
                </a:solidFill>
                <a:latin typeface="+mj-ea"/>
                <a:ea typeface="+mj-ea"/>
              </a:rPr>
              <a:t>Counter mode-CBC MAC Protocol</a:t>
            </a:r>
            <a:r>
              <a:rPr lang="zh-CN" altLang="en-US" sz="2800" dirty="0">
                <a:solidFill>
                  <a:schemeClr val="tx1">
                    <a:lumMod val="65000"/>
                    <a:lumOff val="35000"/>
                  </a:schemeClr>
                </a:solidFill>
                <a:latin typeface="+mj-ea"/>
                <a:ea typeface="+mj-ea"/>
              </a:rPr>
              <a:t>）模式</a:t>
            </a:r>
            <a:endParaRPr lang="zh-CN" altLang="en-US" sz="2800" dirty="0">
              <a:solidFill>
                <a:schemeClr val="tx1">
                  <a:lumMod val="65000"/>
                  <a:lumOff val="35000"/>
                </a:schemeClr>
              </a:solidFill>
              <a:latin typeface="+mj-ea"/>
              <a:ea typeface="+mj-ea"/>
            </a:endParaRPr>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02" y="4923609"/>
            <a:ext cx="814387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717" y="4929063"/>
            <a:ext cx="10220730" cy="322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TKIP</a:t>
            </a:r>
            <a:r>
              <a:rPr lang="zh-CN" altLang="en-US" dirty="0"/>
              <a:t>与</a:t>
            </a:r>
            <a:r>
              <a:rPr lang="en-US" altLang="zh-CN" dirty="0"/>
              <a:t>CCMP</a:t>
            </a:r>
            <a:r>
              <a:rPr lang="zh-CN" altLang="en-US" dirty="0"/>
              <a:t>的区别</a:t>
            </a:r>
            <a:endParaRPr lang="en-US" altLang="zh-CN" dirty="0"/>
          </a:p>
        </p:txBody>
      </p:sp>
      <p:pic>
        <p:nvPicPr>
          <p:cNvPr id="4" name="图片 3" descr="http://images2015.cnblogs.com/blog/441462/201704/441462-20170428165521006-1844793660.png"/>
          <p:cNvPicPr/>
          <p:nvPr/>
        </p:nvPicPr>
        <p:blipFill>
          <a:blip r:embed="rId1">
            <a:extLst>
              <a:ext uri="{28A0092B-C50C-407E-A947-70E740481C1C}">
                <a14:useLocalDpi xmlns:a14="http://schemas.microsoft.com/office/drawing/2010/main" val="0"/>
              </a:ext>
            </a:extLst>
          </a:blip>
          <a:srcRect/>
          <a:stretch>
            <a:fillRect/>
          </a:stretch>
        </p:blipFill>
        <p:spPr>
          <a:xfrm>
            <a:off x="2448843" y="1760711"/>
            <a:ext cx="14257584" cy="741682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TKIP</a:t>
            </a:r>
            <a:r>
              <a:rPr lang="zh-CN" altLang="en-US" dirty="0"/>
              <a:t>与</a:t>
            </a:r>
            <a:r>
              <a:rPr lang="en-US" altLang="zh-CN" dirty="0"/>
              <a:t>CCMP</a:t>
            </a:r>
            <a:r>
              <a:rPr lang="zh-CN" altLang="en-US" dirty="0"/>
              <a:t>的区别</a:t>
            </a:r>
            <a:endParaRPr lang="en-US" altLang="zh-CN" dirty="0"/>
          </a:p>
        </p:txBody>
      </p:sp>
      <p:sp>
        <p:nvSpPr>
          <p:cNvPr id="3" name="内容占位符 2"/>
          <p:cNvSpPr txBox="1"/>
          <p:nvPr/>
        </p:nvSpPr>
        <p:spPr>
          <a:xfrm>
            <a:off x="1080691" y="1672208"/>
            <a:ext cx="13321480" cy="5849143"/>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数据帧格式</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完整性校验方法</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WPA</a:t>
            </a:r>
            <a:r>
              <a:rPr lang="zh-CN" altLang="en-US" sz="2800" dirty="0">
                <a:solidFill>
                  <a:schemeClr val="tx1">
                    <a:lumMod val="65000"/>
                    <a:lumOff val="35000"/>
                  </a:schemeClr>
                </a:solidFill>
                <a:latin typeface="+mj-ea"/>
                <a:ea typeface="+mj-ea"/>
              </a:rPr>
              <a:t>：在</a:t>
            </a:r>
            <a:r>
              <a:rPr lang="en-US" altLang="zh-CN" sz="2800" dirty="0">
                <a:solidFill>
                  <a:schemeClr val="tx1">
                    <a:lumMod val="65000"/>
                    <a:lumOff val="35000"/>
                  </a:schemeClr>
                </a:solidFill>
                <a:latin typeface="+mj-ea"/>
                <a:ea typeface="+mj-ea"/>
              </a:rPr>
              <a:t>WEP</a:t>
            </a:r>
            <a:r>
              <a:rPr lang="zh-CN" altLang="en-US" sz="2800" dirty="0">
                <a:solidFill>
                  <a:schemeClr val="tx1">
                    <a:lumMod val="65000"/>
                    <a:lumOff val="35000"/>
                  </a:schemeClr>
                </a:solidFill>
                <a:latin typeface="+mj-ea"/>
                <a:ea typeface="+mj-ea"/>
              </a:rPr>
              <a:t>基础上增加了</a:t>
            </a:r>
            <a:r>
              <a:rPr lang="en-US" altLang="zh-CN" sz="2800" dirty="0">
                <a:solidFill>
                  <a:schemeClr val="tx1">
                    <a:lumMod val="65000"/>
                    <a:lumOff val="35000"/>
                  </a:schemeClr>
                </a:solidFill>
                <a:latin typeface="+mj-ea"/>
                <a:ea typeface="+mj-ea"/>
              </a:rPr>
              <a:t>ICV</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Integrity Check Value</a:t>
            </a:r>
            <a:r>
              <a:rPr lang="zh-CN" altLang="en-US" sz="2800" dirty="0">
                <a:solidFill>
                  <a:schemeClr val="tx1">
                    <a:lumMod val="65000"/>
                    <a:lumOff val="35000"/>
                  </a:schemeClr>
                </a:solidFill>
                <a:latin typeface="+mj-ea"/>
                <a:ea typeface="+mj-ea"/>
              </a:rPr>
              <a:t>）和</a:t>
            </a:r>
            <a:r>
              <a:rPr lang="en-US" altLang="zh-CN" sz="2800" dirty="0">
                <a:solidFill>
                  <a:schemeClr val="tx1">
                    <a:lumMod val="65000"/>
                    <a:lumOff val="35000"/>
                  </a:schemeClr>
                </a:solidFill>
                <a:latin typeface="+mj-ea"/>
                <a:ea typeface="+mj-ea"/>
              </a:rPr>
              <a:t>MIC</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Message Integrity Check</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WPA2</a:t>
            </a:r>
            <a:r>
              <a:rPr lang="zh-CN" altLang="en-US" sz="2800" dirty="0">
                <a:solidFill>
                  <a:schemeClr val="tx1">
                    <a:lumMod val="65000"/>
                    <a:lumOff val="35000"/>
                  </a:schemeClr>
                </a:solidFill>
                <a:latin typeface="+mj-ea"/>
                <a:ea typeface="+mj-ea"/>
              </a:rPr>
              <a:t>：只有</a:t>
            </a:r>
            <a:r>
              <a:rPr lang="en-US" altLang="zh-CN" sz="2800" dirty="0">
                <a:solidFill>
                  <a:schemeClr val="tx1">
                    <a:lumMod val="65000"/>
                    <a:lumOff val="35000"/>
                  </a:schemeClr>
                </a:solidFill>
                <a:latin typeface="+mj-ea"/>
                <a:ea typeface="+mj-ea"/>
              </a:rPr>
              <a:t>MIC</a:t>
            </a:r>
            <a:endParaRPr lang="en-US" altLang="zh-CN" sz="2800" dirty="0">
              <a:solidFill>
                <a:schemeClr val="tx1">
                  <a:lumMod val="65000"/>
                  <a:lumOff val="35000"/>
                </a:schemeClr>
              </a:solidFill>
              <a:latin typeface="+mj-ea"/>
              <a:ea typeface="+mj-ea"/>
            </a:endParaRPr>
          </a:p>
        </p:txBody>
      </p:sp>
      <p:pic>
        <p:nvPicPr>
          <p:cNvPr id="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3259" y="4785047"/>
            <a:ext cx="10567059" cy="50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9"/>
                                        </p:tgtEl>
                                        <p:attrNameLst>
                                          <p:attrName>ppt_x</p:attrName>
                                        </p:attrNameLst>
                                      </p:cBhvr>
                                      <p:tavLst>
                                        <p:tav tm="0">
                                          <p:val>
                                            <p:strVal val="ppt_x"/>
                                          </p:val>
                                        </p:tav>
                                        <p:tav tm="100000">
                                          <p:val>
                                            <p:strVal val="ppt_x"/>
                                          </p:val>
                                        </p:tav>
                                      </p:tavLst>
                                    </p:anim>
                                    <p:anim calcmode="lin" valueType="num">
                                      <p:cBhvr additive="base">
                                        <p:cTn id="14" dur="500"/>
                                        <p:tgtEl>
                                          <p:spTgt spid="9"/>
                                        </p:tgtEl>
                                        <p:attrNameLst>
                                          <p:attrName>ppt_y</p:attrName>
                                        </p:attrNameLst>
                                      </p:cBhvr>
                                      <p:tavLst>
                                        <p:tav tm="0">
                                          <p:val>
                                            <p:strVal val="ppt_y"/>
                                          </p:val>
                                        </p:tav>
                                        <p:tav tm="100000">
                                          <p:val>
                                            <p:strVal val="1+ppt_h/2"/>
                                          </p:val>
                                        </p:tav>
                                      </p:tavLst>
                                    </p:anim>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WPA/WPA2</a:t>
            </a:r>
            <a:endParaRPr lang="en-US" altLang="zh-CN" dirty="0"/>
          </a:p>
        </p:txBody>
      </p:sp>
      <p:sp>
        <p:nvSpPr>
          <p:cNvPr id="3" name="内容占位符 2"/>
          <p:cNvSpPr txBox="1"/>
          <p:nvPr/>
        </p:nvSpPr>
        <p:spPr>
          <a:xfrm>
            <a:off x="1317625" y="1290320"/>
            <a:ext cx="15655925" cy="421767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nSpc>
                <a:spcPct val="150000"/>
              </a:lnSpc>
              <a:spcBef>
                <a:spcPts val="0"/>
              </a:spcBef>
            </a:pPr>
            <a:r>
              <a:rPr lang="zh-CN" altLang="en-US" sz="3200" b="1" dirty="0">
                <a:solidFill>
                  <a:srgbClr val="FF0000"/>
                </a:solidFill>
                <a:latin typeface="+mj-ea"/>
                <a:ea typeface="+mj-ea"/>
                <a:cs typeface="+mj-ea"/>
                <a:sym typeface="+mn-ea"/>
              </a:rPr>
              <a:t>认证方面：</a:t>
            </a:r>
            <a:r>
              <a:rPr lang="zh-CN" altLang="en-US" sz="3200" dirty="0">
                <a:latin typeface="+mj-ea"/>
                <a:ea typeface="+mj-ea"/>
                <a:cs typeface="+mj-ea"/>
                <a:sym typeface="+mn-ea"/>
              </a:rPr>
              <a:t> </a:t>
            </a:r>
            <a:r>
              <a:rPr lang="en-US" altLang="zh-CN" sz="3200" dirty="0">
                <a:latin typeface="+mj-ea"/>
                <a:ea typeface="+mj-ea"/>
                <a:cs typeface="+mj-ea"/>
                <a:sym typeface="+mn-ea"/>
              </a:rPr>
              <a:t>WPA</a:t>
            </a:r>
            <a:r>
              <a:rPr lang="zh-CN" altLang="en-US" sz="3200" dirty="0">
                <a:latin typeface="+mj-ea"/>
                <a:ea typeface="+mj-ea"/>
                <a:cs typeface="+mj-ea"/>
                <a:sym typeface="+mn-ea"/>
              </a:rPr>
              <a:t>采用的是</a:t>
            </a:r>
            <a:r>
              <a:rPr lang="en-US" altLang="zh-CN" sz="3200" dirty="0">
                <a:latin typeface="+mj-ea"/>
                <a:ea typeface="+mj-ea"/>
                <a:cs typeface="+mj-ea"/>
                <a:sym typeface="+mn-ea"/>
              </a:rPr>
              <a:t>802.1x+EAP</a:t>
            </a:r>
            <a:r>
              <a:rPr lang="zh-CN" altLang="en-US" sz="3200" dirty="0">
                <a:latin typeface="+mj-ea"/>
                <a:ea typeface="+mj-ea"/>
                <a:cs typeface="+mj-ea"/>
                <a:sym typeface="+mn-ea"/>
              </a:rPr>
              <a:t>的认证方式</a:t>
            </a:r>
            <a:r>
              <a:rPr lang="en-US" altLang="zh-CN" sz="3200" dirty="0">
                <a:latin typeface="+mj-ea"/>
                <a:ea typeface="+mj-ea"/>
                <a:cs typeface="+mj-ea"/>
                <a:sym typeface="+mn-ea"/>
              </a:rPr>
              <a:t>--</a:t>
            </a:r>
            <a:r>
              <a:rPr lang="zh-CN" altLang="en-US" sz="3200" dirty="0">
                <a:latin typeface="+mj-ea"/>
                <a:ea typeface="+mj-ea"/>
                <a:cs typeface="+mj-ea"/>
                <a:sym typeface="+mn-ea"/>
              </a:rPr>
              <a:t>通过第三方</a:t>
            </a:r>
            <a:r>
              <a:rPr lang="en-US" altLang="zh-CN" sz="3200" dirty="0">
                <a:latin typeface="+mj-ea"/>
                <a:ea typeface="+mj-ea"/>
                <a:cs typeface="+mj-ea"/>
                <a:sym typeface="+mn-ea"/>
              </a:rPr>
              <a:t>AAA</a:t>
            </a:r>
            <a:r>
              <a:rPr lang="zh-CN" altLang="en-US" sz="3200" dirty="0">
                <a:latin typeface="+mj-ea"/>
                <a:ea typeface="+mj-ea"/>
                <a:cs typeface="+mj-ea"/>
                <a:sym typeface="+mn-ea"/>
              </a:rPr>
              <a:t>服务器（</a:t>
            </a:r>
            <a:r>
              <a:rPr lang="en-US" altLang="zh-CN" sz="3200" dirty="0">
                <a:latin typeface="+mj-ea"/>
                <a:ea typeface="+mj-ea"/>
                <a:cs typeface="+mj-ea"/>
                <a:sym typeface="+mn-ea"/>
              </a:rPr>
              <a:t>Radius</a:t>
            </a:r>
            <a:r>
              <a:rPr lang="zh-CN" altLang="en-US" sz="3200" dirty="0">
                <a:latin typeface="+mj-ea"/>
                <a:ea typeface="+mj-ea"/>
                <a:cs typeface="+mj-ea"/>
                <a:sym typeface="+mn-ea"/>
              </a:rPr>
              <a:t>服务器）进行可扩展性认证协议，但</a:t>
            </a:r>
            <a:r>
              <a:rPr lang="en-US" altLang="zh-CN" sz="3200" dirty="0">
                <a:latin typeface="+mj-ea"/>
                <a:ea typeface="+mj-ea"/>
                <a:cs typeface="+mj-ea"/>
                <a:sym typeface="+mn-ea"/>
              </a:rPr>
              <a:t>WPA-PSK</a:t>
            </a:r>
            <a:r>
              <a:rPr lang="zh-CN" altLang="en-US" sz="3200" dirty="0">
                <a:latin typeface="+mj-ea"/>
                <a:ea typeface="+mj-ea"/>
                <a:cs typeface="+mj-ea"/>
                <a:sym typeface="+mn-ea"/>
              </a:rPr>
              <a:t>并没有采用这套机制，而是仍旧采用静态的共享密钥作为主要的认证方式，因此降低了破解工作的困难程度。</a:t>
            </a:r>
            <a:endParaRPr lang="zh-CN" altLang="en-US" sz="3200" dirty="0">
              <a:latin typeface="+mj-ea"/>
              <a:ea typeface="+mj-ea"/>
              <a:cs typeface="+mj-ea"/>
            </a:endParaRPr>
          </a:p>
          <a:p>
            <a:pPr>
              <a:lnSpc>
                <a:spcPct val="150000"/>
              </a:lnSpc>
              <a:spcBef>
                <a:spcPts val="0"/>
              </a:spcBef>
            </a:pPr>
            <a:r>
              <a:rPr lang="zh-CN" altLang="en-US" sz="3200" b="1" dirty="0">
                <a:solidFill>
                  <a:srgbClr val="FF0000"/>
                </a:solidFill>
                <a:latin typeface="+mj-ea"/>
                <a:ea typeface="+mj-ea"/>
                <a:cs typeface="+mj-ea"/>
                <a:sym typeface="+mn-ea"/>
              </a:rPr>
              <a:t>加密方面</a:t>
            </a:r>
            <a:r>
              <a:rPr lang="en-US" altLang="zh-CN" sz="3200" b="1" dirty="0">
                <a:solidFill>
                  <a:srgbClr val="FF0000"/>
                </a:solidFill>
                <a:latin typeface="+mj-ea"/>
                <a:ea typeface="+mj-ea"/>
                <a:cs typeface="+mj-ea"/>
                <a:sym typeface="+mn-ea"/>
              </a:rPr>
              <a:t>:</a:t>
            </a:r>
            <a:r>
              <a:rPr lang="en-US" altLang="zh-CN" sz="3200" dirty="0">
                <a:latin typeface="+mj-ea"/>
                <a:ea typeface="+mj-ea"/>
                <a:cs typeface="+mj-ea"/>
                <a:sym typeface="+mn-ea"/>
              </a:rPr>
              <a:t>   WPA</a:t>
            </a:r>
            <a:r>
              <a:rPr lang="zh-CN" altLang="en-US" sz="3200" dirty="0">
                <a:latin typeface="+mj-ea"/>
                <a:ea typeface="+mj-ea"/>
                <a:cs typeface="+mj-ea"/>
                <a:sym typeface="+mn-ea"/>
              </a:rPr>
              <a:t>采用了被称为“临时密钥完整性协议”（</a:t>
            </a:r>
            <a:r>
              <a:rPr lang="en-US" altLang="zh-CN" sz="3200" dirty="0">
                <a:latin typeface="+mj-ea"/>
                <a:ea typeface="+mj-ea"/>
                <a:cs typeface="+mj-ea"/>
                <a:sym typeface="+mn-ea"/>
              </a:rPr>
              <a:t>TKIP</a:t>
            </a:r>
            <a:r>
              <a:rPr lang="zh-CN" altLang="en-US" sz="3200" dirty="0">
                <a:latin typeface="+mj-ea"/>
                <a:ea typeface="+mj-ea"/>
                <a:cs typeface="+mj-ea"/>
                <a:sym typeface="+mn-ea"/>
              </a:rPr>
              <a:t>）的新认证</a:t>
            </a:r>
            <a:r>
              <a:rPr lang="en-US" altLang="zh-CN" sz="3200" dirty="0">
                <a:latin typeface="+mj-ea"/>
                <a:ea typeface="+mj-ea"/>
                <a:cs typeface="+mj-ea"/>
                <a:sym typeface="+mn-ea"/>
              </a:rPr>
              <a:t>/</a:t>
            </a:r>
            <a:r>
              <a:rPr lang="zh-CN" altLang="en-US" sz="3200" dirty="0">
                <a:latin typeface="+mj-ea"/>
                <a:ea typeface="+mj-ea"/>
                <a:cs typeface="+mj-ea"/>
                <a:sym typeface="+mn-ea"/>
              </a:rPr>
              <a:t>加密机制：利用</a:t>
            </a:r>
            <a:r>
              <a:rPr lang="en-US" altLang="zh-CN" sz="3200" dirty="0">
                <a:latin typeface="+mj-ea"/>
                <a:ea typeface="+mj-ea"/>
                <a:cs typeface="+mj-ea"/>
                <a:sym typeface="+mn-ea"/>
              </a:rPr>
              <a:t>Radius</a:t>
            </a:r>
            <a:r>
              <a:rPr lang="zh-CN" altLang="en-US" sz="3200" dirty="0">
                <a:latin typeface="+mj-ea"/>
                <a:ea typeface="+mj-ea"/>
                <a:cs typeface="+mj-ea"/>
                <a:sym typeface="+mn-ea"/>
              </a:rPr>
              <a:t>服务器的所分发的密钥作数据加密，但这个机制只存在于</a:t>
            </a:r>
            <a:r>
              <a:rPr lang="en-US" altLang="zh-CN" sz="3200" dirty="0">
                <a:latin typeface="+mj-ea"/>
                <a:ea typeface="+mj-ea"/>
                <a:cs typeface="+mj-ea"/>
                <a:sym typeface="+mn-ea"/>
              </a:rPr>
              <a:t>Enterprise</a:t>
            </a:r>
            <a:r>
              <a:rPr lang="zh-CN" altLang="en-US" sz="3200" dirty="0">
                <a:latin typeface="+mj-ea"/>
                <a:ea typeface="+mj-ea"/>
                <a:cs typeface="+mj-ea"/>
                <a:sym typeface="+mn-ea"/>
              </a:rPr>
              <a:t>模式下，对于</a:t>
            </a:r>
            <a:r>
              <a:rPr lang="en-US" altLang="zh-CN" sz="3200" dirty="0">
                <a:latin typeface="+mj-ea"/>
                <a:ea typeface="+mj-ea"/>
                <a:cs typeface="+mj-ea"/>
                <a:sym typeface="+mn-ea"/>
              </a:rPr>
              <a:t>WPA-PSK</a:t>
            </a:r>
            <a:r>
              <a:rPr lang="zh-CN" altLang="en-US" sz="3200" dirty="0">
                <a:latin typeface="+mj-ea"/>
                <a:ea typeface="+mj-ea"/>
                <a:cs typeface="+mj-ea"/>
                <a:sym typeface="+mn-ea"/>
              </a:rPr>
              <a:t>并不支持；另外，将密钥的头长度增加至</a:t>
            </a:r>
            <a:r>
              <a:rPr lang="en-US" altLang="zh-CN" sz="3200" dirty="0">
                <a:latin typeface="+mj-ea"/>
                <a:ea typeface="+mj-ea"/>
                <a:cs typeface="+mj-ea"/>
                <a:sym typeface="+mn-ea"/>
              </a:rPr>
              <a:t>48</a:t>
            </a:r>
            <a:r>
              <a:rPr lang="zh-CN" altLang="en-US" sz="3200" dirty="0">
                <a:latin typeface="+mj-ea"/>
                <a:ea typeface="+mj-ea"/>
                <a:cs typeface="+mj-ea"/>
                <a:sym typeface="+mn-ea"/>
              </a:rPr>
              <a:t>位，增加解密的难度，但由于其实际的加密方式仍旧是</a:t>
            </a:r>
            <a:r>
              <a:rPr lang="en-US" altLang="zh-CN" sz="3200" dirty="0">
                <a:latin typeface="+mj-ea"/>
                <a:ea typeface="+mj-ea"/>
                <a:cs typeface="+mj-ea"/>
                <a:sym typeface="+mn-ea"/>
              </a:rPr>
              <a:t>RC4</a:t>
            </a:r>
            <a:r>
              <a:rPr lang="zh-CN" altLang="en-US" sz="3200" dirty="0">
                <a:latin typeface="+mj-ea"/>
                <a:ea typeface="+mj-ea"/>
                <a:cs typeface="+mj-ea"/>
                <a:sym typeface="+mn-ea"/>
              </a:rPr>
              <a:t>，因此被破解的威胁仍然是存在的。</a:t>
            </a:r>
            <a:endParaRPr lang="zh-CN" altLang="en-US" sz="3200" dirty="0">
              <a:latin typeface="+mj-ea"/>
              <a:ea typeface="+mj-ea"/>
              <a:cs typeface="+mj-ea"/>
              <a:sym typeface="+mn-ea"/>
            </a:endParaRPr>
          </a:p>
          <a:p>
            <a:pPr>
              <a:lnSpc>
                <a:spcPct val="150000"/>
              </a:lnSpc>
              <a:spcBef>
                <a:spcPts val="0"/>
              </a:spcBef>
            </a:pPr>
            <a:r>
              <a:rPr lang="zh-CN" altLang="en-US" sz="3200" b="1" dirty="0">
                <a:solidFill>
                  <a:srgbClr val="FF0000"/>
                </a:solidFill>
                <a:latin typeface="+mj-ea"/>
                <a:ea typeface="+mj-ea"/>
                <a:cs typeface="+mj-ea"/>
                <a:sym typeface="+mn-ea"/>
              </a:rPr>
              <a:t>完整性方面</a:t>
            </a:r>
            <a:r>
              <a:rPr lang="en-US" altLang="zh-CN" sz="3200" b="1" dirty="0">
                <a:solidFill>
                  <a:srgbClr val="FF0000"/>
                </a:solidFill>
                <a:latin typeface="+mj-ea"/>
                <a:ea typeface="+mj-ea"/>
                <a:cs typeface="+mj-ea"/>
                <a:sym typeface="+mn-ea"/>
              </a:rPr>
              <a:t>: </a:t>
            </a:r>
            <a:r>
              <a:rPr lang="en-US" altLang="zh-CN" sz="3200" dirty="0">
                <a:latin typeface="+mj-ea"/>
                <a:ea typeface="+mj-ea"/>
                <a:cs typeface="+mj-ea"/>
                <a:sym typeface="+mn-ea"/>
              </a:rPr>
              <a:t>CCMP </a:t>
            </a:r>
            <a:r>
              <a:rPr lang="zh-CN" altLang="en-US" sz="3200" dirty="0">
                <a:latin typeface="+mj-ea"/>
                <a:ea typeface="+mj-ea"/>
                <a:cs typeface="+mj-ea"/>
                <a:sym typeface="+mn-ea"/>
              </a:rPr>
              <a:t>既可以实现数据机密性（加密），又可以实现数据完整性 。</a:t>
            </a:r>
            <a:endParaRPr lang="zh-CN" altLang="en-US" sz="3200" dirty="0">
              <a:latin typeface="+mj-ea"/>
              <a:ea typeface="+mj-ea"/>
              <a:cs typeface="+mj-ea"/>
              <a:sym typeface="+mn-ea"/>
            </a:endParaRPr>
          </a:p>
          <a:p>
            <a:pPr marL="0" lvl="1">
              <a:lnSpc>
                <a:spcPct val="150000"/>
              </a:lnSpc>
              <a:spcBef>
                <a:spcPts val="0"/>
              </a:spcBef>
            </a:pPr>
            <a:r>
              <a:rPr lang="zh-CN" altLang="en-US" sz="3200" dirty="0">
                <a:solidFill>
                  <a:schemeClr val="tx1">
                    <a:lumMod val="75000"/>
                    <a:lumOff val="25000"/>
                  </a:schemeClr>
                </a:solidFill>
                <a:latin typeface="+mj-ea"/>
                <a:ea typeface="+mj-ea"/>
                <a:sym typeface="+mn-ea"/>
              </a:rPr>
              <a:t>安全性：</a:t>
            </a:r>
            <a:r>
              <a:rPr lang="en-US" altLang="zh-CN" sz="3200" dirty="0">
                <a:solidFill>
                  <a:srgbClr val="FF0000"/>
                </a:solidFill>
                <a:latin typeface="+mj-ea"/>
                <a:ea typeface="+mj-ea"/>
                <a:sym typeface="+mn-ea"/>
              </a:rPr>
              <a:t>WPA2&gt;WPA&gt;WEP</a:t>
            </a:r>
            <a:endParaRPr lang="en-US" altLang="zh-CN" sz="3200" dirty="0">
              <a:solidFill>
                <a:schemeClr val="tx1">
                  <a:lumMod val="75000"/>
                  <a:lumOff val="25000"/>
                </a:schemeClr>
              </a:solidFill>
              <a:latin typeface="+mj-ea"/>
              <a:ea typeface="+mj-ea"/>
            </a:endParaRPr>
          </a:p>
          <a:p>
            <a:pPr>
              <a:lnSpc>
                <a:spcPct val="150000"/>
              </a:lnSpc>
              <a:spcBef>
                <a:spcPts val="0"/>
              </a:spcBef>
            </a:pPr>
            <a:endParaRPr lang="zh-CN" altLang="en-US" sz="3200" dirty="0">
              <a:solidFill>
                <a:schemeClr val="tx1">
                  <a:lumMod val="65000"/>
                  <a:lumOff val="35000"/>
                </a:schemeClr>
              </a:solidFill>
              <a:latin typeface="+mj-ea"/>
              <a:ea typeface="+mj-ea"/>
              <a:cs typeface="+mj-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WPA/WPA2</a:t>
            </a:r>
            <a:endParaRPr lang="en-US" altLang="zh-CN" dirty="0"/>
          </a:p>
        </p:txBody>
      </p:sp>
      <p:pic>
        <p:nvPicPr>
          <p:cNvPr id="10" name="Picture 4" descr="C:\Documents and Settings\zhang\桌面\WPA_WPA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857" y="1305168"/>
            <a:ext cx="16868869"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p:cNvGraphicFramePr>
            <a:graphicFrameLocks noGrp="1"/>
          </p:cNvGraphicFramePr>
          <p:nvPr>
            <p:custDataLst>
              <p:tags r:id="rId2"/>
            </p:custDataLst>
          </p:nvPr>
        </p:nvGraphicFramePr>
        <p:xfrm>
          <a:off x="2182272" y="6795843"/>
          <a:ext cx="14234160" cy="2735580"/>
        </p:xfrm>
        <a:graphic>
          <a:graphicData uri="http://schemas.openxmlformats.org/drawingml/2006/table">
            <a:tbl>
              <a:tblPr firstRow="1" bandRow="1">
                <a:tableStyleId>{5C22544A-7EE6-4342-B048-85BDC9FD1C3A}</a:tableStyleId>
              </a:tblPr>
              <a:tblGrid>
                <a:gridCol w="3558491"/>
                <a:gridCol w="3558491"/>
                <a:gridCol w="3558491"/>
                <a:gridCol w="3558491"/>
              </a:tblGrid>
              <a:tr h="911860">
                <a:tc>
                  <a:txBody>
                    <a:bodyPr/>
                    <a:lstStyle/>
                    <a:p>
                      <a:pPr algn="ctr"/>
                      <a:r>
                        <a:rPr lang="zh-CN" altLang="en-US" sz="3600" dirty="0"/>
                        <a:t>协议</a:t>
                      </a:r>
                      <a:endParaRPr lang="zh-CN" altLang="en-US" sz="3600" dirty="0"/>
                    </a:p>
                  </a:txBody>
                  <a:tcPr anchor="ctr"/>
                </a:tc>
                <a:tc>
                  <a:txBody>
                    <a:bodyPr/>
                    <a:lstStyle/>
                    <a:p>
                      <a:pPr algn="ctr"/>
                      <a:r>
                        <a:rPr lang="zh-CN" altLang="en-US" sz="3600" dirty="0"/>
                        <a:t>加密算法</a:t>
                      </a:r>
                      <a:endParaRPr lang="zh-CN" altLang="en-US" sz="3600" dirty="0"/>
                    </a:p>
                  </a:txBody>
                  <a:tcPr anchor="ctr"/>
                </a:tc>
                <a:tc>
                  <a:txBody>
                    <a:bodyPr/>
                    <a:lstStyle/>
                    <a:p>
                      <a:pPr algn="ctr"/>
                      <a:r>
                        <a:rPr lang="zh-CN" altLang="en-US" sz="3600" dirty="0"/>
                        <a:t>密钥生成</a:t>
                      </a:r>
                      <a:endParaRPr lang="zh-CN" altLang="en-US" sz="3600" dirty="0"/>
                    </a:p>
                  </a:txBody>
                  <a:tcPr anchor="ctr"/>
                </a:tc>
                <a:tc>
                  <a:txBody>
                    <a:bodyPr/>
                    <a:lstStyle/>
                    <a:p>
                      <a:pPr algn="ctr"/>
                      <a:r>
                        <a:rPr lang="zh-CN" altLang="en-US" sz="3600" dirty="0"/>
                        <a:t>包结构</a:t>
                      </a:r>
                      <a:endParaRPr lang="zh-CN" altLang="en-US" sz="3600" dirty="0"/>
                    </a:p>
                  </a:txBody>
                  <a:tcPr anchor="ctr"/>
                </a:tc>
              </a:tr>
              <a:tr h="911849">
                <a:tc>
                  <a:txBody>
                    <a:bodyPr/>
                    <a:lstStyle/>
                    <a:p>
                      <a:pPr algn="ctr"/>
                      <a:r>
                        <a:rPr lang="en-US" altLang="zh-CN" sz="3600" dirty="0"/>
                        <a:t>WPA</a:t>
                      </a:r>
                      <a:endParaRPr lang="zh-CN" altLang="en-US" sz="3600" dirty="0"/>
                    </a:p>
                  </a:txBody>
                  <a:tcPr anchor="ctr"/>
                </a:tc>
                <a:tc>
                  <a:txBody>
                    <a:bodyPr/>
                    <a:lstStyle/>
                    <a:p>
                      <a:pPr algn="ctr"/>
                      <a:r>
                        <a:rPr lang="en-US" altLang="zh-CN" sz="3600" dirty="0"/>
                        <a:t>RC4</a:t>
                      </a:r>
                      <a:endParaRPr lang="zh-CN" altLang="en-US" sz="3600" dirty="0"/>
                    </a:p>
                  </a:txBody>
                  <a:tcPr anchor="ctr"/>
                </a:tc>
                <a:tc>
                  <a:txBody>
                    <a:bodyPr/>
                    <a:lstStyle/>
                    <a:p>
                      <a:pPr algn="ctr"/>
                      <a:r>
                        <a:rPr lang="en-US" altLang="zh-CN" sz="3600" dirty="0"/>
                        <a:t>PTK 512 bits</a:t>
                      </a:r>
                      <a:endParaRPr lang="zh-CN" altLang="en-US" sz="3600" dirty="0"/>
                    </a:p>
                  </a:txBody>
                  <a:tcPr anchor="ctr"/>
                </a:tc>
                <a:tc>
                  <a:txBody>
                    <a:bodyPr/>
                    <a:lstStyle/>
                    <a:p>
                      <a:pPr algn="ctr"/>
                      <a:r>
                        <a:rPr lang="en-US" altLang="zh-CN" sz="3600" dirty="0"/>
                        <a:t>ICV + MIC </a:t>
                      </a:r>
                      <a:endParaRPr lang="zh-CN" altLang="en-US" sz="3600" dirty="0"/>
                    </a:p>
                  </a:txBody>
                  <a:tcPr anchor="ctr"/>
                </a:tc>
              </a:tr>
              <a:tr h="911849">
                <a:tc>
                  <a:txBody>
                    <a:bodyPr/>
                    <a:lstStyle/>
                    <a:p>
                      <a:pPr algn="ctr"/>
                      <a:r>
                        <a:rPr lang="en-US" altLang="zh-CN" sz="3600" dirty="0"/>
                        <a:t>WPA2</a:t>
                      </a:r>
                      <a:endParaRPr lang="zh-CN" altLang="en-US" sz="3600" dirty="0"/>
                    </a:p>
                  </a:txBody>
                  <a:tcPr anchor="ctr"/>
                </a:tc>
                <a:tc>
                  <a:txBody>
                    <a:bodyPr/>
                    <a:lstStyle/>
                    <a:p>
                      <a:pPr algn="ctr"/>
                      <a:r>
                        <a:rPr lang="en-US" altLang="zh-CN" sz="3600" dirty="0"/>
                        <a:t>AES</a:t>
                      </a:r>
                      <a:endParaRPr lang="zh-CN" altLang="en-US" sz="3600" dirty="0"/>
                    </a:p>
                  </a:txBody>
                  <a:tcPr anchor="ctr"/>
                </a:tc>
                <a:tc>
                  <a:txBody>
                    <a:bodyPr/>
                    <a:lstStyle/>
                    <a:p>
                      <a:pPr algn="ctr"/>
                      <a:r>
                        <a:rPr lang="en-US" altLang="zh-CN" sz="3600" dirty="0"/>
                        <a:t>PTK 384 bits</a:t>
                      </a:r>
                      <a:endParaRPr lang="zh-CN" altLang="en-US" sz="3600" dirty="0"/>
                    </a:p>
                  </a:txBody>
                  <a:tcPr anchor="ctr"/>
                </a:tc>
                <a:tc>
                  <a:txBody>
                    <a:bodyPr/>
                    <a:lstStyle/>
                    <a:p>
                      <a:pPr algn="ctr"/>
                      <a:r>
                        <a:rPr lang="zh-CN" altLang="en-US" sz="3600" dirty="0"/>
                        <a:t>只有</a:t>
                      </a:r>
                      <a:r>
                        <a:rPr lang="en-US" altLang="zh-CN" sz="3600" dirty="0"/>
                        <a:t>MIC</a:t>
                      </a:r>
                      <a:endParaRPr lang="zh-CN" altLang="en-US" sz="3600"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0"/>
                                        </p:tgtEl>
                                        <p:attrNameLst>
                                          <p:attrName>ppt_x</p:attrName>
                                        </p:attrNameLst>
                                      </p:cBhvr>
                                      <p:tavLst>
                                        <p:tav tm="0">
                                          <p:val>
                                            <p:strVal val="ppt_x"/>
                                          </p:val>
                                        </p:tav>
                                        <p:tav tm="100000">
                                          <p:val>
                                            <p:strVal val="ppt_x"/>
                                          </p:val>
                                        </p:tav>
                                      </p:tavLst>
                                    </p:anim>
                                    <p:anim calcmode="lin" valueType="num">
                                      <p:cBhvr additive="base">
                                        <p:cTn id="14" dur="500"/>
                                        <p:tgtEl>
                                          <p:spTgt spid="10"/>
                                        </p:tgtEl>
                                        <p:attrNameLst>
                                          <p:attrName>ppt_y</p:attrName>
                                        </p:attrNameLst>
                                      </p:cBhvr>
                                      <p:tavLst>
                                        <p:tav tm="0">
                                          <p:val>
                                            <p:strVal val="ppt_y"/>
                                          </p:val>
                                        </p:tav>
                                        <p:tav tm="100000">
                                          <p:val>
                                            <p:strVal val="1+ppt_h/2"/>
                                          </p:val>
                                        </p:tav>
                                      </p:tavLst>
                                    </p:anim>
                                    <p:set>
                                      <p:cBhvr>
                                        <p:cTn id="1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无线局域网发展历程</a:t>
            </a:r>
            <a:endParaRPr lang="en-US" altLang="zh-CN" dirty="0"/>
          </a:p>
        </p:txBody>
      </p:sp>
      <p:sp>
        <p:nvSpPr>
          <p:cNvPr id="3" name="Rectangle 3"/>
          <p:cNvSpPr>
            <a:spLocks noGrp="1" noChangeArrowheads="1"/>
          </p:cNvSpPr>
          <p:nvPr>
            <p:ph type="body" idx="4294967295"/>
          </p:nvPr>
        </p:nvSpPr>
        <p:spPr>
          <a:xfrm>
            <a:off x="0" y="1348105"/>
            <a:ext cx="8491855" cy="7129145"/>
          </a:xfrm>
          <a:prstGeom prst="rect">
            <a:avLst/>
          </a:prstGeom>
        </p:spPr>
        <p:txBody>
          <a:bodyPr/>
          <a:lstStyle/>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1990年，IEEE 802标准化委员会成立IEEE 802.11WLAN标准工作组</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WLAN 起步于1997 年。当年的6 月，第一个无线局域网标准IEEE 802. 11 正式颁布实施，为无线局域网技术提供了统一标准，但当时的传输速率只有1~2 Mbit/s。</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IEEE802. 11b 标准首先正式颁布，其速率为11 Mbit/s。经过改进的IEEE 802.11a 标准后颁布，它的传输速率可达到54 Mbit/s，</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WLAN 的真正发展是从2003 年3 月Intel 公司第一次推出带有WLAN 无线网卡芯片模块的迅驰处理器开始的。</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在2003 年6 月，经过两年多的开发和多次改进，一种兼容原来的IEEE 802. 11b 标准，同时也可提供54 Mbit/s 接入速率的新标准——IEEE 802. 11g 在IEEE 的努力下正式发布了。</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目前使用最多的是IEEE 802.11n（第四代）和IEEE 802.11ac（第五代）标准，它们既可以工作在2.4 GHz 频段上也可以工作在5 GHz 频段上，传输速率可达600 Mbit/s（理论值）。但严格来说只有支持IEEE 802.11ac 的才是真正5G，现在来说支持2.4 G 和5G 双频的路由器其实很多都是只支持第四代无线标准，也就是IEEE 802.11n 的双频，而真正支持ac5 G 的路由器价格便宜的都要四五百元甚至上千元。</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algn="just" fontAlgn="auto">
              <a:lnSpc>
                <a:spcPct val="150000"/>
              </a:lnSpc>
              <a:spcBef>
                <a:spcPts val="0"/>
              </a:spcBef>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2019年9月16日，802.11ax即Wi-Fi6发布。</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200000"/>
              </a:lnSpc>
              <a:spcBef>
                <a:spcPts val="0"/>
              </a:spcBef>
            </a:pP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1"/>
            </p:custDataLst>
          </p:nvPr>
        </p:nvGraphicFramePr>
        <p:xfrm>
          <a:off x="8923655" y="1386534"/>
          <a:ext cx="10052050" cy="8437880"/>
        </p:xfrm>
        <a:graphic>
          <a:graphicData uri="http://schemas.openxmlformats.org/drawingml/2006/table">
            <a:tbl>
              <a:tblPr firstRow="1" bandRow="1">
                <a:tableStyleId>{5940675A-B579-460E-94D1-54222C63F5DA}</a:tableStyleId>
              </a:tblPr>
              <a:tblGrid>
                <a:gridCol w="2024380"/>
                <a:gridCol w="1454785"/>
                <a:gridCol w="6572885"/>
              </a:tblGrid>
              <a:tr h="291465">
                <a:tc>
                  <a:txBody>
                    <a:bodyPr/>
                    <a:p>
                      <a:pPr indent="0">
                        <a:buNone/>
                      </a:pPr>
                      <a:r>
                        <a:rPr lang="en-US" sz="1100" b="1">
                          <a:solidFill>
                            <a:srgbClr val="0000CC"/>
                          </a:solidFill>
                          <a:latin typeface="Times New Roman" panose="02020603050405020304" pitchFamily="18" charset="0"/>
                          <a:cs typeface="Times New Roman" panose="02020603050405020304" pitchFamily="18" charset="0"/>
                        </a:rPr>
                        <a:t>标准名称</a:t>
                      </a:r>
                      <a:endParaRPr lang="en-US" altLang="en-US" sz="11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1">
                          <a:solidFill>
                            <a:srgbClr val="0000CC"/>
                          </a:solidFill>
                          <a:latin typeface="Times New Roman" panose="02020603050405020304" pitchFamily="18" charset="0"/>
                          <a:cs typeface="Times New Roman" panose="02020603050405020304" pitchFamily="18" charset="0"/>
                        </a:rPr>
                        <a:t>颁布</a:t>
                      </a:r>
                      <a:endParaRPr lang="en-US" altLang="en-US" sz="11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1">
                          <a:solidFill>
                            <a:srgbClr val="0000CC"/>
                          </a:solidFill>
                          <a:latin typeface="Times New Roman" panose="02020603050405020304" pitchFamily="18" charset="0"/>
                          <a:cs typeface="Times New Roman" panose="02020603050405020304" pitchFamily="18" charset="0"/>
                        </a:rPr>
                        <a:t>说明</a:t>
                      </a:r>
                      <a:endParaRPr lang="en-US" altLang="en-US" sz="11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1997年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定义了2.4GHz微波波段和红外线物理层和MAC层规范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IEEE802.11a</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1999年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定义了5GHz微波波段物理层和MAC层规范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IEEE802.11b</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1997年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扩展的2.4GHz微波波段物理层和MAC层规范（DSSS）</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942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IEEE802.11b+</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2002年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扩展的2.4GHz微波波段物理层和MAC层规范（PBCC）</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8006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IEEE802.11c</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2000年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关于802.11网络与普通以太网络的互通规范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IEEE802.11d</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2000年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关于国际间漫游的规范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942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IEEE802.11e</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2004年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基于无线局域网的质量控制规范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942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IEEE802.11f</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2003年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漫游过程中的无线基站内部通信规范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15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IEEE802.11g</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2003年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扩展的2.4GHz微波波段物理层和MAC层规范（OFDM）</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8069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IEEE802.11h</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2003年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扩展的5GHz微波波段物理层与MAC层规范（欧洲）</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IEEE802.11i</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2004年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增强的无线局域网安全机制规范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IEEE802.11j</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2004年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扩展的5GHz微波波段物理层与MAC层规范（日本）</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942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IEEE802.11k</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2005年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基于无线局域网的微波测量规范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790">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IEEE802.11m</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2006年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基于无线局域网的设备维护规范</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8069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IEEE802.11n</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2007年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高吞吐量无线局域网物理层规范（100Mbps以上）</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815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a:t>
                      </a: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y</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200</a:t>
                      </a: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8</a:t>
                      </a:r>
                      <a:r>
                        <a:rPr lang="en-US" sz="1100" b="0">
                          <a:solidFill>
                            <a:srgbClr val="660033"/>
                          </a:solidFill>
                          <a:latin typeface="Times New Roman" panose="02020603050405020304" pitchFamily="18" charset="0"/>
                          <a:cs typeface="Times New Roman" panose="02020603050405020304" pitchFamily="18" charset="0"/>
                        </a:rPr>
                        <a:t>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针对美国3650~3700MHz的规定</a:t>
                      </a:r>
                      <a:endParaRPr lang="en-US" altLang="en-US" sz="1100" b="0">
                        <a:solidFill>
                          <a:srgbClr val="660033"/>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79425">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IEEE802.11</a:t>
                      </a: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ac</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20</a:t>
                      </a: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12</a:t>
                      </a:r>
                      <a:r>
                        <a:rPr lang="en-US" sz="1100" b="0">
                          <a:solidFill>
                            <a:srgbClr val="660033"/>
                          </a:solidFill>
                          <a:latin typeface="Times New Roman" panose="02020603050405020304" pitchFamily="18" charset="0"/>
                          <a:cs typeface="Times New Roman" panose="02020603050405020304" pitchFamily="18" charset="0"/>
                        </a:rPr>
                        <a:t>年</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660033"/>
                          </a:solidFill>
                          <a:latin typeface="Times New Roman" panose="02020603050405020304" pitchFamily="18" charset="0"/>
                          <a:cs typeface="Times New Roman" panose="02020603050405020304" pitchFamily="18" charset="0"/>
                        </a:rPr>
                        <a:t>802.11n</a:t>
                      </a:r>
                      <a:r>
                        <a:rPr lang="en-US" sz="1100" b="0">
                          <a:solidFill>
                            <a:srgbClr val="660033"/>
                          </a:solidFill>
                          <a:latin typeface="宋体" panose="02010600030101010101" pitchFamily="2" charset="-122"/>
                          <a:ea typeface="宋体" panose="02010600030101010101" pitchFamily="2" charset="-122"/>
                          <a:cs typeface="宋体" panose="02010600030101010101" pitchFamily="2" charset="-122"/>
                        </a:rPr>
                        <a:t>之后的版本。工作在5GHz频段，理论上可以提供高达1Gbit/s的数据传输能力</a:t>
                      </a:r>
                      <a:endParaRPr lang="en-US" altLang="en-US" sz="1100" b="0">
                        <a:solidFill>
                          <a:srgbClr val="660033"/>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WPA2</a:t>
            </a:r>
            <a:r>
              <a:rPr lang="zh-CN" altLang="en-US" dirty="0"/>
              <a:t>网络连接密码破解</a:t>
            </a:r>
            <a:endParaRPr lang="en-US" altLang="zh-CN" dirty="0"/>
          </a:p>
        </p:txBody>
      </p:sp>
      <p:sp>
        <p:nvSpPr>
          <p:cNvPr id="6" name="Rectangle 3"/>
          <p:cNvSpPr>
            <a:spLocks noGrp="1" noChangeArrowheads="1"/>
          </p:cNvSpPr>
          <p:nvPr>
            <p:ph type="body" idx="4294967295"/>
          </p:nvPr>
        </p:nvSpPr>
        <p:spPr>
          <a:xfrm>
            <a:off x="1656755" y="1616695"/>
            <a:ext cx="14016979" cy="7865367"/>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软件</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err="1">
                <a:solidFill>
                  <a:schemeClr val="tx1">
                    <a:lumMod val="65000"/>
                    <a:lumOff val="35000"/>
                  </a:schemeClr>
                </a:solidFill>
                <a:latin typeface="+mj-ea"/>
                <a:ea typeface="+mj-ea"/>
              </a:rPr>
              <a:t>VMWare+CDLinux</a:t>
            </a:r>
            <a:r>
              <a:rPr lang="zh-CN" altLang="en-US" sz="2800" dirty="0">
                <a:solidFill>
                  <a:schemeClr val="tx1">
                    <a:lumMod val="65000"/>
                    <a:lumOff val="35000"/>
                  </a:schemeClr>
                </a:solidFill>
                <a:latin typeface="+mj-ea"/>
                <a:ea typeface="+mj-ea"/>
              </a:rPr>
              <a:t>（</a:t>
            </a:r>
            <a:r>
              <a:rPr lang="en-US" altLang="zh-CN" sz="2800" dirty="0" err="1">
                <a:solidFill>
                  <a:schemeClr val="tx1">
                    <a:lumMod val="65000"/>
                    <a:lumOff val="35000"/>
                  </a:schemeClr>
                </a:solidFill>
                <a:latin typeface="+mj-ea"/>
                <a:ea typeface="+mj-ea"/>
              </a:rPr>
              <a:t>Beini</a:t>
            </a:r>
            <a:r>
              <a:rPr lang="zh-CN" altLang="en-US" sz="2800" dirty="0">
                <a:solidFill>
                  <a:schemeClr val="tx1">
                    <a:lumMod val="65000"/>
                    <a:lumOff val="35000"/>
                  </a:schemeClr>
                </a:solidFill>
                <a:latin typeface="+mj-ea"/>
                <a:ea typeface="+mj-ea"/>
              </a:rPr>
              <a:t>奶瓶）</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硬件</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RTL8187L</a:t>
            </a:r>
            <a:r>
              <a:rPr lang="zh-CN" altLang="en-US" sz="2800" dirty="0">
                <a:solidFill>
                  <a:schemeClr val="tx1">
                    <a:lumMod val="65000"/>
                    <a:lumOff val="35000"/>
                  </a:schemeClr>
                </a:solidFill>
                <a:latin typeface="+mj-ea"/>
                <a:ea typeface="+mj-ea"/>
              </a:rPr>
              <a:t>芯片的网卡</a:t>
            </a:r>
            <a:r>
              <a:rPr lang="en-US" altLang="zh-CN" sz="2800" dirty="0">
                <a:solidFill>
                  <a:schemeClr val="tx1">
                    <a:lumMod val="65000"/>
                    <a:lumOff val="35000"/>
                  </a:schemeClr>
                </a:solidFill>
                <a:latin typeface="+mj-ea"/>
                <a:ea typeface="+mj-ea"/>
              </a:rPr>
              <a:t>WG 111v2</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无线路由器</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条件</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被破解无线路由器信号强度</a:t>
            </a:r>
            <a:endParaRPr lang="en-US" altLang="zh-CN" sz="2800" dirty="0">
              <a:solidFill>
                <a:schemeClr val="tx1">
                  <a:lumMod val="65000"/>
                  <a:lumOff val="35000"/>
                </a:schemeClr>
              </a:solidFill>
              <a:latin typeface="+mj-ea"/>
              <a:ea typeface="+mj-ea"/>
            </a:endParaRPr>
          </a:p>
          <a:p>
            <a:pPr lvl="1">
              <a:lnSpc>
                <a:spcPct val="150000"/>
              </a:lnSpc>
            </a:pPr>
            <a:r>
              <a:rPr lang="zh-CN" altLang="en-US" sz="2800" b="1" u="sng" dirty="0">
                <a:solidFill>
                  <a:schemeClr val="tx1">
                    <a:lumMod val="65000"/>
                    <a:lumOff val="35000"/>
                  </a:schemeClr>
                </a:solidFill>
                <a:latin typeface="+mj-ea"/>
              </a:rPr>
              <a:t>有客户端连接，四次握手包被捕获</a:t>
            </a:r>
            <a:endParaRPr lang="en-US" altLang="zh-CN" sz="2800" b="1" u="sng"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有流量产生</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连接密码存在于字典文件中</a:t>
            </a:r>
            <a:endParaRPr lang="zh-CN" altLang="en-US" sz="2800" dirty="0">
              <a:solidFill>
                <a:schemeClr val="tx1">
                  <a:lumMod val="65000"/>
                  <a:lumOff val="35000"/>
                </a:schemeClr>
              </a:solidFill>
              <a:latin typeface="+mj-ea"/>
              <a:ea typeface="+mj-ea"/>
            </a:endParaRPr>
          </a:p>
        </p:txBody>
      </p:sp>
      <p:graphicFrame>
        <p:nvGraphicFramePr>
          <p:cNvPr id="2" name="表格 1"/>
          <p:cNvGraphicFramePr>
            <a:graphicFrameLocks noGrp="1"/>
          </p:cNvGraphicFramePr>
          <p:nvPr/>
        </p:nvGraphicFramePr>
        <p:xfrm>
          <a:off x="9433619" y="2840831"/>
          <a:ext cx="7992888" cy="6153650"/>
        </p:xfrm>
        <a:graphic>
          <a:graphicData uri="http://schemas.openxmlformats.org/drawingml/2006/table">
            <a:tbl>
              <a:tblPr>
                <a:tableStyleId>{5C22544A-7EE6-4342-B048-85BDC9FD1C3A}</a:tableStyleId>
              </a:tblPr>
              <a:tblGrid>
                <a:gridCol w="7992888"/>
              </a:tblGrid>
              <a:tr h="492055">
                <a:tc>
                  <a:txBody>
                    <a:bodyPr/>
                    <a:lstStyle/>
                    <a:p>
                      <a:pPr algn="l" fontAlgn="b"/>
                      <a:r>
                        <a:rPr lang="pt-BR" sz="2400" u="none" strike="noStrike">
                          <a:effectLst/>
                        </a:rPr>
                        <a:t>D-Link DWL-G122 H/W Ver:C1 F/W Ver:3.00&lt;RT73&gt;</a:t>
                      </a:r>
                      <a:endParaRPr lang="pt-BR" sz="2400" b="0" i="0" u="none" strike="noStrike">
                        <a:effectLst/>
                        <a:latin typeface="宋体" panose="02010600030101010101" pitchFamily="2" charset="-122"/>
                      </a:endParaRPr>
                    </a:p>
                  </a:txBody>
                  <a:tcPr marL="9525" marR="9525" marT="9525" marB="0" anchor="b"/>
                </a:tc>
              </a:tr>
              <a:tr h="492055">
                <a:tc>
                  <a:txBody>
                    <a:bodyPr/>
                    <a:lstStyle/>
                    <a:p>
                      <a:pPr algn="l" fontAlgn="b"/>
                      <a:r>
                        <a:rPr lang="pt-BR" sz="2400" u="none" strike="noStrike">
                          <a:effectLst/>
                        </a:rPr>
                        <a:t>D-Link DWL-G122 H/W Ver:F1 F/W Ver:6.00&lt;RTL8188S&gt;</a:t>
                      </a:r>
                      <a:endParaRPr lang="pt-BR" sz="2400" b="0" i="0" u="none" strike="noStrike">
                        <a:effectLst/>
                        <a:latin typeface="宋体" panose="02010600030101010101" pitchFamily="2" charset="-122"/>
                      </a:endParaRPr>
                    </a:p>
                  </a:txBody>
                  <a:tcPr marL="9525" marR="9525" marT="9525" marB="0" anchor="b"/>
                </a:tc>
              </a:tr>
              <a:tr h="492055">
                <a:tc>
                  <a:txBody>
                    <a:bodyPr/>
                    <a:lstStyle/>
                    <a:p>
                      <a:pPr algn="l" fontAlgn="b"/>
                      <a:r>
                        <a:rPr lang="pt-BR" sz="2400" u="none" strike="noStrike">
                          <a:effectLst/>
                        </a:rPr>
                        <a:t>D-Link G DWA-110 H/W Ver:A1 F/W Ver:1.00&lt;RT73&gt;</a:t>
                      </a:r>
                      <a:endParaRPr lang="pt-BR" sz="2400" b="0" i="0" u="none" strike="noStrike">
                        <a:effectLst/>
                        <a:latin typeface="宋体" panose="02010600030101010101" pitchFamily="2" charset="-122"/>
                      </a:endParaRPr>
                    </a:p>
                  </a:txBody>
                  <a:tcPr marL="9525" marR="9525" marT="9525" marB="0" anchor="b"/>
                </a:tc>
              </a:tr>
              <a:tr h="492055">
                <a:tc>
                  <a:txBody>
                    <a:bodyPr/>
                    <a:lstStyle/>
                    <a:p>
                      <a:pPr algn="l" fontAlgn="b"/>
                      <a:r>
                        <a:rPr lang="pt-BR" sz="2400" u="none" strike="noStrike">
                          <a:effectLst/>
                        </a:rPr>
                        <a:t>D-Link DWL-G650+A H/W Ver:E2 F/W Ver:5.00&lt;Ralink 2561 PCI RT61PCI&gt;</a:t>
                      </a:r>
                      <a:endParaRPr lang="pt-BR"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D-Link DWA-130 H/W Ver:C1 F/W Ver:1.20&lt;&gt;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D-Link DWA-130 H/W Ver:C2 F/W Ver:3.00&lt;&gt;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pt-BR" sz="2400" u="none" strike="noStrike">
                          <a:effectLst/>
                        </a:rPr>
                        <a:t>D-Link DWA-125 H/W Ver:A2 F/W Ver:1.30&lt;RT3070&gt;</a:t>
                      </a:r>
                      <a:endParaRPr lang="pt-BR"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FAST FW54U Ver:5.0&lt;ZD1211&gt;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FAST FW54U Ver:7.0&lt;&gt;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NETGEAR WG111v2&lt;RTL8187L&gt;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a:effectLst/>
                        </a:rPr>
                        <a:t>NETGEAR WG111v3&lt;RTL8187B&gt;</a:t>
                      </a:r>
                      <a:endParaRPr lang="en-US" sz="2400" b="0" i="0" u="none" strike="noStrike">
                        <a:effectLst/>
                        <a:latin typeface="宋体" panose="02010600030101010101" pitchFamily="2" charset="-122"/>
                      </a:endParaRPr>
                    </a:p>
                  </a:txBody>
                  <a:tcPr marL="9525" marR="9525" marT="9525" marB="0" anchor="b"/>
                </a:tc>
              </a:tr>
              <a:tr h="492055">
                <a:tc>
                  <a:txBody>
                    <a:bodyPr/>
                    <a:lstStyle/>
                    <a:p>
                      <a:pPr algn="l" fontAlgn="b"/>
                      <a:r>
                        <a:rPr lang="en-US" sz="2400" u="none" strike="noStrike" dirty="0">
                          <a:effectLst/>
                        </a:rPr>
                        <a:t>NETGEAR WN111v2&lt;Atheros AR9170&gt;</a:t>
                      </a:r>
                      <a:endParaRPr lang="en-US" sz="2400" b="0" i="0" u="none" strike="noStrike" dirty="0">
                        <a:effectLst/>
                        <a:latin typeface="宋体" panose="02010600030101010101" pitchFamily="2" charset="-122"/>
                      </a:endParaRPr>
                    </a:p>
                  </a:txBody>
                  <a:tcPr marL="9525" marR="9525" marT="9525" marB="0" anchor="b"/>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WPA2</a:t>
            </a:r>
            <a:r>
              <a:rPr lang="zh-CN" altLang="en-US" dirty="0"/>
              <a:t>网络连接密码破解</a:t>
            </a:r>
            <a:endParaRPr lang="en-US" altLang="zh-CN" dirty="0"/>
          </a:p>
        </p:txBody>
      </p:sp>
      <p:sp>
        <p:nvSpPr>
          <p:cNvPr id="6" name="Rectangle 3"/>
          <p:cNvSpPr>
            <a:spLocks noGrp="1" noChangeArrowheads="1"/>
          </p:cNvSpPr>
          <p:nvPr>
            <p:ph type="body" idx="4294967295"/>
          </p:nvPr>
        </p:nvSpPr>
        <p:spPr>
          <a:xfrm>
            <a:off x="1656715" y="1616710"/>
            <a:ext cx="14784070" cy="7865110"/>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软件</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该软件的logo是一个瓶子的样子。这是一款基于 Tiny Core Linux 搭建的无线网络安全测试系统。这个系统非常简便易学，因此现在已经逐渐的取代BT3、BT4</a:t>
            </a:r>
            <a:r>
              <a:rPr lang="zh-CN" altLang="en-US" sz="2800" dirty="0">
                <a:solidFill>
                  <a:schemeClr val="tx1">
                    <a:lumMod val="65000"/>
                    <a:lumOff val="35000"/>
                  </a:schemeClr>
                </a:solidFill>
                <a:latin typeface="+mj-ea"/>
                <a:ea typeface="+mj-ea"/>
              </a:rPr>
              <a:t>（BackTrack，是一套专业的计算机安全检测的Linux操作系统）</a:t>
            </a:r>
            <a:r>
              <a:rPr lang="en-US" altLang="zh-CN" sz="2800" dirty="0">
                <a:solidFill>
                  <a:schemeClr val="tx1">
                    <a:lumMod val="65000"/>
                    <a:lumOff val="35000"/>
                  </a:schemeClr>
                </a:solidFill>
                <a:latin typeface="+mj-ea"/>
                <a:ea typeface="+mj-ea"/>
              </a:rPr>
              <a:t>之类的工具，而逐渐成为了无线网络安全研究的主流系统。</a:t>
            </a:r>
            <a:r>
              <a:rPr lang="zh-CN" altLang="en-US" sz="2800" dirty="0">
                <a:solidFill>
                  <a:schemeClr val="tx1">
                    <a:lumMod val="65000"/>
                    <a:lumOff val="35000"/>
                  </a:schemeClr>
                </a:solidFill>
                <a:latin typeface="+mj-ea"/>
                <a:ea typeface="+mj-ea"/>
              </a:rPr>
              <a:t>分为硬盘启动，</a:t>
            </a:r>
            <a:r>
              <a:rPr lang="zh-CN" altLang="en-US" sz="2800" dirty="0">
                <a:solidFill>
                  <a:srgbClr val="FF0000"/>
                </a:solidFill>
                <a:latin typeface="+mj-ea"/>
                <a:ea typeface="+mj-ea"/>
              </a:rPr>
              <a:t>u盘启动</a:t>
            </a:r>
            <a:r>
              <a:rPr lang="zh-CN" altLang="en-US" sz="2800" dirty="0">
                <a:solidFill>
                  <a:schemeClr val="tx1">
                    <a:lumMod val="65000"/>
                    <a:lumOff val="35000"/>
                  </a:schemeClr>
                </a:solidFill>
                <a:latin typeface="+mj-ea"/>
                <a:ea typeface="+mj-ea"/>
              </a:rPr>
              <a:t>，</a:t>
            </a:r>
            <a:r>
              <a:rPr lang="zh-CN" altLang="en-US" sz="2800" dirty="0">
                <a:solidFill>
                  <a:srgbClr val="FF0000"/>
                </a:solidFill>
                <a:latin typeface="+mj-ea"/>
                <a:ea typeface="+mj-ea"/>
              </a:rPr>
              <a:t>虚拟机启动</a:t>
            </a:r>
            <a:r>
              <a:rPr lang="zh-CN" altLang="en-US" sz="2800" dirty="0">
                <a:solidFill>
                  <a:schemeClr val="tx1">
                    <a:lumMod val="65000"/>
                    <a:lumOff val="35000"/>
                  </a:schemeClr>
                </a:solidFill>
                <a:latin typeface="+mj-ea"/>
                <a:ea typeface="+mj-ea"/>
              </a:rPr>
              <a:t>（</a:t>
            </a:r>
            <a:r>
              <a:rPr lang="en-US" altLang="zh-CN" sz="2800" dirty="0" err="1">
                <a:solidFill>
                  <a:schemeClr val="tx1">
                    <a:lumMod val="65000"/>
                    <a:lumOff val="35000"/>
                  </a:schemeClr>
                </a:solidFill>
                <a:latin typeface="+mj-ea"/>
                <a:ea typeface="+mj-ea"/>
                <a:sym typeface="+mn-ea"/>
              </a:rPr>
              <a:t>VMWare+CDLinux</a:t>
            </a:r>
            <a:r>
              <a:rPr lang="zh-CN" altLang="en-US" sz="2800" dirty="0">
                <a:solidFill>
                  <a:schemeClr val="tx1">
                    <a:lumMod val="65000"/>
                    <a:lumOff val="35000"/>
                  </a:schemeClr>
                </a:solidFill>
                <a:latin typeface="+mj-ea"/>
                <a:ea typeface="+mj-ea"/>
                <a:sym typeface="+mn-ea"/>
              </a:rPr>
              <a:t>（</a:t>
            </a:r>
            <a:r>
              <a:rPr lang="en-US" altLang="zh-CN" sz="2800" dirty="0" err="1">
                <a:solidFill>
                  <a:schemeClr val="tx1">
                    <a:lumMod val="65000"/>
                    <a:lumOff val="35000"/>
                  </a:schemeClr>
                </a:solidFill>
                <a:latin typeface="+mj-ea"/>
                <a:ea typeface="+mj-ea"/>
                <a:sym typeface="+mn-ea"/>
              </a:rPr>
              <a:t>Beini</a:t>
            </a:r>
            <a:r>
              <a:rPr lang="zh-CN" altLang="en-US" sz="2800" dirty="0">
                <a:solidFill>
                  <a:schemeClr val="tx1">
                    <a:lumMod val="65000"/>
                    <a:lumOff val="35000"/>
                  </a:schemeClr>
                </a:solidFill>
                <a:latin typeface="+mj-ea"/>
                <a:ea typeface="+mj-ea"/>
                <a:sym typeface="+mn-ea"/>
              </a:rPr>
              <a:t>奶瓶）</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marL="548640" lvl="1" indent="-548640" algn="l">
              <a:lnSpc>
                <a:spcPct val="150000"/>
              </a:lnSpc>
            </a:pPr>
            <a:r>
              <a:rPr lang="zh-CN" altLang="en-US" sz="3200" b="1" dirty="0">
                <a:solidFill>
                  <a:schemeClr val="tx1">
                    <a:lumMod val="75000"/>
                    <a:lumOff val="25000"/>
                  </a:schemeClr>
                </a:solidFill>
                <a:latin typeface="+mj-ea"/>
                <a:ea typeface="+mj-ea"/>
                <a:sym typeface="+mn-ea"/>
              </a:rPr>
              <a:t>硬件</a:t>
            </a:r>
            <a:endParaRPr lang="zh-CN" altLang="en-US"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在开始前请先在网上搜索自己的笔记本无线网卡是否支持“奶瓶系统”，否者一切百搭。如果不适用的话可以买一个无线网卡，百度一下。</a:t>
            </a:r>
            <a:endParaRPr lang="zh-CN" altLang="en-US" sz="2800" dirty="0">
              <a:solidFill>
                <a:schemeClr val="tx1">
                  <a:lumMod val="65000"/>
                  <a:lumOff val="35000"/>
                </a:schemeClr>
              </a:solidFill>
              <a:latin typeface="+mj-ea"/>
              <a:ea typeface="+mj-ea"/>
            </a:endParaRPr>
          </a:p>
          <a:p>
            <a:pPr marL="786130" lvl="1" indent="0">
              <a:lnSpc>
                <a:spcPct val="150000"/>
              </a:lnSpc>
              <a:buNone/>
            </a:pPr>
            <a:r>
              <a:rPr lang="zh-CN" altLang="en-US" sz="3200" b="1" dirty="0">
                <a:solidFill>
                  <a:schemeClr val="tx1">
                    <a:lumMod val="75000"/>
                    <a:lumOff val="25000"/>
                  </a:schemeClr>
                </a:solidFill>
                <a:latin typeface="+mj-ea"/>
                <a:ea typeface="+mj-ea"/>
                <a:sym typeface="+mn-ea"/>
              </a:rPr>
              <a:t>注意：</a:t>
            </a:r>
            <a:r>
              <a:rPr lang="zh-CN" altLang="en-US" sz="2800" dirty="0">
                <a:solidFill>
                  <a:schemeClr val="tx1">
                    <a:lumMod val="65000"/>
                    <a:lumOff val="35000"/>
                  </a:schemeClr>
                </a:solidFill>
                <a:latin typeface="+mj-ea"/>
                <a:ea typeface="+mj-ea"/>
                <a:sym typeface="+mn-ea"/>
              </a:rPr>
              <a:t>目前的加密方法都可以进行破解，破解WE</a:t>
            </a:r>
            <a:r>
              <a:rPr lang="en-US" altLang="zh-CN" sz="2800" dirty="0">
                <a:solidFill>
                  <a:schemeClr val="tx1">
                    <a:lumMod val="65000"/>
                    <a:lumOff val="35000"/>
                  </a:schemeClr>
                </a:solidFill>
                <a:latin typeface="+mj-ea"/>
                <a:ea typeface="+mj-ea"/>
                <a:sym typeface="+mn-ea"/>
              </a:rPr>
              <a:t>P</a:t>
            </a:r>
            <a:r>
              <a:rPr lang="zh-CN" altLang="en-US" sz="2800" dirty="0">
                <a:solidFill>
                  <a:schemeClr val="tx1">
                    <a:lumMod val="65000"/>
                    <a:lumOff val="35000"/>
                  </a:schemeClr>
                </a:solidFill>
                <a:latin typeface="+mj-ea"/>
                <a:ea typeface="+mj-ea"/>
                <a:sym typeface="+mn-ea"/>
              </a:rPr>
              <a:t>还是很容易的，但是破WPA,WPA2等还是一个碰运气的过程，如果密码非常复杂字典也可能跑不出来。一句话随缘随缘。</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119165" cy="648335"/>
          </a:xfrm>
        </p:spPr>
        <p:txBody>
          <a:bodyPr/>
          <a:lstStyle/>
          <a:p>
            <a:r>
              <a:rPr lang="en-US" altLang="zh-CN" dirty="0"/>
              <a:t>WPA2</a:t>
            </a:r>
            <a:r>
              <a:rPr lang="zh-CN" altLang="en-US" dirty="0"/>
              <a:t>网络连接密码破解实验结果</a:t>
            </a:r>
            <a:endParaRPr lang="en-US" altLang="zh-CN" dirty="0"/>
          </a:p>
        </p:txBody>
      </p:sp>
      <p:pic>
        <p:nvPicPr>
          <p:cNvPr id="2" name="图片 -2147482602" descr="2"/>
          <p:cNvPicPr>
            <a:picLocks noChangeAspect="1"/>
          </p:cNvPicPr>
          <p:nvPr>
            <p:custDataLst>
              <p:tags r:id="rId1"/>
            </p:custDataLst>
          </p:nvPr>
        </p:nvPicPr>
        <p:blipFill>
          <a:blip r:embed="rId2"/>
          <a:stretch>
            <a:fillRect/>
          </a:stretch>
        </p:blipFill>
        <p:spPr>
          <a:xfrm>
            <a:off x="458470" y="1574165"/>
            <a:ext cx="8052435" cy="6039485"/>
          </a:xfrm>
          <a:prstGeom prst="rect">
            <a:avLst/>
          </a:prstGeom>
          <a:noFill/>
          <a:ln w="9525">
            <a:noFill/>
          </a:ln>
        </p:spPr>
      </p:pic>
      <p:pic>
        <p:nvPicPr>
          <p:cNvPr id="3" name="图片 -2147482622" descr="13"/>
          <p:cNvPicPr>
            <a:picLocks noChangeAspect="1"/>
          </p:cNvPicPr>
          <p:nvPr/>
        </p:nvPicPr>
        <p:blipFill>
          <a:blip r:embed="rId3"/>
          <a:stretch>
            <a:fillRect/>
          </a:stretch>
        </p:blipFill>
        <p:spPr>
          <a:xfrm>
            <a:off x="8914130" y="1574165"/>
            <a:ext cx="8641080" cy="5600065"/>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119165" cy="648335"/>
          </a:xfrm>
        </p:spPr>
        <p:txBody>
          <a:bodyPr/>
          <a:lstStyle/>
          <a:p>
            <a:r>
              <a:rPr lang="en-US" altLang="zh-CN" dirty="0"/>
              <a:t>WPA2</a:t>
            </a:r>
            <a:r>
              <a:rPr lang="zh-CN" altLang="en-US" dirty="0"/>
              <a:t>网络连接密码破解实验结果</a:t>
            </a:r>
            <a:endParaRPr lang="en-US" altLang="zh-CN" dirty="0"/>
          </a:p>
        </p:txBody>
      </p:sp>
      <p:pic>
        <p:nvPicPr>
          <p:cNvPr id="7" name="图片 6"/>
          <p:cNvPicPr/>
          <p:nvPr/>
        </p:nvPicPr>
        <p:blipFill>
          <a:blip r:embed="rId1">
            <a:extLst>
              <a:ext uri="{28A0092B-C50C-407E-A947-70E740481C1C}">
                <a14:useLocalDpi xmlns:a14="http://schemas.microsoft.com/office/drawing/2010/main" val="0"/>
              </a:ext>
            </a:extLst>
          </a:blip>
          <a:stretch>
            <a:fillRect/>
          </a:stretch>
        </p:blipFill>
        <p:spPr>
          <a:xfrm>
            <a:off x="717714" y="1976735"/>
            <a:ext cx="8283857" cy="5040560"/>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7595" y="3704927"/>
            <a:ext cx="8473653" cy="550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QSS</a:t>
            </a:r>
            <a:endParaRPr lang="en-US" altLang="zh-CN" dirty="0"/>
          </a:p>
        </p:txBody>
      </p:sp>
      <p:sp>
        <p:nvSpPr>
          <p:cNvPr id="3" name="内容占位符 2"/>
          <p:cNvSpPr txBox="1"/>
          <p:nvPr/>
        </p:nvSpPr>
        <p:spPr>
          <a:xfrm>
            <a:off x="1080691" y="1904728"/>
            <a:ext cx="14016979" cy="3456384"/>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en-US" altLang="zh-CN" sz="3200" dirty="0">
                <a:solidFill>
                  <a:schemeClr val="tx1">
                    <a:lumMod val="75000"/>
                    <a:lumOff val="25000"/>
                  </a:schemeClr>
                </a:solidFill>
                <a:latin typeface="+mj-ea"/>
                <a:ea typeface="+mj-ea"/>
              </a:rPr>
              <a:t>QSS</a:t>
            </a:r>
            <a:r>
              <a:rPr lang="zh-CN" altLang="en-US" sz="3200" dirty="0">
                <a:solidFill>
                  <a:schemeClr val="tx1">
                    <a:lumMod val="75000"/>
                    <a:lumOff val="25000"/>
                  </a:schemeClr>
                </a:solidFill>
                <a:latin typeface="+mj-ea"/>
                <a:ea typeface="+mj-ea"/>
              </a:rPr>
              <a:t>是一种安全无线连接的配置方式</a:t>
            </a:r>
            <a:endParaRPr lang="en-US" altLang="zh-CN" sz="3200" dirty="0">
              <a:solidFill>
                <a:schemeClr val="tx1">
                  <a:lumMod val="75000"/>
                  <a:lumOff val="25000"/>
                </a:schemeClr>
              </a:solidFill>
              <a:latin typeface="+mj-ea"/>
              <a:ea typeface="+mj-ea"/>
            </a:endParaRPr>
          </a:p>
          <a:p>
            <a:pPr fontAlgn="auto">
              <a:lnSpc>
                <a:spcPct val="200000"/>
              </a:lnSpc>
              <a:spcAft>
                <a:spcPts val="0"/>
              </a:spcAft>
            </a:pPr>
            <a:r>
              <a:rPr lang="zh-CN" altLang="en-US" sz="3200" dirty="0">
                <a:solidFill>
                  <a:schemeClr val="tx1">
                    <a:lumMod val="75000"/>
                    <a:lumOff val="25000"/>
                  </a:schemeClr>
                </a:solidFill>
                <a:latin typeface="+mj-ea"/>
                <a:ea typeface="+mj-ea"/>
              </a:rPr>
              <a:t>与</a:t>
            </a:r>
            <a:r>
              <a:rPr lang="en-US" altLang="zh-CN" sz="3200" dirty="0">
                <a:solidFill>
                  <a:schemeClr val="tx1">
                    <a:lumMod val="75000"/>
                    <a:lumOff val="25000"/>
                  </a:schemeClr>
                </a:solidFill>
                <a:latin typeface="+mj-ea"/>
                <a:ea typeface="+mj-ea"/>
              </a:rPr>
              <a:t>WEP</a:t>
            </a:r>
            <a:r>
              <a:rPr lang="zh-CN" altLang="en-US" sz="3200" dirty="0">
                <a:solidFill>
                  <a:schemeClr val="tx1">
                    <a:lumMod val="75000"/>
                    <a:lumOff val="25000"/>
                  </a:schemeClr>
                </a:solidFill>
                <a:latin typeface="+mj-ea"/>
                <a:ea typeface="+mj-ea"/>
              </a:rPr>
              <a:t>、</a:t>
            </a:r>
            <a:r>
              <a:rPr lang="en-US" altLang="zh-CN" sz="3200" dirty="0">
                <a:solidFill>
                  <a:schemeClr val="tx1">
                    <a:lumMod val="75000"/>
                    <a:lumOff val="25000"/>
                  </a:schemeClr>
                </a:solidFill>
                <a:latin typeface="+mj-ea"/>
                <a:ea typeface="+mj-ea"/>
              </a:rPr>
              <a:t>WPA/WPA2</a:t>
            </a:r>
            <a:r>
              <a:rPr lang="zh-CN" altLang="en-US" sz="3200" dirty="0">
                <a:solidFill>
                  <a:schemeClr val="tx1">
                    <a:lumMod val="75000"/>
                    <a:lumOff val="25000"/>
                  </a:schemeClr>
                </a:solidFill>
                <a:latin typeface="+mj-ea"/>
                <a:ea typeface="+mj-ea"/>
              </a:rPr>
              <a:t>相比，其并不涉及复杂的密钥生成、协商过程</a:t>
            </a:r>
            <a:endParaRPr lang="en-US" altLang="zh-CN" sz="3200" dirty="0">
              <a:solidFill>
                <a:schemeClr val="tx1">
                  <a:lumMod val="75000"/>
                  <a:lumOff val="25000"/>
                </a:schemeClr>
              </a:solidFill>
              <a:latin typeface="+mj-ea"/>
              <a:ea typeface="+mj-ea"/>
            </a:endParaRPr>
          </a:p>
          <a:p>
            <a:pPr fontAlgn="auto">
              <a:lnSpc>
                <a:spcPct val="200000"/>
              </a:lnSpc>
              <a:spcAft>
                <a:spcPts val="0"/>
              </a:spcAft>
            </a:pPr>
            <a:r>
              <a:rPr lang="zh-CN" altLang="en-US" sz="3200" dirty="0">
                <a:solidFill>
                  <a:schemeClr val="tx1">
                    <a:lumMod val="75000"/>
                    <a:lumOff val="25000"/>
                  </a:schemeClr>
                </a:solidFill>
                <a:latin typeface="+mj-ea"/>
                <a:ea typeface="+mj-ea"/>
              </a:rPr>
              <a:t>其通过</a:t>
            </a:r>
            <a:r>
              <a:rPr lang="en-US" altLang="zh-CN" sz="3200" dirty="0">
                <a:solidFill>
                  <a:schemeClr val="tx1">
                    <a:lumMod val="75000"/>
                    <a:lumOff val="25000"/>
                  </a:schemeClr>
                </a:solidFill>
                <a:latin typeface="+mj-ea"/>
                <a:ea typeface="+mj-ea"/>
              </a:rPr>
              <a:t>PIN</a:t>
            </a:r>
            <a:r>
              <a:rPr lang="zh-CN" altLang="en-US" sz="3200" dirty="0">
                <a:solidFill>
                  <a:schemeClr val="tx1">
                    <a:lumMod val="75000"/>
                    <a:lumOff val="25000"/>
                  </a:schemeClr>
                </a:solidFill>
                <a:latin typeface="+mj-ea"/>
                <a:ea typeface="+mj-ea"/>
              </a:rPr>
              <a:t>码来验证设备合法性，若合法则建立</a:t>
            </a:r>
            <a:r>
              <a:rPr lang="en-US" altLang="zh-CN" sz="3200" dirty="0">
                <a:solidFill>
                  <a:schemeClr val="tx1">
                    <a:lumMod val="75000"/>
                    <a:lumOff val="25000"/>
                  </a:schemeClr>
                </a:solidFill>
                <a:latin typeface="+mj-ea"/>
                <a:ea typeface="+mj-ea"/>
              </a:rPr>
              <a:t>WPA2</a:t>
            </a:r>
            <a:r>
              <a:rPr lang="zh-CN" altLang="en-US" sz="3200" dirty="0">
                <a:solidFill>
                  <a:schemeClr val="tx1">
                    <a:lumMod val="75000"/>
                    <a:lumOff val="25000"/>
                  </a:schemeClr>
                </a:solidFill>
                <a:latin typeface="+mj-ea"/>
                <a:ea typeface="+mj-ea"/>
              </a:rPr>
              <a:t>级别的安全连接</a:t>
            </a:r>
            <a:endParaRPr lang="zh-CN" altLang="en-US" sz="3200" dirty="0">
              <a:solidFill>
                <a:schemeClr val="tx1">
                  <a:lumMod val="75000"/>
                  <a:lumOff val="25000"/>
                </a:schemeClr>
              </a:solidFill>
              <a:latin typeface="+mj-ea"/>
              <a:ea typeface="+mj-ea"/>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6715" y="5465196"/>
            <a:ext cx="35242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243" y="5731896"/>
            <a:ext cx="574357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9796" y="5180939"/>
            <a:ext cx="4235747" cy="47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p:nvPr/>
        </p:nvGraphicFramePr>
        <p:xfrm>
          <a:off x="9084945" y="1873250"/>
          <a:ext cx="7244715" cy="3307715"/>
        </p:xfrm>
        <a:graphic>
          <a:graphicData uri="http://schemas.openxmlformats.org/presentationml/2006/ole">
            <mc:AlternateContent xmlns:mc="http://schemas.openxmlformats.org/markup-compatibility/2006">
              <mc:Choice xmlns:v="urn:schemas-microsoft-com:vml" Requires="v">
                <p:oleObj spid="_x0000_s6" name="" r:id="rId4" imgW="7239000" imgH="3305175" progId="Paint.Picture">
                  <p:embed/>
                </p:oleObj>
              </mc:Choice>
              <mc:Fallback>
                <p:oleObj name="" r:id="rId4" imgW="7239000" imgH="3305175" progId="Paint.Picture">
                  <p:embed/>
                  <p:pic>
                    <p:nvPicPr>
                      <p:cNvPr id="0" name="图片 5"/>
                      <p:cNvPicPr/>
                      <p:nvPr/>
                    </p:nvPicPr>
                    <p:blipFill>
                      <a:blip r:embed="rId5"/>
                      <a:stretch>
                        <a:fillRect/>
                      </a:stretch>
                    </p:blipFill>
                    <p:spPr>
                      <a:xfrm>
                        <a:off x="9084945" y="1873250"/>
                        <a:ext cx="7244715" cy="330771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通过</a:t>
            </a:r>
            <a:r>
              <a:rPr lang="en-US" altLang="zh-CN" dirty="0"/>
              <a:t>QSS</a:t>
            </a:r>
            <a:r>
              <a:rPr lang="zh-CN" altLang="en-US" dirty="0"/>
              <a:t>方式建立连接</a:t>
            </a:r>
            <a:endParaRPr lang="en-US" altLang="zh-CN" dirty="0"/>
          </a:p>
        </p:txBody>
      </p:sp>
      <p:sp>
        <p:nvSpPr>
          <p:cNvPr id="3" name="内容占位符 2"/>
          <p:cNvSpPr txBox="1"/>
          <p:nvPr/>
        </p:nvSpPr>
        <p:spPr>
          <a:xfrm>
            <a:off x="864667" y="5073078"/>
            <a:ext cx="9289032"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200" b="1" dirty="0">
                <a:solidFill>
                  <a:schemeClr val="tx1">
                    <a:lumMod val="75000"/>
                    <a:lumOff val="25000"/>
                  </a:schemeClr>
                </a:solidFill>
                <a:latin typeface="+mj-ea"/>
                <a:ea typeface="+mj-ea"/>
              </a:rPr>
              <a:t>四种方式</a:t>
            </a:r>
            <a:endParaRPr lang="en-US" altLang="zh-CN" sz="3200" b="1" dirty="0">
              <a:solidFill>
                <a:schemeClr val="tx1">
                  <a:lumMod val="75000"/>
                  <a:lumOff val="2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分别按下无线路由器和终端设备上的</a:t>
            </a:r>
            <a:r>
              <a:rPr lang="en-US" altLang="zh-CN" sz="2800" dirty="0">
                <a:solidFill>
                  <a:schemeClr val="tx1">
                    <a:lumMod val="65000"/>
                    <a:lumOff val="35000"/>
                  </a:schemeClr>
                </a:solidFill>
                <a:latin typeface="+mj-ea"/>
                <a:ea typeface="+mj-ea"/>
              </a:rPr>
              <a:t>QSS</a:t>
            </a:r>
            <a:r>
              <a:rPr lang="zh-CN" altLang="en-US" sz="2800" dirty="0">
                <a:solidFill>
                  <a:schemeClr val="tx1">
                    <a:lumMod val="65000"/>
                    <a:lumOff val="35000"/>
                  </a:schemeClr>
                </a:solidFill>
                <a:latin typeface="+mj-ea"/>
                <a:ea typeface="+mj-ea"/>
              </a:rPr>
              <a:t>开关</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按下无线路由器上的</a:t>
            </a:r>
            <a:r>
              <a:rPr lang="en-US" altLang="zh-CN" sz="2800" dirty="0">
                <a:solidFill>
                  <a:schemeClr val="tx1">
                    <a:lumMod val="65000"/>
                    <a:lumOff val="35000"/>
                  </a:schemeClr>
                </a:solidFill>
                <a:latin typeface="+mj-ea"/>
                <a:ea typeface="+mj-ea"/>
              </a:rPr>
              <a:t>QSS</a:t>
            </a:r>
            <a:r>
              <a:rPr lang="zh-CN" altLang="en-US" sz="2800" dirty="0">
                <a:solidFill>
                  <a:schemeClr val="tx1">
                    <a:lumMod val="65000"/>
                    <a:lumOff val="35000"/>
                  </a:schemeClr>
                </a:solidFill>
                <a:latin typeface="+mj-ea"/>
                <a:ea typeface="+mj-ea"/>
              </a:rPr>
              <a:t>开关，然后连接</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在无线路由器中输入无线客户端的</a:t>
            </a:r>
            <a:r>
              <a:rPr lang="en-US" altLang="zh-CN" sz="2800" dirty="0">
                <a:solidFill>
                  <a:schemeClr val="tx1">
                    <a:lumMod val="65000"/>
                    <a:lumOff val="35000"/>
                  </a:schemeClr>
                </a:solidFill>
                <a:latin typeface="+mj-ea"/>
                <a:ea typeface="+mj-ea"/>
              </a:rPr>
              <a:t>PIN</a:t>
            </a:r>
            <a:r>
              <a:rPr lang="zh-CN" altLang="en-US" sz="2800" dirty="0">
                <a:solidFill>
                  <a:schemeClr val="tx1">
                    <a:lumMod val="65000"/>
                    <a:lumOff val="35000"/>
                  </a:schemeClr>
                </a:solidFill>
                <a:latin typeface="+mj-ea"/>
                <a:ea typeface="+mj-ea"/>
              </a:rPr>
              <a:t>，然后接入</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在无线客户端中输入无线路由器的</a:t>
            </a:r>
            <a:r>
              <a:rPr lang="en-US" altLang="zh-CN" sz="2800" dirty="0">
                <a:solidFill>
                  <a:schemeClr val="tx1">
                    <a:lumMod val="65000"/>
                    <a:lumOff val="35000"/>
                  </a:schemeClr>
                </a:solidFill>
                <a:latin typeface="+mj-ea"/>
                <a:ea typeface="+mj-ea"/>
              </a:rPr>
              <a:t>PIN</a:t>
            </a:r>
            <a:r>
              <a:rPr lang="zh-CN" altLang="en-US" sz="2800" dirty="0">
                <a:solidFill>
                  <a:schemeClr val="tx1">
                    <a:lumMod val="65000"/>
                    <a:lumOff val="35000"/>
                  </a:schemeClr>
                </a:solidFill>
                <a:latin typeface="+mj-ea"/>
                <a:ea typeface="+mj-ea"/>
              </a:rPr>
              <a:t>，然后接入</a:t>
            </a:r>
            <a:endParaRPr lang="zh-CN" altLang="en-US"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09683" y="1516675"/>
            <a:ext cx="7750470" cy="5682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1008683" y="1544687"/>
            <a:ext cx="9289032" cy="2952328"/>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200" b="1" dirty="0">
                <a:solidFill>
                  <a:schemeClr val="tx1">
                    <a:lumMod val="75000"/>
                    <a:lumOff val="25000"/>
                  </a:schemeClr>
                </a:solidFill>
                <a:latin typeface="+mj-ea"/>
                <a:ea typeface="+mj-ea"/>
              </a:rPr>
              <a:t>实验使用的设备</a:t>
            </a:r>
            <a:endParaRPr lang="en-US" altLang="zh-CN" sz="3200" b="1" dirty="0">
              <a:solidFill>
                <a:schemeClr val="tx1">
                  <a:lumMod val="75000"/>
                  <a:lumOff val="2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支持</a:t>
            </a:r>
            <a:r>
              <a:rPr lang="en-US" altLang="zh-CN" sz="2800" dirty="0">
                <a:solidFill>
                  <a:schemeClr val="tx1">
                    <a:lumMod val="65000"/>
                    <a:lumOff val="35000"/>
                  </a:schemeClr>
                </a:solidFill>
                <a:latin typeface="+mj-ea"/>
                <a:ea typeface="+mj-ea"/>
              </a:rPr>
              <a:t>QSS</a:t>
            </a:r>
            <a:r>
              <a:rPr lang="zh-CN" altLang="en-US" sz="2800" dirty="0">
                <a:solidFill>
                  <a:schemeClr val="tx1">
                    <a:lumMod val="65000"/>
                    <a:lumOff val="35000"/>
                  </a:schemeClr>
                </a:solidFill>
                <a:latin typeface="+mj-ea"/>
                <a:ea typeface="+mj-ea"/>
              </a:rPr>
              <a:t>功能的</a:t>
            </a:r>
            <a:r>
              <a:rPr lang="en-US" altLang="zh-CN" sz="2800" dirty="0">
                <a:solidFill>
                  <a:schemeClr val="tx1">
                    <a:lumMod val="65000"/>
                    <a:lumOff val="35000"/>
                  </a:schemeClr>
                </a:solidFill>
                <a:latin typeface="+mj-ea"/>
                <a:ea typeface="+mj-ea"/>
              </a:rPr>
              <a:t>USB</a:t>
            </a:r>
            <a:r>
              <a:rPr lang="zh-CN" altLang="en-US" sz="2800" dirty="0">
                <a:solidFill>
                  <a:schemeClr val="tx1">
                    <a:lumMod val="65000"/>
                    <a:lumOff val="35000"/>
                  </a:schemeClr>
                </a:solidFill>
                <a:latin typeface="+mj-ea"/>
                <a:ea typeface="+mj-ea"/>
              </a:rPr>
              <a:t>无线网卡</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rPr>
              <a:t>支持</a:t>
            </a:r>
            <a:r>
              <a:rPr lang="en-US" altLang="zh-CN" sz="2800" dirty="0">
                <a:solidFill>
                  <a:schemeClr val="tx1">
                    <a:lumMod val="65000"/>
                    <a:lumOff val="35000"/>
                  </a:schemeClr>
                </a:solidFill>
                <a:latin typeface="+mj-ea"/>
              </a:rPr>
              <a:t>QSS</a:t>
            </a:r>
            <a:r>
              <a:rPr lang="zh-CN" altLang="en-US" sz="2800" dirty="0">
                <a:solidFill>
                  <a:schemeClr val="tx1">
                    <a:lumMod val="65000"/>
                    <a:lumOff val="35000"/>
                  </a:schemeClr>
                </a:solidFill>
                <a:latin typeface="+mj-ea"/>
              </a:rPr>
              <a:t>功能的无线路由器</a:t>
            </a:r>
            <a:endParaRPr lang="en-US"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QSS</a:t>
            </a:r>
            <a:r>
              <a:rPr lang="zh-CN" altLang="en-US" dirty="0"/>
              <a:t>破解</a:t>
            </a:r>
            <a:endParaRPr lang="en-US" altLang="zh-CN" dirty="0"/>
          </a:p>
        </p:txBody>
      </p:sp>
      <p:sp>
        <p:nvSpPr>
          <p:cNvPr id="6" name="内容占位符 2"/>
          <p:cNvSpPr txBox="1"/>
          <p:nvPr/>
        </p:nvSpPr>
        <p:spPr>
          <a:xfrm>
            <a:off x="1008683" y="1544687"/>
            <a:ext cx="12313368" cy="3744416"/>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zh-CN" altLang="en-US" sz="3200" b="1" dirty="0">
                <a:solidFill>
                  <a:schemeClr val="tx1">
                    <a:lumMod val="75000"/>
                    <a:lumOff val="25000"/>
                  </a:schemeClr>
                </a:solidFill>
                <a:latin typeface="+mj-ea"/>
                <a:ea typeface="+mj-ea"/>
              </a:rPr>
              <a:t>实验使用的设备与环境</a:t>
            </a:r>
            <a:endParaRPr lang="en-US" altLang="zh-CN" sz="3200" b="1" dirty="0">
              <a:solidFill>
                <a:schemeClr val="tx1">
                  <a:lumMod val="75000"/>
                  <a:lumOff val="2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rPr>
              <a:t>芯片（</a:t>
            </a:r>
            <a:r>
              <a:rPr lang="en-US" altLang="zh-CN" sz="2800" dirty="0">
                <a:solidFill>
                  <a:schemeClr val="tx1">
                    <a:lumMod val="65000"/>
                    <a:lumOff val="35000"/>
                  </a:schemeClr>
                </a:solidFill>
                <a:latin typeface="+mj-ea"/>
              </a:rPr>
              <a:t>RTL8187</a:t>
            </a:r>
            <a:r>
              <a:rPr lang="zh-CN" altLang="en-US" sz="2800" dirty="0">
                <a:solidFill>
                  <a:schemeClr val="tx1">
                    <a:lumMod val="65000"/>
                    <a:lumOff val="35000"/>
                  </a:schemeClr>
                </a:solidFill>
                <a:latin typeface="+mj-ea"/>
              </a:rPr>
              <a:t>）及驱动满足要求的</a:t>
            </a:r>
            <a:r>
              <a:rPr lang="en-US" altLang="zh-CN" sz="2800" dirty="0">
                <a:solidFill>
                  <a:schemeClr val="tx1">
                    <a:lumMod val="65000"/>
                    <a:lumOff val="35000"/>
                  </a:schemeClr>
                </a:solidFill>
                <a:latin typeface="+mj-ea"/>
              </a:rPr>
              <a:t>USB</a:t>
            </a:r>
            <a:r>
              <a:rPr lang="zh-CN" altLang="en-US" sz="2800" dirty="0">
                <a:solidFill>
                  <a:schemeClr val="tx1">
                    <a:lumMod val="65000"/>
                    <a:lumOff val="35000"/>
                  </a:schemeClr>
                </a:solidFill>
                <a:latin typeface="+mj-ea"/>
              </a:rPr>
              <a:t>无线网卡 </a:t>
            </a:r>
            <a:r>
              <a:rPr lang="en-US" altLang="zh-CN" sz="2800" dirty="0" err="1">
                <a:solidFill>
                  <a:schemeClr val="tx1">
                    <a:lumMod val="65000"/>
                    <a:lumOff val="35000"/>
                  </a:schemeClr>
                </a:solidFill>
                <a:latin typeface="+mj-ea"/>
              </a:rPr>
              <a:t>NetGear</a:t>
            </a:r>
            <a:r>
              <a:rPr lang="en-US" altLang="zh-CN" sz="2800" dirty="0">
                <a:solidFill>
                  <a:schemeClr val="tx1">
                    <a:lumMod val="65000"/>
                    <a:lumOff val="35000"/>
                  </a:schemeClr>
                </a:solidFill>
                <a:latin typeface="+mj-ea"/>
              </a:rPr>
              <a:t> WG111v2</a:t>
            </a:r>
            <a:endParaRPr lang="en-US" altLang="zh-CN" sz="2800" dirty="0">
              <a:solidFill>
                <a:schemeClr val="tx1">
                  <a:lumMod val="65000"/>
                  <a:lumOff val="35000"/>
                </a:schemeClr>
              </a:solidFill>
              <a:latin typeface="+mj-ea"/>
            </a:endParaRPr>
          </a:p>
          <a:p>
            <a:pPr lvl="1" fontAlgn="auto">
              <a:lnSpc>
                <a:spcPct val="200000"/>
              </a:lnSpc>
              <a:spcAft>
                <a:spcPts val="0"/>
              </a:spcAft>
            </a:pPr>
            <a:r>
              <a:rPr lang="zh-CN" altLang="en-US" sz="2800" dirty="0">
                <a:solidFill>
                  <a:schemeClr val="tx1">
                    <a:lumMod val="65000"/>
                    <a:lumOff val="35000"/>
                  </a:schemeClr>
                </a:solidFill>
                <a:latin typeface="+mj-ea"/>
              </a:rPr>
              <a:t>支持</a:t>
            </a:r>
            <a:r>
              <a:rPr lang="en-US" altLang="zh-CN" sz="2800" dirty="0">
                <a:solidFill>
                  <a:schemeClr val="tx1">
                    <a:lumMod val="65000"/>
                    <a:lumOff val="35000"/>
                  </a:schemeClr>
                </a:solidFill>
                <a:latin typeface="+mj-ea"/>
              </a:rPr>
              <a:t>QSS</a:t>
            </a:r>
            <a:r>
              <a:rPr lang="zh-CN" altLang="en-US" sz="2800" dirty="0">
                <a:solidFill>
                  <a:schemeClr val="tx1">
                    <a:lumMod val="65000"/>
                    <a:lumOff val="35000"/>
                  </a:schemeClr>
                </a:solidFill>
                <a:latin typeface="+mj-ea"/>
              </a:rPr>
              <a:t>功能的无线路由器</a:t>
            </a:r>
            <a:endParaRPr lang="en-US" altLang="zh-CN" sz="2800" dirty="0">
              <a:solidFill>
                <a:schemeClr val="tx1">
                  <a:lumMod val="65000"/>
                  <a:lumOff val="35000"/>
                </a:schemeClr>
              </a:solidFill>
              <a:latin typeface="+mj-ea"/>
            </a:endParaRPr>
          </a:p>
          <a:p>
            <a:pPr lvl="1" fontAlgn="auto">
              <a:lnSpc>
                <a:spcPct val="200000"/>
              </a:lnSpc>
              <a:spcAft>
                <a:spcPts val="0"/>
              </a:spcAft>
            </a:pPr>
            <a:r>
              <a:rPr lang="en-US" altLang="zh-CN" sz="2800" dirty="0" err="1">
                <a:solidFill>
                  <a:schemeClr val="tx1">
                    <a:lumMod val="65000"/>
                    <a:lumOff val="35000"/>
                  </a:schemeClr>
                </a:solidFill>
                <a:latin typeface="+mj-ea"/>
                <a:ea typeface="+mj-ea"/>
              </a:rPr>
              <a:t>VMWare</a:t>
            </a:r>
            <a:r>
              <a:rPr lang="zh-CN" altLang="en-US" sz="2800" dirty="0">
                <a:solidFill>
                  <a:schemeClr val="tx1">
                    <a:lumMod val="65000"/>
                    <a:lumOff val="35000"/>
                  </a:schemeClr>
                </a:solidFill>
                <a:latin typeface="+mj-ea"/>
                <a:ea typeface="+mj-ea"/>
              </a:rPr>
              <a:t>下运行的</a:t>
            </a:r>
            <a:r>
              <a:rPr lang="en-US" altLang="zh-CN" sz="2800" dirty="0">
                <a:solidFill>
                  <a:schemeClr val="tx1">
                    <a:lumMod val="65000"/>
                    <a:lumOff val="35000"/>
                  </a:schemeClr>
                </a:solidFill>
                <a:latin typeface="+mj-ea"/>
                <a:ea typeface="+mj-ea"/>
              </a:rPr>
              <a:t>Kali Linux</a:t>
            </a:r>
            <a:endParaRPr lang="en-US" altLang="zh-CN" sz="2800" dirty="0">
              <a:solidFill>
                <a:schemeClr val="tx1">
                  <a:lumMod val="65000"/>
                  <a:lumOff val="35000"/>
                </a:schemeClr>
              </a:solidFill>
              <a:latin typeface="+mj-ea"/>
              <a:ea typeface="+mj-ea"/>
            </a:endParaRPr>
          </a:p>
        </p:txBody>
      </p:sp>
      <p:sp>
        <p:nvSpPr>
          <p:cNvPr id="7" name="内容占位符 2"/>
          <p:cNvSpPr txBox="1"/>
          <p:nvPr/>
        </p:nvSpPr>
        <p:spPr>
          <a:xfrm>
            <a:off x="792659" y="5865167"/>
            <a:ext cx="12313368" cy="2952328"/>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pPr>
            <a:r>
              <a:rPr lang="en-US" altLang="zh-CN" sz="3200" b="1" dirty="0">
                <a:solidFill>
                  <a:schemeClr val="tx1">
                    <a:lumMod val="75000"/>
                    <a:lumOff val="25000"/>
                  </a:schemeClr>
                </a:solidFill>
                <a:latin typeface="+mj-ea"/>
                <a:ea typeface="+mj-ea"/>
              </a:rPr>
              <a:t>QSS</a:t>
            </a:r>
            <a:r>
              <a:rPr lang="zh-CN" altLang="en-US" sz="3200" b="1" dirty="0">
                <a:solidFill>
                  <a:schemeClr val="tx1">
                    <a:lumMod val="75000"/>
                    <a:lumOff val="25000"/>
                  </a:schemeClr>
                </a:solidFill>
                <a:latin typeface="+mj-ea"/>
                <a:ea typeface="+mj-ea"/>
              </a:rPr>
              <a:t>破解的原理</a:t>
            </a:r>
            <a:endParaRPr lang="en-US" altLang="zh-CN" sz="3200" b="1" dirty="0">
              <a:solidFill>
                <a:schemeClr val="tx1">
                  <a:lumMod val="75000"/>
                  <a:lumOff val="25000"/>
                </a:schemeClr>
              </a:solidFill>
              <a:latin typeface="+mj-ea"/>
              <a:ea typeface="+mj-ea"/>
            </a:endParaRPr>
          </a:p>
          <a:p>
            <a:pPr lvl="1" fontAlgn="auto">
              <a:lnSpc>
                <a:spcPct val="200000"/>
              </a:lnSpc>
              <a:spcAft>
                <a:spcPts val="0"/>
              </a:spcAft>
            </a:pPr>
            <a:r>
              <a:rPr lang="en-US" altLang="zh-CN" sz="2800" dirty="0">
                <a:solidFill>
                  <a:schemeClr val="tx1">
                    <a:lumMod val="65000"/>
                    <a:lumOff val="35000"/>
                  </a:schemeClr>
                </a:solidFill>
                <a:latin typeface="+mj-ea"/>
                <a:ea typeface="+mj-ea"/>
              </a:rPr>
              <a:t>PIN</a:t>
            </a:r>
            <a:r>
              <a:rPr lang="zh-CN" altLang="en-US" sz="2800" dirty="0">
                <a:solidFill>
                  <a:schemeClr val="tx1">
                    <a:lumMod val="65000"/>
                    <a:lumOff val="35000"/>
                  </a:schemeClr>
                </a:solidFill>
                <a:latin typeface="+mj-ea"/>
                <a:ea typeface="+mj-ea"/>
              </a:rPr>
              <a:t>码是由</a:t>
            </a:r>
            <a:r>
              <a:rPr lang="en-US" altLang="zh-CN" sz="2800" dirty="0">
                <a:solidFill>
                  <a:schemeClr val="tx1">
                    <a:lumMod val="65000"/>
                    <a:lumOff val="35000"/>
                  </a:schemeClr>
                </a:solidFill>
                <a:latin typeface="+mj-ea"/>
                <a:ea typeface="+mj-ea"/>
              </a:rPr>
              <a:t>8</a:t>
            </a:r>
            <a:r>
              <a:rPr lang="zh-CN" altLang="en-US" sz="2800" dirty="0">
                <a:solidFill>
                  <a:schemeClr val="tx1">
                    <a:lumMod val="65000"/>
                    <a:lumOff val="35000"/>
                  </a:schemeClr>
                </a:solidFill>
                <a:latin typeface="+mj-ea"/>
                <a:ea typeface="+mj-ea"/>
              </a:rPr>
              <a:t>位数字构成的，并且第</a:t>
            </a:r>
            <a:r>
              <a:rPr lang="en-US" altLang="zh-CN" sz="2800" dirty="0">
                <a:solidFill>
                  <a:schemeClr val="tx1">
                    <a:lumMod val="65000"/>
                    <a:lumOff val="35000"/>
                  </a:schemeClr>
                </a:solidFill>
                <a:latin typeface="+mj-ea"/>
                <a:ea typeface="+mj-ea"/>
              </a:rPr>
              <a:t>8</a:t>
            </a:r>
            <a:r>
              <a:rPr lang="zh-CN" altLang="en-US" sz="2800" dirty="0">
                <a:solidFill>
                  <a:schemeClr val="tx1">
                    <a:lumMod val="65000"/>
                    <a:lumOff val="35000"/>
                  </a:schemeClr>
                </a:solidFill>
                <a:latin typeface="+mj-ea"/>
                <a:ea typeface="+mj-ea"/>
              </a:rPr>
              <a:t>位是前</a:t>
            </a:r>
            <a:r>
              <a:rPr lang="en-US" altLang="zh-CN" sz="2800" dirty="0">
                <a:solidFill>
                  <a:schemeClr val="tx1">
                    <a:lumMod val="65000"/>
                    <a:lumOff val="35000"/>
                  </a:schemeClr>
                </a:solidFill>
                <a:latin typeface="+mj-ea"/>
                <a:ea typeface="+mj-ea"/>
              </a:rPr>
              <a:t>7</a:t>
            </a:r>
            <a:r>
              <a:rPr lang="zh-CN" altLang="en-US" sz="2800" dirty="0">
                <a:solidFill>
                  <a:schemeClr val="tx1">
                    <a:lumMod val="65000"/>
                    <a:lumOff val="35000"/>
                  </a:schemeClr>
                </a:solidFill>
                <a:latin typeface="+mj-ea"/>
                <a:ea typeface="+mj-ea"/>
              </a:rPr>
              <a:t>位数字的校验和</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en-US" altLang="zh-CN" sz="2800" dirty="0">
                <a:solidFill>
                  <a:schemeClr val="tx1">
                    <a:lumMod val="65000"/>
                    <a:lumOff val="35000"/>
                  </a:schemeClr>
                </a:solidFill>
                <a:latin typeface="+mj-ea"/>
                <a:ea typeface="+mj-ea"/>
              </a:rPr>
              <a:t>PIN</a:t>
            </a:r>
            <a:r>
              <a:rPr lang="zh-CN" altLang="en-US" sz="2800" dirty="0">
                <a:solidFill>
                  <a:schemeClr val="tx1">
                    <a:lumMod val="65000"/>
                    <a:lumOff val="35000"/>
                  </a:schemeClr>
                </a:solidFill>
                <a:latin typeface="+mj-ea"/>
                <a:ea typeface="+mj-ea"/>
              </a:rPr>
              <a:t>码只有</a:t>
            </a:r>
            <a:r>
              <a:rPr lang="en-US" altLang="zh-CN" sz="2800" dirty="0">
                <a:solidFill>
                  <a:schemeClr val="tx1">
                    <a:lumMod val="65000"/>
                    <a:lumOff val="35000"/>
                  </a:schemeClr>
                </a:solidFill>
                <a:latin typeface="+mj-ea"/>
                <a:ea typeface="+mj-ea"/>
              </a:rPr>
              <a:t>10</a:t>
            </a:r>
            <a:r>
              <a:rPr lang="en-US" altLang="zh-CN" sz="2800" baseline="30000" dirty="0">
                <a:solidFill>
                  <a:schemeClr val="tx1">
                    <a:lumMod val="65000"/>
                    <a:lumOff val="35000"/>
                  </a:schemeClr>
                </a:solidFill>
                <a:latin typeface="+mj-ea"/>
                <a:ea typeface="+mj-ea"/>
              </a:rPr>
              <a:t>7</a:t>
            </a:r>
            <a:r>
              <a:rPr lang="en-US" altLang="zh-CN" sz="2800" dirty="0">
                <a:solidFill>
                  <a:schemeClr val="tx1">
                    <a:lumMod val="65000"/>
                    <a:lumOff val="35000"/>
                  </a:schemeClr>
                </a:solidFill>
                <a:latin typeface="+mj-ea"/>
                <a:ea typeface="+mj-ea"/>
              </a:rPr>
              <a:t>=1</a:t>
            </a:r>
            <a:r>
              <a:rPr lang="zh-CN" altLang="en-US" sz="2800" dirty="0">
                <a:solidFill>
                  <a:schemeClr val="tx1">
                    <a:lumMod val="65000"/>
                    <a:lumOff val="35000"/>
                  </a:schemeClr>
                </a:solidFill>
                <a:latin typeface="+mj-ea"/>
                <a:ea typeface="+mj-ea"/>
              </a:rPr>
              <a:t>千万种组合，强度不够</a:t>
            </a:r>
            <a:endParaRPr lang="en-US" altLang="zh-CN" sz="2800" dirty="0">
              <a:solidFill>
                <a:schemeClr val="tx1">
                  <a:lumMod val="65000"/>
                  <a:lumOff val="35000"/>
                </a:schemeClr>
              </a:solidFill>
              <a:latin typeface="+mj-ea"/>
              <a:ea typeface="+mj-ea"/>
            </a:endParaRPr>
          </a:p>
          <a:p>
            <a:pPr lvl="1" fontAlgn="auto">
              <a:lnSpc>
                <a:spcPct val="200000"/>
              </a:lnSpc>
              <a:spcAft>
                <a:spcPts val="0"/>
              </a:spcAft>
            </a:pPr>
            <a:r>
              <a:rPr lang="zh-CN" altLang="en-US" sz="2800" dirty="0">
                <a:solidFill>
                  <a:schemeClr val="tx1">
                    <a:lumMod val="65000"/>
                    <a:lumOff val="35000"/>
                  </a:schemeClr>
                </a:solidFill>
                <a:latin typeface="+mj-ea"/>
                <a:ea typeface="+mj-ea"/>
              </a:rPr>
              <a:t>可以通过穷举无线路由器的</a:t>
            </a:r>
            <a:r>
              <a:rPr lang="en-US" altLang="zh-CN" sz="2800" dirty="0">
                <a:solidFill>
                  <a:schemeClr val="tx1">
                    <a:lumMod val="65000"/>
                    <a:lumOff val="35000"/>
                  </a:schemeClr>
                </a:solidFill>
                <a:latin typeface="+mj-ea"/>
                <a:ea typeface="+mj-ea"/>
              </a:rPr>
              <a:t>PIN</a:t>
            </a:r>
            <a:r>
              <a:rPr lang="zh-CN" altLang="en-US" sz="2800" dirty="0">
                <a:solidFill>
                  <a:schemeClr val="tx1">
                    <a:lumMod val="65000"/>
                    <a:lumOff val="35000"/>
                  </a:schemeClr>
                </a:solidFill>
                <a:latin typeface="+mj-ea"/>
                <a:ea typeface="+mj-ea"/>
              </a:rPr>
              <a:t>码的方式进行破解</a:t>
            </a:r>
            <a:endParaRPr lang="en-US" altLang="zh-CN" sz="2800" dirty="0">
              <a:solidFill>
                <a:schemeClr val="tx1">
                  <a:lumMod val="65000"/>
                  <a:lumOff val="35000"/>
                </a:schemeClr>
              </a:solidFill>
              <a:latin typeface="+mj-ea"/>
              <a:ea typeface="+mj-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7435" y="4015305"/>
            <a:ext cx="3184495" cy="25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7915" y="1999285"/>
            <a:ext cx="4963617" cy="16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920" y="3661572"/>
            <a:ext cx="4971612" cy="102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739" y="6951390"/>
            <a:ext cx="7207282" cy="2842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可增强</a:t>
            </a:r>
            <a:r>
              <a:rPr lang="en-US" altLang="zh-CN" dirty="0"/>
              <a:t>Wi-Fi</a:t>
            </a:r>
            <a:r>
              <a:rPr lang="zh-CN" altLang="en-US" dirty="0"/>
              <a:t>安全性的配置</a:t>
            </a:r>
            <a:endParaRPr lang="en-US" altLang="zh-CN" dirty="0"/>
          </a:p>
        </p:txBody>
      </p:sp>
      <p:sp>
        <p:nvSpPr>
          <p:cNvPr id="6" name="Rectangle 3"/>
          <p:cNvSpPr>
            <a:spLocks noGrp="1" noChangeArrowheads="1"/>
          </p:cNvSpPr>
          <p:nvPr>
            <p:ph type="body" idx="4294967295"/>
          </p:nvPr>
        </p:nvSpPr>
        <p:spPr>
          <a:xfrm>
            <a:off x="1656755" y="1616695"/>
            <a:ext cx="14016979" cy="7865367"/>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安全</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SSID</a:t>
            </a:r>
            <a:r>
              <a:rPr lang="zh-CN" altLang="en-US" sz="2800" dirty="0">
                <a:solidFill>
                  <a:schemeClr val="tx1">
                    <a:lumMod val="65000"/>
                    <a:lumOff val="35000"/>
                  </a:schemeClr>
                </a:solidFill>
                <a:latin typeface="+mj-ea"/>
                <a:ea typeface="+mj-ea"/>
              </a:rPr>
              <a:t>隐藏</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rPr>
              <a:t>控制发射功率</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MAC</a:t>
            </a:r>
            <a:r>
              <a:rPr lang="zh-CN" altLang="en-US" sz="2800" dirty="0">
                <a:solidFill>
                  <a:schemeClr val="tx1">
                    <a:lumMod val="65000"/>
                    <a:lumOff val="35000"/>
                  </a:schemeClr>
                </a:solidFill>
                <a:latin typeface="+mj-ea"/>
                <a:ea typeface="+mj-ea"/>
              </a:rPr>
              <a:t>地址过滤：无线</a:t>
            </a:r>
            <a:r>
              <a:rPr lang="en-US" altLang="zh-CN" sz="2800" dirty="0">
                <a:solidFill>
                  <a:schemeClr val="tx1">
                    <a:lumMod val="65000"/>
                    <a:lumOff val="35000"/>
                  </a:schemeClr>
                </a:solidFill>
                <a:latin typeface="+mj-ea"/>
                <a:ea typeface="+mj-ea"/>
              </a:rPr>
              <a:t>MAC</a:t>
            </a:r>
            <a:r>
              <a:rPr lang="zh-CN" altLang="en-US" sz="2800" dirty="0">
                <a:solidFill>
                  <a:schemeClr val="tx1">
                    <a:lumMod val="65000"/>
                    <a:lumOff val="35000"/>
                  </a:schemeClr>
                </a:solidFill>
                <a:latin typeface="+mj-ea"/>
                <a:ea typeface="+mj-ea"/>
              </a:rPr>
              <a:t>地址过滤与有线</a:t>
            </a:r>
            <a:r>
              <a:rPr lang="en-US" altLang="zh-CN" sz="2800" dirty="0">
                <a:solidFill>
                  <a:schemeClr val="tx1">
                    <a:lumMod val="65000"/>
                    <a:lumOff val="35000"/>
                  </a:schemeClr>
                </a:solidFill>
                <a:latin typeface="+mj-ea"/>
                <a:ea typeface="+mj-ea"/>
              </a:rPr>
              <a:t>MAC</a:t>
            </a:r>
            <a:r>
              <a:rPr lang="zh-CN" altLang="en-US" sz="2800" dirty="0">
                <a:solidFill>
                  <a:schemeClr val="tx1">
                    <a:lumMod val="65000"/>
                    <a:lumOff val="35000"/>
                  </a:schemeClr>
                </a:solidFill>
                <a:latin typeface="+mj-ea"/>
                <a:ea typeface="+mj-ea"/>
              </a:rPr>
              <a:t>地址过滤</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提高认证密码强度，使用</a:t>
            </a:r>
            <a:r>
              <a:rPr lang="en-US" altLang="zh-CN" sz="2800" dirty="0">
                <a:solidFill>
                  <a:schemeClr val="tx1">
                    <a:lumMod val="65000"/>
                    <a:lumOff val="35000"/>
                  </a:schemeClr>
                </a:solidFill>
                <a:latin typeface="+mj-ea"/>
                <a:ea typeface="+mj-ea"/>
              </a:rPr>
              <a:t>AS</a:t>
            </a:r>
            <a:r>
              <a:rPr lang="zh-CN" altLang="en-US" sz="2800" dirty="0">
                <a:solidFill>
                  <a:schemeClr val="tx1">
                    <a:lumMod val="65000"/>
                    <a:lumOff val="35000"/>
                  </a:schemeClr>
                </a:solidFill>
                <a:latin typeface="+mj-ea"/>
                <a:ea typeface="+mj-ea"/>
              </a:rPr>
              <a:t>模式</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关闭</a:t>
            </a:r>
            <a:r>
              <a:rPr lang="en-US" altLang="zh-CN" sz="2800" dirty="0">
                <a:solidFill>
                  <a:schemeClr val="tx1">
                    <a:lumMod val="65000"/>
                    <a:lumOff val="35000"/>
                  </a:schemeClr>
                </a:solidFill>
                <a:latin typeface="+mj-ea"/>
                <a:ea typeface="+mj-ea"/>
              </a:rPr>
              <a:t>DHCP</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关闭</a:t>
            </a:r>
            <a:r>
              <a:rPr lang="en-US" altLang="zh-CN" sz="2800" dirty="0">
                <a:solidFill>
                  <a:schemeClr val="tx1">
                    <a:lumMod val="65000"/>
                    <a:lumOff val="35000"/>
                  </a:schemeClr>
                </a:solidFill>
                <a:latin typeface="+mj-ea"/>
                <a:ea typeface="+mj-ea"/>
              </a:rPr>
              <a:t>QSS</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rPr>
              <a:t>管理密码强度</a:t>
            </a:r>
            <a:endParaRPr lang="en-US" altLang="zh-CN" sz="2800" dirty="0">
              <a:solidFill>
                <a:schemeClr val="tx1">
                  <a:lumMod val="65000"/>
                  <a:lumOff val="35000"/>
                </a:schemeClr>
              </a:solidFill>
              <a:latin typeface="+mj-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我国自主的</a:t>
            </a:r>
            <a:r>
              <a:rPr lang="en-US" altLang="zh-CN" dirty="0"/>
              <a:t>Wi-Fi</a:t>
            </a:r>
            <a:r>
              <a:rPr lang="zh-CN" altLang="en-US" dirty="0"/>
              <a:t>安全协议</a:t>
            </a:r>
            <a:endParaRPr lang="en-US" altLang="zh-CN" dirty="0"/>
          </a:p>
        </p:txBody>
      </p:sp>
      <p:sp>
        <p:nvSpPr>
          <p:cNvPr id="6" name="Rectangle 3"/>
          <p:cNvSpPr>
            <a:spLocks noGrp="1" noChangeArrowheads="1"/>
          </p:cNvSpPr>
          <p:nvPr>
            <p:ph type="body" idx="4294967295"/>
          </p:nvPr>
        </p:nvSpPr>
        <p:spPr>
          <a:xfrm>
            <a:off x="727710" y="1412875"/>
            <a:ext cx="12335510" cy="7240270"/>
          </a:xfrm>
          <a:prstGeom prst="rect">
            <a:avLst/>
          </a:prstGeom>
        </p:spPr>
        <p:txBody>
          <a:bodyPr/>
          <a:lstStyle/>
          <a:p>
            <a:pPr>
              <a:lnSpc>
                <a:spcPct val="150000"/>
              </a:lnSpc>
            </a:pPr>
            <a:r>
              <a:rPr lang="en-US" altLang="zh-CN" sz="3200" b="1" dirty="0">
                <a:solidFill>
                  <a:schemeClr val="tx1">
                    <a:lumMod val="75000"/>
                    <a:lumOff val="25000"/>
                  </a:schemeClr>
                </a:solidFill>
                <a:latin typeface="+mj-ea"/>
                <a:ea typeface="+mj-ea"/>
              </a:rPr>
              <a:t>WAPI</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Wireless LAN Authentication and Privacy Infrastructure</a:t>
            </a:r>
            <a:endParaRPr lang="en-US" altLang="zh-CN" sz="3200" b="1" dirty="0">
              <a:solidFill>
                <a:schemeClr val="tx1">
                  <a:lumMod val="75000"/>
                  <a:lumOff val="2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sym typeface="+mn-ea"/>
              </a:rPr>
              <a:t>中国首个在计算机宽带无线网络通信领域自主创新并拥有知识产权的安全接入技术标准</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sym typeface="+mn-ea"/>
              </a:rPr>
              <a:t>WAPI 双向均认证。</a:t>
            </a:r>
            <a:r>
              <a:rPr lang="zh-CN" altLang="en-US" sz="2800" dirty="0">
                <a:solidFill>
                  <a:schemeClr val="tx1">
                    <a:lumMod val="65000"/>
                    <a:lumOff val="35000"/>
                  </a:schemeClr>
                </a:solidFill>
                <a:latin typeface="+mj-ea"/>
                <a:ea typeface="+mj-ea"/>
                <a:sym typeface="+mn-ea"/>
              </a:rPr>
              <a:t>采用基于公钥密码体制的椭圆曲线密码算法和对称密码体制的分组密码算法，分别用于无线设备的数字证书、证书鉴别、密钥协商和数据的加解密比WEP和WPA更安全，包括：</a:t>
            </a:r>
            <a:endParaRPr lang="zh-CN" altLang="en-US" sz="2800" dirty="0">
              <a:solidFill>
                <a:schemeClr val="tx1">
                  <a:lumMod val="65000"/>
                  <a:lumOff val="35000"/>
                </a:schemeClr>
              </a:solidFill>
              <a:latin typeface="+mj-ea"/>
              <a:ea typeface="+mj-ea"/>
              <a:sym typeface="+mn-ea"/>
            </a:endParaRPr>
          </a:p>
          <a:p>
            <a:pPr marL="1737360" lvl="2" indent="-494030">
              <a:lnSpc>
                <a:spcPct val="150000"/>
              </a:lnSpc>
              <a:buFont typeface="Wingdings" panose="05000000000000000000" charset="0"/>
              <a:buChar char="Ø"/>
            </a:pPr>
            <a:r>
              <a:rPr lang="en-US" altLang="zh-CN" sz="2800" dirty="0">
                <a:solidFill>
                  <a:schemeClr val="tx1"/>
                </a:solidFill>
                <a:latin typeface="微软雅黑" panose="020B0503020204020204" pitchFamily="34" charset="-122"/>
                <a:ea typeface="微软雅黑" panose="020B0503020204020204" pitchFamily="34" charset="-122"/>
                <a:sym typeface="+mn-ea"/>
              </a:rPr>
              <a:t>WAI</a:t>
            </a:r>
            <a:r>
              <a:rPr lang="zh-CN" altLang="en-US" sz="2800" dirty="0">
                <a:solidFill>
                  <a:schemeClr val="tx1"/>
                </a:solidFill>
                <a:latin typeface="微软雅黑" panose="020B0503020204020204" pitchFamily="34" charset="-122"/>
                <a:ea typeface="微软雅黑" panose="020B0503020204020204" pitchFamily="34" charset="-122"/>
                <a:sym typeface="+mn-ea"/>
              </a:rPr>
              <a:t>：用于</a:t>
            </a:r>
            <a:r>
              <a:rPr lang="en-US" altLang="zh-CN" sz="2800" dirty="0">
                <a:solidFill>
                  <a:schemeClr val="tx1"/>
                </a:solidFill>
                <a:latin typeface="微软雅黑" panose="020B0503020204020204" pitchFamily="34" charset="-122"/>
                <a:ea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sym typeface="+mn-ea"/>
              </a:rPr>
              <a:t>中身份鉴别和密钥管理的安全方案</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marL="1737360" lvl="2" indent="-494030">
              <a:lnSpc>
                <a:spcPct val="150000"/>
              </a:lnSpc>
              <a:buFont typeface="Wingdings" panose="05000000000000000000" charset="0"/>
              <a:buChar char="Ø"/>
            </a:pPr>
            <a:r>
              <a:rPr lang="en-US" altLang="zh-CN" sz="2800" dirty="0">
                <a:solidFill>
                  <a:schemeClr val="tx1"/>
                </a:solidFill>
                <a:latin typeface="微软雅黑" panose="020B0503020204020204" pitchFamily="34" charset="-122"/>
                <a:ea typeface="微软雅黑" panose="020B0503020204020204" pitchFamily="34" charset="-122"/>
                <a:sym typeface="+mn-ea"/>
              </a:rPr>
              <a:t>WPI</a:t>
            </a:r>
            <a:r>
              <a:rPr lang="zh-CN" altLang="en-US" sz="2800" dirty="0">
                <a:solidFill>
                  <a:schemeClr val="tx1"/>
                </a:solidFill>
                <a:latin typeface="微软雅黑" panose="020B0503020204020204" pitchFamily="34" charset="-122"/>
                <a:ea typeface="微软雅黑" panose="020B0503020204020204" pitchFamily="34" charset="-122"/>
                <a:sym typeface="+mn-ea"/>
              </a:rPr>
              <a:t>：用于</a:t>
            </a:r>
            <a:r>
              <a:rPr lang="en-US" altLang="zh-CN" sz="2800" dirty="0">
                <a:solidFill>
                  <a:schemeClr val="tx1"/>
                </a:solidFill>
                <a:latin typeface="微软雅黑" panose="020B0503020204020204" pitchFamily="34" charset="-122"/>
                <a:ea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sym typeface="+mn-ea"/>
              </a:rPr>
              <a:t>中数据传输保护的安全方案，包括数据加密、数据鉴别和重放保护等功能</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a:lnSpc>
                <a:spcPct val="150000"/>
              </a:lnSpc>
            </a:pPr>
            <a:r>
              <a:rPr lang="zh-CN" altLang="en-US" sz="2800" dirty="0">
                <a:solidFill>
                  <a:schemeClr val="tx1">
                    <a:lumMod val="65000"/>
                    <a:lumOff val="35000"/>
                  </a:schemeClr>
                </a:solidFill>
                <a:latin typeface="+mj-ea"/>
                <a:ea typeface="+mj-ea"/>
              </a:rPr>
              <a:t>未能大规模应用，仅在保密要求较高的场合使用</a:t>
            </a:r>
            <a:endParaRPr lang="en-US" altLang="zh-CN" sz="2800" dirty="0">
              <a:solidFill>
                <a:schemeClr val="tx1">
                  <a:lumMod val="65000"/>
                  <a:lumOff val="35000"/>
                </a:schemeClr>
              </a:solidFill>
              <a:latin typeface="+mj-ea"/>
              <a:ea typeface="+mj-ea"/>
            </a:endParaRPr>
          </a:p>
        </p:txBody>
      </p:sp>
      <p:pic>
        <p:nvPicPr>
          <p:cNvPr id="70658" name="Picture 2"/>
          <p:cNvPicPr>
            <a:picLocks noGrp="1" noChangeAspect="1" noChangeArrowheads="1"/>
          </p:cNvPicPr>
          <p:nvPr/>
        </p:nvPicPr>
        <p:blipFill>
          <a:blip r:embed="rId1" cstate="print"/>
          <a:srcRect/>
          <a:stretch>
            <a:fillRect/>
          </a:stretch>
        </p:blipFill>
        <p:spPr bwMode="auto">
          <a:xfrm>
            <a:off x="13284835" y="2815590"/>
            <a:ext cx="4644390" cy="5101590"/>
          </a:xfrm>
          <a:prstGeom prst="rect">
            <a:avLst/>
          </a:prstGeom>
          <a:noFill/>
          <a:ln w="9525">
            <a:noFill/>
            <a:miter lim="800000"/>
            <a:headEnd/>
            <a:tailEnd/>
          </a:ln>
          <a:effectLst/>
        </p:spPr>
      </p:pic>
      <p:sp>
        <p:nvSpPr>
          <p:cNvPr id="2" name="文本框 1"/>
          <p:cNvSpPr txBox="1"/>
          <p:nvPr/>
        </p:nvSpPr>
        <p:spPr>
          <a:xfrm>
            <a:off x="14007465" y="8192770"/>
            <a:ext cx="3540760" cy="460375"/>
          </a:xfrm>
          <a:prstGeom prst="rect">
            <a:avLst/>
          </a:prstGeom>
          <a:noFill/>
        </p:spPr>
        <p:txBody>
          <a:bodyPr wrap="square" rtlCol="0" anchor="t">
            <a:spAutoFit/>
          </a:bodyPr>
          <a:p>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WAPI</a:t>
            </a:r>
            <a:r>
              <a:rPr lang="zh-CN" altLang="zh-CN"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中的数字证书格式</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46113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QSS是一种安全配置方法</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QSS的PIN码就是网络连接密码</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QSS的安全等级和WPA2是一致的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QSS不需要软件支持</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内容占位符 3"/>
          <p:cNvSpPr>
            <a:spLocks noGrp="1"/>
          </p:cNvSpPr>
          <p:nvPr/>
        </p:nvSpPr>
        <p:spPr>
          <a:xfrm>
            <a:off x="1122045" y="573849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WEP有哪些缺陷，请分析并说明。</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WPA相对WEP有哪些改进？WPA2相对WPA又有哪些改进？</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PSK模式和AS模式的区别在哪里？AS模式带来了怎样的安全性改进？</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请分别说明WPA、WPA2的PTK结构及生成过程。</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无线局域网发展历程</a:t>
            </a:r>
            <a:endParaRPr lang="en-US" altLang="zh-CN" dirty="0"/>
          </a:p>
        </p:txBody>
      </p:sp>
      <p:sp>
        <p:nvSpPr>
          <p:cNvPr id="9" name="矩形 20"/>
          <p:cNvSpPr>
            <a:spLocks noChangeArrowheads="1"/>
          </p:cNvSpPr>
          <p:nvPr/>
        </p:nvSpPr>
        <p:spPr bwMode="auto">
          <a:xfrm>
            <a:off x="5240947" y="1434926"/>
            <a:ext cx="59721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IEEE 802.11</a:t>
            </a:r>
            <a:r>
              <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标准技术参数</a:t>
            </a:r>
            <a:endParaRPr lang="zh-CN" altLang="en-US" sz="3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aphicFrame>
        <p:nvGraphicFramePr>
          <p:cNvPr id="10" name="Group 48"/>
          <p:cNvGraphicFramePr/>
          <p:nvPr>
            <p:custDataLst>
              <p:tags r:id="rId1"/>
            </p:custDataLst>
          </p:nvPr>
        </p:nvGraphicFramePr>
        <p:xfrm>
          <a:off x="1707425" y="2529470"/>
          <a:ext cx="15354300" cy="6890385"/>
        </p:xfrm>
        <a:graphic>
          <a:graphicData uri="http://schemas.openxmlformats.org/drawingml/2006/table">
            <a:tbl>
              <a:tblPr/>
              <a:tblGrid>
                <a:gridCol w="1473200"/>
                <a:gridCol w="1511300"/>
                <a:gridCol w="1805940"/>
                <a:gridCol w="2278380"/>
                <a:gridCol w="1570990"/>
                <a:gridCol w="1622425"/>
                <a:gridCol w="2600325"/>
                <a:gridCol w="2491740"/>
              </a:tblGrid>
              <a:tr h="795655">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mn-lt"/>
                          <a:ea typeface="+mn-ea"/>
                        </a:rPr>
                        <a:t>协议</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mn-lt"/>
                          <a:ea typeface="+mn-ea"/>
                        </a:rPr>
                        <a:t>发布年份</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mn-lt"/>
                          <a:ea typeface="+mn-ea"/>
                        </a:rPr>
                        <a:t>使用频段</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mn-lt"/>
                          <a:ea typeface="+mn-ea"/>
                        </a:rPr>
                        <a:t>物理层技术</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defRPr/>
                      </a:pPr>
                      <a:r>
                        <a:rPr kumimoji="0" lang="zh-CN" altLang="en-US" sz="1800" b="1" i="0" u="none" strike="noStrike" cap="none" normalizeH="0" baseline="0" dirty="0">
                          <a:ln>
                            <a:noFill/>
                          </a:ln>
                          <a:solidFill>
                            <a:schemeClr val="bg1"/>
                          </a:solidFill>
                          <a:effectLst/>
                          <a:latin typeface="+mn-lt"/>
                          <a:ea typeface="+mn-ea"/>
                        </a:rPr>
                        <a:t>编码方式</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defRPr/>
                      </a:pPr>
                      <a:r>
                        <a:rPr kumimoji="0" lang="zh-CN" altLang="en-US" sz="1800" b="1" i="0" u="none" strike="noStrike" cap="none" normalizeH="0" baseline="0" dirty="0">
                          <a:ln>
                            <a:noFill/>
                          </a:ln>
                          <a:solidFill>
                            <a:schemeClr val="bg1"/>
                          </a:solidFill>
                          <a:effectLst/>
                          <a:latin typeface="+mn-lt"/>
                          <a:ea typeface="+mn-ea"/>
                        </a:rPr>
                        <a:t>空间流数</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defRPr/>
                      </a:pPr>
                      <a:r>
                        <a:rPr kumimoji="0" lang="zh-CN" altLang="en-US" sz="1800" b="1" i="0" u="none" strike="noStrike" cap="none" normalizeH="0" baseline="0" dirty="0">
                          <a:ln>
                            <a:noFill/>
                          </a:ln>
                          <a:solidFill>
                            <a:schemeClr val="bg1"/>
                          </a:solidFill>
                          <a:effectLst/>
                          <a:latin typeface="+mn-lt"/>
                          <a:ea typeface="+mn-ea"/>
                        </a:rPr>
                        <a:t>信道带宽</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a:ln>
                            <a:noFill/>
                          </a:ln>
                          <a:solidFill>
                            <a:schemeClr val="bg1"/>
                          </a:solidFill>
                          <a:effectLst/>
                          <a:latin typeface="+mn-lt"/>
                          <a:ea typeface="+mn-ea"/>
                        </a:rPr>
                        <a:t>最高速率</a:t>
                      </a:r>
                      <a:endParaRPr kumimoji="0" lang="zh-CN" altLang="en-US" sz="1800" b="1" i="0" u="none" strike="noStrike" cap="none" normalizeH="0" baseline="0" dirty="0">
                        <a:ln>
                          <a:noFill/>
                        </a:ln>
                        <a:solidFill>
                          <a:schemeClr val="bg1"/>
                        </a:solidFill>
                        <a:effectLst/>
                        <a:latin typeface="+mn-lt"/>
                        <a:ea typeface="+mn-ea"/>
                      </a:endParaRPr>
                    </a:p>
                  </a:txBody>
                  <a:tcPr marL="91424" marR="91424" marT="45712" marB="45712"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C00000"/>
                    </a:solidFill>
                  </a:tcPr>
                </a:tc>
              </a:tr>
              <a:tr h="66802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a:t>
                      </a:r>
                      <a:endParaRPr kumimoji="0" lang="en-US" altLang="zh-CN"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1997</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2.4GHz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IR</a:t>
                      </a:r>
                      <a:r>
                        <a:rPr kumimoji="0" lang="zh-CN" altLang="en-US" sz="1600" b="0" i="0" u="none" strike="noStrike" kern="1200" cap="none" normalizeH="0" baseline="0">
                          <a:ln>
                            <a:noFill/>
                          </a:ln>
                          <a:solidFill>
                            <a:schemeClr val="tx1"/>
                          </a:solidFill>
                          <a:effectLst/>
                          <a:latin typeface="+mn-lt"/>
                          <a:ea typeface="+mn-ea"/>
                          <a:cs typeface="+mn-cs"/>
                        </a:rPr>
                        <a:t>、</a:t>
                      </a:r>
                      <a:r>
                        <a:rPr kumimoji="0" lang="en-US" sz="1600" b="0" i="0" u="none" strike="noStrike" kern="1200" cap="none" normalizeH="0" baseline="0">
                          <a:ln>
                            <a:noFill/>
                          </a:ln>
                          <a:solidFill>
                            <a:schemeClr val="tx1"/>
                          </a:solidFill>
                          <a:effectLst/>
                          <a:latin typeface="+mn-lt"/>
                          <a:ea typeface="+mn-ea"/>
                          <a:cs typeface="+mn-cs"/>
                        </a:rPr>
                        <a:t>FHSS</a:t>
                      </a:r>
                      <a:r>
                        <a:rPr kumimoji="0" lang="zh-CN" altLang="en-US" sz="1600" b="0" i="0" u="none" strike="noStrike" kern="1200" cap="none" normalizeH="0" baseline="0">
                          <a:ln>
                            <a:noFill/>
                          </a:ln>
                          <a:solidFill>
                            <a:schemeClr val="tx1"/>
                          </a:solidFill>
                          <a:effectLst/>
                          <a:latin typeface="+mn-lt"/>
                          <a:ea typeface="+mn-ea"/>
                          <a:cs typeface="+mn-cs"/>
                        </a:rPr>
                        <a:t>和</a:t>
                      </a:r>
                      <a:r>
                        <a:rPr kumimoji="0" lang="en-US" sz="1600" b="0" i="0" u="none" strike="noStrike" kern="1200" cap="none" normalizeH="0" baseline="0">
                          <a:ln>
                            <a:noFill/>
                          </a:ln>
                          <a:solidFill>
                            <a:schemeClr val="tx1"/>
                          </a:solidFill>
                          <a:effectLst/>
                          <a:latin typeface="+mn-lt"/>
                          <a:ea typeface="+mn-ea"/>
                          <a:cs typeface="+mn-cs"/>
                        </a:rPr>
                        <a:t>DSSS</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2Mbps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62992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802.11b</a:t>
                      </a:r>
                      <a:endParaRPr kumimoji="0" lang="en-US" altLang="zh-CN"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1999</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2.4GHz</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DSSS/CCK</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22</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11 M</a:t>
                      </a:r>
                      <a:r>
                        <a:rPr kumimoji="0" lang="en-US" altLang="zh-CN" sz="1600" b="0" i="0" u="none" strike="noStrike" kern="1200" cap="none" normalizeH="0" baseline="0" dirty="0">
                          <a:ln>
                            <a:noFill/>
                          </a:ln>
                          <a:solidFill>
                            <a:schemeClr val="tx1"/>
                          </a:solidFill>
                          <a:effectLst/>
                          <a:latin typeface="+mn-lt"/>
                          <a:ea typeface="+mn-ea"/>
                          <a:cs typeface="+mn-cs"/>
                        </a:rPr>
                        <a:t>bps</a:t>
                      </a:r>
                      <a:r>
                        <a:rPr kumimoji="0" lang="zh-CN" altLang="en-US" sz="1600" b="0" i="0" u="none" strike="noStrike" kern="1200" cap="none" normalizeH="0" baseline="0" dirty="0">
                          <a:ln>
                            <a:noFill/>
                          </a:ln>
                          <a:solidFill>
                            <a:schemeClr val="tx1"/>
                          </a:solidFill>
                          <a:effectLst/>
                          <a:latin typeface="+mn-lt"/>
                          <a:ea typeface="+mn-ea"/>
                          <a:cs typeface="+mn-cs"/>
                        </a:rPr>
                        <a:t> </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63373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802.11a</a:t>
                      </a:r>
                      <a:endParaRPr kumimoji="0" lang="en-US" altLang="zh-CN"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1999</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5GHz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54 M</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64643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802.11g</a:t>
                      </a:r>
                      <a:endParaRPr kumimoji="0" lang="en-US" altLang="zh-CN"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2003</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2.4GHz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64-QAM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54M</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84328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802.11n</a:t>
                      </a:r>
                      <a:endParaRPr kumimoji="0" lang="en-US" altLang="zh-CN"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2009</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2.4GHz</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5GHz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 </a:t>
                      </a:r>
                      <a:r>
                        <a:rPr lang="en-US" sz="1600">
                          <a:ln>
                            <a:noFill/>
                          </a:ln>
                          <a:effectLst/>
                          <a:sym typeface="+mn-ea"/>
                        </a:rPr>
                        <a:t>MIMO</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DSSS/CCK</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64-QAM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4</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20</a:t>
                      </a:r>
                      <a:r>
                        <a:rPr kumimoji="0" lang="zh-CN" altLang="en-US" sz="1600" b="0" i="0" u="none" strike="noStrike" kern="1200" cap="none" normalizeH="0" baseline="0" dirty="0">
                          <a:ln>
                            <a:noFill/>
                          </a:ln>
                          <a:solidFill>
                            <a:schemeClr val="tx1"/>
                          </a:solidFill>
                          <a:effectLst/>
                          <a:latin typeface="+mn-lt"/>
                          <a:ea typeface="+mn-ea"/>
                          <a:cs typeface="+mn-cs"/>
                        </a:rPr>
                        <a:t>、</a:t>
                      </a:r>
                      <a:r>
                        <a:rPr kumimoji="0" lang="en-US" sz="1600" b="0" i="0" u="none" strike="noStrike" kern="1200" cap="none" normalizeH="0" baseline="0" dirty="0">
                          <a:ln>
                            <a:noFill/>
                          </a:ln>
                          <a:solidFill>
                            <a:schemeClr val="tx1"/>
                          </a:solidFill>
                          <a:effectLst/>
                          <a:latin typeface="+mn-lt"/>
                          <a:ea typeface="+mn-ea"/>
                          <a:cs typeface="+mn-cs"/>
                        </a:rPr>
                        <a:t>40</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2.4GHz</a:t>
                      </a:r>
                      <a:r>
                        <a:rPr kumimoji="0" lang="zh-CN" altLang="en-US" sz="1600" b="0" i="0" u="none" strike="noStrike" kern="1200" cap="none" normalizeH="0" baseline="0" dirty="0">
                          <a:ln>
                            <a:noFill/>
                          </a:ln>
                          <a:solidFill>
                            <a:schemeClr val="tx1"/>
                          </a:solidFill>
                          <a:effectLst/>
                          <a:latin typeface="+mn-lt"/>
                          <a:ea typeface="+mn-ea"/>
                          <a:cs typeface="+mn-cs"/>
                        </a:rPr>
                        <a:t>：</a:t>
                      </a:r>
                      <a:r>
                        <a:rPr kumimoji="0" lang="en-US" sz="1600" b="0" i="0" u="none" strike="noStrike" kern="1200" cap="none" normalizeH="0" baseline="0" dirty="0">
                          <a:ln>
                            <a:noFill/>
                          </a:ln>
                          <a:solidFill>
                            <a:schemeClr val="tx1"/>
                          </a:solidFill>
                          <a:effectLst/>
                          <a:latin typeface="+mn-lt"/>
                          <a:ea typeface="+mn-ea"/>
                          <a:cs typeface="+mn-cs"/>
                        </a:rPr>
                        <a:t>450 M</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5GHz</a:t>
                      </a:r>
                      <a:r>
                        <a:rPr kumimoji="0" lang="zh-CN" altLang="en-US" sz="1600" b="0" i="0" u="none" strike="noStrike" kern="1200" cap="none" normalizeH="0" baseline="0" dirty="0">
                          <a:ln>
                            <a:noFill/>
                          </a:ln>
                          <a:solidFill>
                            <a:schemeClr val="tx1"/>
                          </a:solidFill>
                          <a:effectLst/>
                          <a:latin typeface="+mn-lt"/>
                          <a:ea typeface="+mn-ea"/>
                          <a:cs typeface="+mn-cs"/>
                        </a:rPr>
                        <a:t>：</a:t>
                      </a:r>
                      <a:r>
                        <a:rPr kumimoji="0" lang="en-US" sz="1600" b="0" i="0" u="none" strike="noStrike" kern="1200" cap="none" normalizeH="0" baseline="0" dirty="0">
                          <a:ln>
                            <a:noFill/>
                          </a:ln>
                          <a:solidFill>
                            <a:schemeClr val="tx1"/>
                          </a:solidFill>
                          <a:effectLst/>
                          <a:latin typeface="+mn-lt"/>
                          <a:ea typeface="+mn-ea"/>
                          <a:cs typeface="+mn-cs"/>
                        </a:rPr>
                        <a:t>600 M</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842645">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mn-lt"/>
                          <a:ea typeface="+mn-ea"/>
                        </a:rPr>
                        <a:t>802.11ac  Wave1</a:t>
                      </a:r>
                      <a:endParaRPr kumimoji="0" lang="zh-CN" altLang="en-US"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2013</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5GHz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SU-MIMO</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64-QAM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4+4</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sz="1600">
                          <a:ln>
                            <a:noFill/>
                          </a:ln>
                          <a:effectLst/>
                          <a:sym typeface="+mn-ea"/>
                        </a:rPr>
                        <a:t>40</a:t>
                      </a:r>
                      <a:r>
                        <a:rPr lang="zh-CN" altLang="en-US" sz="1600">
                          <a:ln>
                            <a:noFill/>
                          </a:ln>
                          <a:effectLst/>
                          <a:sym typeface="+mn-ea"/>
                        </a:rPr>
                        <a:t>、</a:t>
                      </a:r>
                      <a:r>
                        <a:rPr sz="1600">
                          <a:ln>
                            <a:noFill/>
                          </a:ln>
                          <a:effectLst/>
                          <a:sym typeface="+mn-ea"/>
                        </a:rPr>
                        <a:t>80</a:t>
                      </a:r>
                      <a:r>
                        <a:rPr lang="zh-CN" altLang="en-US" sz="1600">
                          <a:ln>
                            <a:noFill/>
                          </a:ln>
                          <a:effectLst/>
                          <a:sym typeface="+mn-ea"/>
                        </a:rPr>
                        <a:t>、</a:t>
                      </a:r>
                      <a:r>
                        <a:rPr sz="1600">
                          <a:ln>
                            <a:noFill/>
                          </a:ln>
                          <a:effectLst/>
                          <a:sym typeface="+mn-ea"/>
                        </a:rPr>
                        <a:t>160</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3.74 G</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844550">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defRPr/>
                      </a:pPr>
                      <a:r>
                        <a:rPr kumimoji="0" lang="en-US" altLang="zh-CN" sz="1600" b="0" i="0" u="none" strike="noStrike" cap="none" normalizeH="0" baseline="0" dirty="0">
                          <a:ln>
                            <a:noFill/>
                          </a:ln>
                          <a:solidFill>
                            <a:schemeClr val="tx1"/>
                          </a:solidFill>
                          <a:effectLst/>
                          <a:latin typeface="+mn-lt"/>
                          <a:ea typeface="+mn-ea"/>
                        </a:rPr>
                        <a:t>802.11ac  Wave2</a:t>
                      </a:r>
                      <a:endParaRPr kumimoji="0" lang="zh-CN" altLang="en-US"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2015</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altLang="zh-CN" sz="1600" b="0" i="0" u="none" strike="noStrike" kern="1200" cap="none" normalizeH="0" baseline="0">
                          <a:ln>
                            <a:noFill/>
                          </a:ln>
                          <a:solidFill>
                            <a:schemeClr val="tx1"/>
                          </a:solidFill>
                          <a:effectLst/>
                          <a:latin typeface="+mn-lt"/>
                          <a:ea typeface="+mn-ea"/>
                          <a:cs typeface="+mn-cs"/>
                        </a:rPr>
                        <a:t>5</a:t>
                      </a:r>
                      <a:r>
                        <a:rPr kumimoji="0" lang="en-US" sz="1600" b="0" i="0" u="none" strike="noStrike" kern="1200" cap="none" normalizeH="0" baseline="0">
                          <a:ln>
                            <a:noFill/>
                          </a:ln>
                          <a:solidFill>
                            <a:schemeClr val="tx1"/>
                          </a:solidFill>
                          <a:effectLst/>
                          <a:latin typeface="+mn-lt"/>
                          <a:ea typeface="+mn-ea"/>
                          <a:cs typeface="+mn-cs"/>
                        </a:rPr>
                        <a:t>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DL MU-MIMO</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256-QAM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8</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sz="1600">
                          <a:ln>
                            <a:noFill/>
                          </a:ln>
                          <a:effectLst/>
                          <a:sym typeface="+mn-ea"/>
                        </a:rPr>
                        <a:t>40</a:t>
                      </a:r>
                      <a:r>
                        <a:rPr lang="zh-CN" altLang="en-US" sz="1600">
                          <a:ln>
                            <a:noFill/>
                          </a:ln>
                          <a:effectLst/>
                          <a:sym typeface="+mn-ea"/>
                        </a:rPr>
                        <a:t>、</a:t>
                      </a:r>
                      <a:r>
                        <a:rPr sz="1600">
                          <a:ln>
                            <a:noFill/>
                          </a:ln>
                          <a:effectLst/>
                          <a:sym typeface="+mn-ea"/>
                        </a:rPr>
                        <a:t>80</a:t>
                      </a:r>
                      <a:r>
                        <a:rPr lang="zh-CN" altLang="en-US" sz="1600">
                          <a:ln>
                            <a:noFill/>
                          </a:ln>
                          <a:effectLst/>
                          <a:sym typeface="+mn-ea"/>
                        </a:rPr>
                        <a:t>、</a:t>
                      </a:r>
                      <a:r>
                        <a:rPr sz="1600">
                          <a:ln>
                            <a:noFill/>
                          </a:ln>
                          <a:effectLst/>
                          <a:sym typeface="+mn-ea"/>
                        </a:rPr>
                        <a:t>160</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6.9G</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986155">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defRPr/>
                      </a:pPr>
                      <a:r>
                        <a:rPr kumimoji="0" lang="en-US" altLang="zh-CN" sz="1600" b="0" i="0" u="none" strike="noStrike" cap="none" normalizeH="0" baseline="0" dirty="0">
                          <a:ln>
                            <a:noFill/>
                          </a:ln>
                          <a:solidFill>
                            <a:schemeClr val="tx1"/>
                          </a:solidFill>
                          <a:effectLst/>
                          <a:latin typeface="+mn-lt"/>
                          <a:ea typeface="+mn-ea"/>
                        </a:rPr>
                        <a:t>802.11ax</a:t>
                      </a:r>
                      <a:endParaRPr kumimoji="0" lang="zh-CN" altLang="en-US" sz="1600" b="0" i="0" u="none" strike="noStrike" cap="none" normalizeH="0" baseline="0" dirty="0">
                        <a:ln>
                          <a:noFill/>
                        </a:ln>
                        <a:solidFill>
                          <a:schemeClr val="tx1"/>
                        </a:solidFill>
                        <a:effectLst/>
                        <a:latin typeface="+mn-lt"/>
                        <a:ea typeface="+mn-ea"/>
                      </a:endParaRPr>
                    </a:p>
                  </a:txBody>
                  <a:tcPr marL="91424" marR="91424" marT="45712" marB="45712"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2019</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2.4GHz</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5GHz</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OFDM</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DL MU-MIMO</a:t>
                      </a:r>
                      <a:endParaRPr kumimoji="0" lang="zh-CN" altLang="en-US" sz="1600" b="0" i="0" u="none" strike="noStrike" kern="1200" cap="none" normalizeH="0" baseline="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UL MU-MIMO</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1024-QAM</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a:ln>
                            <a:noFill/>
                          </a:ln>
                          <a:solidFill>
                            <a:schemeClr val="tx1"/>
                          </a:solidFill>
                          <a:effectLst/>
                          <a:latin typeface="+mn-lt"/>
                          <a:ea typeface="+mn-ea"/>
                          <a:cs typeface="+mn-cs"/>
                        </a:rPr>
                        <a:t>4+8</a:t>
                      </a:r>
                      <a:endParaRPr kumimoji="0" lang="zh-CN" altLang="en-US"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sz="1600" b="0" i="0" u="none" strike="noStrike" kern="1200" cap="none" normalizeH="0" baseline="0">
                          <a:ln>
                            <a:noFill/>
                          </a:ln>
                          <a:solidFill>
                            <a:schemeClr val="tx1"/>
                          </a:solidFill>
                          <a:effectLst/>
                          <a:latin typeface="+mn-lt"/>
                          <a:ea typeface="+mn-ea"/>
                          <a:cs typeface="+mn-cs"/>
                        </a:rPr>
                        <a:t>40</a:t>
                      </a:r>
                      <a:r>
                        <a:rPr lang="zh-CN" altLang="en-US" sz="1600">
                          <a:ln>
                            <a:noFill/>
                          </a:ln>
                          <a:effectLst/>
                          <a:sym typeface="+mn-ea"/>
                        </a:rPr>
                        <a:t>、</a:t>
                      </a:r>
                      <a:r>
                        <a:rPr kumimoji="0" sz="1600" b="0" i="0" u="none" strike="noStrike" kern="1200" cap="none" normalizeH="0" baseline="0">
                          <a:ln>
                            <a:noFill/>
                          </a:ln>
                          <a:solidFill>
                            <a:schemeClr val="tx1"/>
                          </a:solidFill>
                          <a:effectLst/>
                          <a:latin typeface="+mn-lt"/>
                          <a:ea typeface="+mn-ea"/>
                          <a:cs typeface="+mn-cs"/>
                        </a:rPr>
                        <a:t>80</a:t>
                      </a:r>
                      <a:r>
                        <a:rPr lang="zh-CN" altLang="en-US" sz="1600">
                          <a:ln>
                            <a:noFill/>
                          </a:ln>
                          <a:effectLst/>
                          <a:sym typeface="+mn-ea"/>
                        </a:rPr>
                        <a:t>、</a:t>
                      </a:r>
                      <a:r>
                        <a:rPr kumimoji="0" sz="1600" b="0" i="0" u="none" strike="noStrike" kern="1200" cap="none" normalizeH="0" baseline="0">
                          <a:ln>
                            <a:noFill/>
                          </a:ln>
                          <a:solidFill>
                            <a:schemeClr val="tx1"/>
                          </a:solidFill>
                          <a:effectLst/>
                          <a:latin typeface="+mn-lt"/>
                          <a:ea typeface="+mn-ea"/>
                          <a:cs typeface="+mn-cs"/>
                        </a:rPr>
                        <a:t>160</a:t>
                      </a:r>
                      <a:endParaRPr kumimoji="0" sz="1600" b="0" i="0" u="none" strike="noStrike" kern="1200" cap="none" normalizeH="0" baseline="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2.4GHz</a:t>
                      </a:r>
                      <a:r>
                        <a:rPr kumimoji="0" lang="zh-CN" altLang="en-US" sz="1600" b="0" i="0" u="none" strike="noStrike" kern="1200" cap="none" normalizeH="0" baseline="0" dirty="0">
                          <a:ln>
                            <a:noFill/>
                          </a:ln>
                          <a:solidFill>
                            <a:schemeClr val="tx1"/>
                          </a:solidFill>
                          <a:effectLst/>
                          <a:latin typeface="+mn-lt"/>
                          <a:ea typeface="+mn-ea"/>
                          <a:cs typeface="+mn-cs"/>
                        </a:rPr>
                        <a:t>：</a:t>
                      </a:r>
                      <a:r>
                        <a:rPr kumimoji="0" lang="en-US" sz="1600" b="0" i="0" u="none" strike="noStrike" kern="1200" cap="none" normalizeH="0" baseline="0" dirty="0">
                          <a:ln>
                            <a:noFill/>
                          </a:ln>
                          <a:solidFill>
                            <a:schemeClr val="tx1"/>
                          </a:solidFill>
                          <a:effectLst/>
                          <a:latin typeface="+mn-lt"/>
                          <a:ea typeface="+mn-ea"/>
                          <a:cs typeface="+mn-cs"/>
                        </a:rPr>
                        <a:t>1.15G</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p>
                      <a:pPr marL="0" marR="0" lvl="0" indent="0" algn="ctr" defTabSz="914400" rtl="0" eaLnBrk="1" fontAlgn="base" latinLnBrk="0" hangingPunct="1">
                        <a:lnSpc>
                          <a:spcPct val="100000"/>
                        </a:lnSpc>
                        <a:spcBef>
                          <a:spcPct val="0"/>
                        </a:spcBef>
                        <a:spcAft>
                          <a:spcPct val="0"/>
                        </a:spcAft>
                        <a:buClr>
                          <a:schemeClr val="bg2"/>
                        </a:buClr>
                        <a:buSzPct val="60000"/>
                        <a:buFont typeface="Wingdings" panose="05000000000000000000" pitchFamily="2" charset="2"/>
                        <a:buNone/>
                      </a:pPr>
                      <a:r>
                        <a:rPr kumimoji="0" lang="en-US" sz="1600" b="0" i="0" u="none" strike="noStrike" kern="1200" cap="none" normalizeH="0" baseline="0" dirty="0">
                          <a:ln>
                            <a:noFill/>
                          </a:ln>
                          <a:solidFill>
                            <a:schemeClr val="tx1"/>
                          </a:solidFill>
                          <a:effectLst/>
                          <a:latin typeface="+mn-lt"/>
                          <a:ea typeface="+mn-ea"/>
                          <a:cs typeface="+mn-cs"/>
                        </a:rPr>
                        <a:t>5GHz</a:t>
                      </a:r>
                      <a:r>
                        <a:rPr kumimoji="0" lang="zh-CN" altLang="en-US" sz="1600" b="0" i="0" u="none" strike="noStrike" kern="1200" cap="none" normalizeH="0" baseline="0" dirty="0">
                          <a:ln>
                            <a:noFill/>
                          </a:ln>
                          <a:solidFill>
                            <a:schemeClr val="tx1"/>
                          </a:solidFill>
                          <a:effectLst/>
                          <a:latin typeface="+mn-lt"/>
                          <a:ea typeface="+mn-ea"/>
                          <a:cs typeface="+mn-cs"/>
                        </a:rPr>
                        <a:t>：</a:t>
                      </a:r>
                      <a:r>
                        <a:rPr kumimoji="0" lang="en-US" sz="1600" b="0" i="0" u="none" strike="noStrike" kern="1200" cap="none" normalizeH="0" baseline="0" dirty="0">
                          <a:ln>
                            <a:noFill/>
                          </a:ln>
                          <a:solidFill>
                            <a:schemeClr val="tx1"/>
                          </a:solidFill>
                          <a:effectLst/>
                          <a:latin typeface="+mn-lt"/>
                          <a:ea typeface="+mn-ea"/>
                          <a:cs typeface="+mn-cs"/>
                        </a:rPr>
                        <a:t>9.6</a:t>
                      </a:r>
                      <a:r>
                        <a:rPr kumimoji="0" lang="en-US" altLang="zh-CN" sz="1600" b="0" i="0" u="none" strike="noStrike" kern="1200" cap="none" normalizeH="0" baseline="0" dirty="0">
                          <a:ln>
                            <a:noFill/>
                          </a:ln>
                          <a:solidFill>
                            <a:schemeClr val="tx1"/>
                          </a:solidFill>
                          <a:effectLst/>
                          <a:latin typeface="+mn-lt"/>
                          <a:ea typeface="+mn-ea"/>
                          <a:cs typeface="+mn-cs"/>
                        </a:rPr>
                        <a:t>bps</a:t>
                      </a:r>
                      <a:endParaRPr kumimoji="0" lang="zh-CN" altLang="en-US" sz="1600" b="0" i="0" u="none" strike="noStrike" kern="1200" cap="none" normalizeH="0" baseline="0" dirty="0">
                        <a:ln>
                          <a:noFill/>
                        </a:ln>
                        <a:solidFill>
                          <a:schemeClr val="tx1"/>
                        </a:solidFill>
                        <a:effectLst/>
                        <a:latin typeface="+mn-lt"/>
                        <a:ea typeface="+mn-ea"/>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无线局域网的体系结构</a:t>
            </a:r>
            <a:endParaRPr lang="en-US" altLang="zh-CN" dirty="0"/>
          </a:p>
        </p:txBody>
      </p:sp>
      <p:sp>
        <p:nvSpPr>
          <p:cNvPr id="7" name="Rectangle 5"/>
          <p:cNvSpPr>
            <a:spLocks noGrp="1" noChangeArrowheads="1"/>
          </p:cNvSpPr>
          <p:nvPr>
            <p:ph type="body" idx="4294967295"/>
          </p:nvPr>
        </p:nvSpPr>
        <p:spPr>
          <a:xfrm>
            <a:off x="1008683" y="1616695"/>
            <a:ext cx="15169107" cy="6713239"/>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欧洲标准</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err="1">
                <a:solidFill>
                  <a:schemeClr val="tx1">
                    <a:lumMod val="65000"/>
                    <a:lumOff val="35000"/>
                  </a:schemeClr>
                </a:solidFill>
                <a:latin typeface="+mj-ea"/>
                <a:ea typeface="+mj-ea"/>
              </a:rPr>
              <a:t>HiperLAN</a:t>
            </a:r>
            <a:r>
              <a:rPr lang="en-US" altLang="zh-CN" sz="2800" dirty="0">
                <a:solidFill>
                  <a:schemeClr val="tx1">
                    <a:lumMod val="65000"/>
                    <a:lumOff val="35000"/>
                  </a:schemeClr>
                </a:solidFill>
                <a:latin typeface="+mj-ea"/>
                <a:ea typeface="+mj-ea"/>
              </a:rPr>
              <a:t>/HiperLAN2</a:t>
            </a:r>
            <a:endParaRPr lang="en-US" altLang="zh-CN"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WATM: Wireless Asynchronous Transfer Mode</a:t>
            </a:r>
            <a:endParaRPr lang="en-US" altLang="zh-CN" sz="28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en-US" altLang="zh-CN" sz="28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美国标准</a:t>
            </a:r>
            <a:endParaRPr lang="en-US" altLang="zh-CN"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IEEE 802.11</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分组交换技术</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由</a:t>
            </a:r>
            <a:r>
              <a:rPr lang="en-US" altLang="zh-CN" sz="2800" dirty="0">
                <a:solidFill>
                  <a:schemeClr val="tx1">
                    <a:lumMod val="65000"/>
                    <a:lumOff val="35000"/>
                  </a:schemeClr>
                </a:solidFill>
                <a:latin typeface="+mj-ea"/>
                <a:ea typeface="+mj-ea"/>
              </a:rPr>
              <a:t>Wi-Fi</a:t>
            </a:r>
            <a:r>
              <a:rPr lang="zh-CN" altLang="en-US" sz="2800" dirty="0">
                <a:solidFill>
                  <a:schemeClr val="tx1">
                    <a:lumMod val="65000"/>
                    <a:lumOff val="35000"/>
                  </a:schemeClr>
                </a:solidFill>
                <a:latin typeface="+mj-ea"/>
                <a:ea typeface="+mj-ea"/>
              </a:rPr>
              <a:t>联盟推动</a:t>
            </a:r>
            <a:r>
              <a:rPr lang="en-US" altLang="zh-CN" sz="2800" dirty="0">
                <a:solidFill>
                  <a:schemeClr val="tx1">
                    <a:lumMod val="65000"/>
                    <a:lumOff val="35000"/>
                  </a:schemeClr>
                </a:solidFill>
                <a:latin typeface="+mj-ea"/>
                <a:ea typeface="+mj-ea"/>
              </a:rPr>
              <a:t>802.11</a:t>
            </a:r>
            <a:r>
              <a:rPr lang="zh-CN" altLang="en-US" sz="2800" dirty="0">
                <a:solidFill>
                  <a:schemeClr val="tx1">
                    <a:lumMod val="65000"/>
                    <a:lumOff val="35000"/>
                  </a:schemeClr>
                </a:solidFill>
                <a:latin typeface="+mj-ea"/>
                <a:ea typeface="+mj-ea"/>
              </a:rPr>
              <a:t>标准的普及与市场化</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无线局域网的体系结构</a:t>
            </a:r>
            <a:endParaRPr lang="en-US" altLang="zh-CN" dirty="0"/>
          </a:p>
        </p:txBody>
      </p:sp>
      <p:sp>
        <p:nvSpPr>
          <p:cNvPr id="7" name="Rectangle 5"/>
          <p:cNvSpPr>
            <a:spLocks noGrp="1" noChangeArrowheads="1"/>
          </p:cNvSpPr>
          <p:nvPr>
            <p:ph type="body" idx="4294967295"/>
          </p:nvPr>
        </p:nvSpPr>
        <p:spPr>
          <a:xfrm>
            <a:off x="1008683" y="1616695"/>
            <a:ext cx="15169107" cy="6713239"/>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欧洲标准</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err="1">
                <a:solidFill>
                  <a:schemeClr val="tx1">
                    <a:lumMod val="65000"/>
                    <a:lumOff val="35000"/>
                  </a:schemeClr>
                </a:solidFill>
                <a:latin typeface="+mj-ea"/>
                <a:ea typeface="+mj-ea"/>
              </a:rPr>
              <a:t>HiperLAN</a:t>
            </a:r>
            <a:r>
              <a:rPr lang="en-US" altLang="zh-CN" sz="2800" dirty="0">
                <a:solidFill>
                  <a:schemeClr val="tx1">
                    <a:lumMod val="65000"/>
                    <a:lumOff val="35000"/>
                  </a:schemeClr>
                </a:solidFill>
                <a:latin typeface="+mj-ea"/>
                <a:ea typeface="+mj-ea"/>
              </a:rPr>
              <a:t>/HiperLAN2</a:t>
            </a:r>
            <a:endParaRPr lang="en-US" altLang="zh-CN"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WATM: Wireless Asynchronous Transfer Mode</a:t>
            </a:r>
            <a:endParaRPr lang="en-US" altLang="zh-CN" sz="2800" dirty="0">
              <a:solidFill>
                <a:schemeClr val="tx1">
                  <a:lumMod val="65000"/>
                  <a:lumOff val="35000"/>
                </a:schemeClr>
              </a:solidFill>
              <a:latin typeface="+mj-ea"/>
              <a:ea typeface="+mj-ea"/>
            </a:endParaRPr>
          </a:p>
          <a:p>
            <a:pPr lvl="1" eaLnBrk="1" hangingPunct="1">
              <a:lnSpc>
                <a:spcPct val="150000"/>
              </a:lnSpc>
              <a:buFont typeface="Wingdings" panose="05000000000000000000" pitchFamily="2" charset="2"/>
              <a:buNone/>
            </a:pPr>
            <a:endParaRPr lang="en-US" altLang="zh-CN" sz="28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美国标准</a:t>
            </a:r>
            <a:endParaRPr lang="en-US" altLang="zh-CN"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IEEE 802.11</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分组交换技术</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由</a:t>
            </a:r>
            <a:r>
              <a:rPr lang="en-US" altLang="zh-CN" sz="2800" dirty="0">
                <a:solidFill>
                  <a:schemeClr val="tx1">
                    <a:lumMod val="65000"/>
                    <a:lumOff val="35000"/>
                  </a:schemeClr>
                </a:solidFill>
                <a:latin typeface="+mj-ea"/>
                <a:ea typeface="+mj-ea"/>
              </a:rPr>
              <a:t>Wi-Fi</a:t>
            </a:r>
            <a:r>
              <a:rPr lang="zh-CN" altLang="en-US" sz="2800" dirty="0">
                <a:solidFill>
                  <a:schemeClr val="tx1">
                    <a:lumMod val="65000"/>
                    <a:lumOff val="35000"/>
                  </a:schemeClr>
                </a:solidFill>
                <a:latin typeface="+mj-ea"/>
                <a:ea typeface="+mj-ea"/>
              </a:rPr>
              <a:t>联盟推动</a:t>
            </a:r>
            <a:r>
              <a:rPr lang="en-US" altLang="zh-CN" sz="2800" dirty="0">
                <a:solidFill>
                  <a:schemeClr val="tx1">
                    <a:lumMod val="65000"/>
                    <a:lumOff val="35000"/>
                  </a:schemeClr>
                </a:solidFill>
                <a:latin typeface="+mj-ea"/>
                <a:ea typeface="+mj-ea"/>
              </a:rPr>
              <a:t>802.11</a:t>
            </a:r>
            <a:r>
              <a:rPr lang="zh-CN" altLang="en-US" sz="2800" dirty="0">
                <a:solidFill>
                  <a:schemeClr val="tx1">
                    <a:lumMod val="65000"/>
                    <a:lumOff val="35000"/>
                  </a:schemeClr>
                </a:solidFill>
                <a:latin typeface="+mj-ea"/>
                <a:ea typeface="+mj-ea"/>
              </a:rPr>
              <a:t>标准的普及与市场化</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802.11</a:t>
            </a:r>
            <a:r>
              <a:rPr lang="zh-CN" altLang="en-US" dirty="0"/>
              <a:t>协议栈</a:t>
            </a:r>
            <a:r>
              <a:rPr lang="en-US" altLang="zh-CN" dirty="0"/>
              <a:t> vs OSI</a:t>
            </a:r>
            <a:r>
              <a:rPr lang="zh-CN" altLang="en-US" dirty="0"/>
              <a:t>协议栈</a:t>
            </a:r>
            <a:endParaRPr lang="en-US" altLang="zh-CN" dirty="0"/>
          </a:p>
        </p:txBody>
      </p:sp>
      <p:pic>
        <p:nvPicPr>
          <p:cNvPr id="2" name="图片 1"/>
          <p:cNvPicPr>
            <a:picLocks noChangeAspect="1"/>
          </p:cNvPicPr>
          <p:nvPr/>
        </p:nvPicPr>
        <p:blipFill>
          <a:blip r:embed="rId1"/>
          <a:stretch>
            <a:fillRect/>
          </a:stretch>
        </p:blipFill>
        <p:spPr>
          <a:xfrm>
            <a:off x="958850" y="1722755"/>
            <a:ext cx="8199755" cy="6844030"/>
          </a:xfrm>
          <a:prstGeom prst="rect">
            <a:avLst/>
          </a:prstGeom>
        </p:spPr>
      </p:pic>
      <p:pic>
        <p:nvPicPr>
          <p:cNvPr id="9" name="图片 8"/>
          <p:cNvPicPr>
            <a:picLocks noChangeAspect="1"/>
          </p:cNvPicPr>
          <p:nvPr/>
        </p:nvPicPr>
        <p:blipFill>
          <a:blip r:embed="rId2"/>
          <a:stretch>
            <a:fillRect/>
          </a:stretch>
        </p:blipFill>
        <p:spPr>
          <a:xfrm>
            <a:off x="9556115" y="2226945"/>
            <a:ext cx="8312785" cy="583628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802.11</a:t>
            </a:r>
            <a:r>
              <a:rPr lang="zh-CN" altLang="en-US" dirty="0"/>
              <a:t>协议栈</a:t>
            </a:r>
            <a:r>
              <a:rPr lang="en-US" altLang="zh-CN" dirty="0"/>
              <a:t> vs OSI</a:t>
            </a:r>
            <a:r>
              <a:rPr lang="zh-CN" altLang="en-US" dirty="0"/>
              <a:t>协议栈</a:t>
            </a:r>
            <a:endParaRPr lang="en-US" altLang="zh-CN" dirty="0"/>
          </a:p>
        </p:txBody>
      </p:sp>
      <p:pic>
        <p:nvPicPr>
          <p:cNvPr id="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3194" y="4925673"/>
            <a:ext cx="2698750" cy="335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803" y="2192759"/>
            <a:ext cx="2662654" cy="543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左大括号 5"/>
          <p:cNvSpPr/>
          <p:nvPr/>
        </p:nvSpPr>
        <p:spPr>
          <a:xfrm rot="10800000">
            <a:off x="4877741" y="6221705"/>
            <a:ext cx="509599" cy="1309995"/>
          </a:xfrm>
          <a:prstGeom prst="leftBrace">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右箭头 6"/>
          <p:cNvSpPr/>
          <p:nvPr/>
        </p:nvSpPr>
        <p:spPr>
          <a:xfrm>
            <a:off x="5609575" y="6557073"/>
            <a:ext cx="774579" cy="649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p:nvPr/>
        </p:nvSpPr>
        <p:spPr>
          <a:xfrm>
            <a:off x="6193259" y="2192759"/>
            <a:ext cx="10644881" cy="2030095"/>
          </a:xfrm>
          <a:prstGeom prst="rect">
            <a:avLst/>
          </a:prstGeom>
          <a:noFill/>
        </p:spPr>
        <p:txBody>
          <a:bodyPr wrap="square">
            <a:spAutoFit/>
          </a:bodyPr>
          <a:lstStyle/>
          <a:p>
            <a:pPr marL="344170" lvl="1" indent="720090">
              <a:lnSpc>
                <a:spcPct val="150000"/>
              </a:lnSpc>
              <a:spcBef>
                <a:spcPct val="20000"/>
              </a:spcBef>
              <a:buClr>
                <a:schemeClr val="accent2"/>
              </a:buClr>
              <a:buSzPct val="60000"/>
              <a:defRPr/>
            </a:pPr>
            <a:r>
              <a:rPr lang="zh-CN" altLang="en-US" sz="2800" dirty="0">
                <a:solidFill>
                  <a:schemeClr val="tx1">
                    <a:lumMod val="65000"/>
                    <a:lumOff val="35000"/>
                  </a:schemeClr>
                </a:solidFill>
                <a:latin typeface="+mj-ea"/>
                <a:ea typeface="+mj-ea"/>
              </a:rPr>
              <a:t>把相对复杂的数据链路层和物理层进一步划分为</a:t>
            </a:r>
            <a:r>
              <a:rPr lang="en-US" altLang="zh-CN" sz="2800" dirty="0">
                <a:solidFill>
                  <a:schemeClr val="tx1">
                    <a:lumMod val="65000"/>
                    <a:lumOff val="35000"/>
                  </a:schemeClr>
                </a:solidFill>
                <a:latin typeface="+mj-ea"/>
                <a:ea typeface="+mj-ea"/>
              </a:rPr>
              <a:t>802.11</a:t>
            </a:r>
            <a:r>
              <a:rPr lang="zh-CN" altLang="en-US" sz="2800" dirty="0">
                <a:solidFill>
                  <a:schemeClr val="tx1">
                    <a:lumMod val="65000"/>
                    <a:lumOff val="35000"/>
                  </a:schemeClr>
                </a:solidFill>
                <a:latin typeface="+mj-ea"/>
                <a:ea typeface="+mj-ea"/>
              </a:rPr>
              <a:t>链路控制层</a:t>
            </a:r>
            <a:r>
              <a:rPr lang="en-US" altLang="zh-CN" sz="2800" dirty="0">
                <a:solidFill>
                  <a:schemeClr val="tx1">
                    <a:lumMod val="65000"/>
                    <a:lumOff val="35000"/>
                  </a:schemeClr>
                </a:solidFill>
                <a:latin typeface="+mj-ea"/>
                <a:ea typeface="+mj-ea"/>
              </a:rPr>
              <a:t>(LLC)</a:t>
            </a:r>
            <a:r>
              <a:rPr lang="zh-CN" altLang="en-US" sz="2800" dirty="0">
                <a:solidFill>
                  <a:schemeClr val="tx1">
                    <a:lumMod val="65000"/>
                    <a:lumOff val="35000"/>
                  </a:schemeClr>
                </a:solidFill>
                <a:latin typeface="+mj-ea"/>
                <a:ea typeface="+mj-ea"/>
              </a:rPr>
              <a:t>、介质访问控制层</a:t>
            </a:r>
            <a:r>
              <a:rPr lang="en-US" altLang="zh-CN" sz="2800" dirty="0">
                <a:solidFill>
                  <a:schemeClr val="tx1">
                    <a:lumMod val="65000"/>
                    <a:lumOff val="35000"/>
                  </a:schemeClr>
                </a:solidFill>
                <a:latin typeface="+mj-ea"/>
                <a:ea typeface="+mj-ea"/>
              </a:rPr>
              <a:t>(MAC)</a:t>
            </a:r>
            <a:r>
              <a:rPr lang="zh-CN" altLang="en-US"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sym typeface="+mn-ea"/>
              </a:rPr>
              <a:t>物理层汇聚过程</a:t>
            </a:r>
            <a:r>
              <a:rPr lang="en-US" altLang="zh-CN" sz="2800" dirty="0">
                <a:solidFill>
                  <a:schemeClr val="tx1">
                    <a:lumMod val="65000"/>
                    <a:lumOff val="35000"/>
                  </a:schemeClr>
                </a:solidFill>
                <a:latin typeface="+mj-ea"/>
                <a:ea typeface="+mj-ea"/>
              </a:rPr>
              <a:t>(PLCP)</a:t>
            </a:r>
            <a:r>
              <a:rPr lang="zh-CN" altLang="en-US" sz="2800" dirty="0">
                <a:solidFill>
                  <a:schemeClr val="tx1">
                    <a:lumMod val="65000"/>
                    <a:lumOff val="35000"/>
                  </a:schemeClr>
                </a:solidFill>
                <a:latin typeface="+mj-ea"/>
                <a:ea typeface="+mj-ea"/>
              </a:rPr>
              <a:t>、物理介质依赖子层</a:t>
            </a:r>
            <a:r>
              <a:rPr lang="en-US" altLang="zh-CN" sz="2800" dirty="0">
                <a:solidFill>
                  <a:schemeClr val="tx1">
                    <a:lumMod val="65000"/>
                    <a:lumOff val="35000"/>
                  </a:schemeClr>
                </a:solidFill>
                <a:latin typeface="+mj-ea"/>
                <a:ea typeface="+mj-ea"/>
              </a:rPr>
              <a:t>(PMD)</a:t>
            </a:r>
            <a:endParaRPr lang="zh-CN" altLang="en-US" sz="2800" dirty="0">
              <a:solidFill>
                <a:schemeClr val="tx1">
                  <a:lumMod val="65000"/>
                  <a:lumOff val="35000"/>
                </a:schemeClr>
              </a:solidFill>
              <a:latin typeface="+mj-ea"/>
              <a:ea typeface="+mj-ea"/>
            </a:endParaRPr>
          </a:p>
        </p:txBody>
      </p:sp>
      <p:sp>
        <p:nvSpPr>
          <p:cNvPr id="30" name="圆角矩形标注 29"/>
          <p:cNvSpPr/>
          <p:nvPr/>
        </p:nvSpPr>
        <p:spPr>
          <a:xfrm>
            <a:off x="2901950" y="8581390"/>
            <a:ext cx="14239240" cy="923290"/>
          </a:xfrm>
          <a:prstGeom prst="wedgeRoundRectCallout">
            <a:avLst>
              <a:gd name="adj1" fmla="val -44350"/>
              <a:gd name="adj2" fmla="val -93645"/>
              <a:gd name="adj3" fmla="val 16667"/>
            </a:avLst>
          </a:prstGeom>
          <a:solidFill>
            <a:srgbClr val="FFFFCC"/>
          </a:solidFill>
          <a:ln w="9525" cap="flat" cmpd="sng">
            <a:solidFill>
              <a:schemeClr val="tx1"/>
            </a:solidFill>
            <a:prstDash val="solid"/>
            <a:miter/>
            <a:headEnd type="none" w="med" len="med"/>
            <a:tailEnd type="none" w="med" len="med"/>
          </a:ln>
        </p:spPr>
        <p:txBody>
          <a:bodyPr>
            <a:scene3d>
              <a:camera prst="orthographicFront"/>
              <a:lightRig rig="threePt" dir="t"/>
            </a:scene3d>
          </a:bodyPr>
          <a:p>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IEEE802.11</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委员会提出了无线局域网的协议体系。和其它</a:t>
            </a: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IEEE802</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系列局域网标准一样，它对</a:t>
            </a: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OSI</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七层网络模式中的链路层层以上未作具体规定，而只定义了媒体访问控制（</a:t>
            </a: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）和物理（</a:t>
            </a: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PHY</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）两个层次。 </a:t>
            </a: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物理层</a:t>
            </a:r>
            <a:endParaRPr lang="en-US" altLang="zh-CN" dirty="0"/>
          </a:p>
        </p:txBody>
      </p:sp>
      <p:sp>
        <p:nvSpPr>
          <p:cNvPr id="3" name="Rectangle 3"/>
          <p:cNvSpPr>
            <a:spLocks noGrp="1" noChangeArrowheads="1"/>
          </p:cNvSpPr>
          <p:nvPr>
            <p:ph type="body" idx="4294967295"/>
          </p:nvPr>
        </p:nvSpPr>
        <p:spPr>
          <a:xfrm>
            <a:off x="1050290" y="1363345"/>
            <a:ext cx="16442690" cy="832167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物理层介绍</a:t>
            </a:r>
            <a:endParaRPr lang="zh-CN" altLang="en-US" sz="3200" b="1" dirty="0">
              <a:solidFill>
                <a:schemeClr val="tx1">
                  <a:lumMod val="75000"/>
                  <a:lumOff val="25000"/>
                </a:schemeClr>
              </a:solidFill>
              <a:latin typeface="+mj-ea"/>
              <a:ea typeface="+mj-ea"/>
            </a:endParaRPr>
          </a:p>
          <a:p>
            <a:pPr lvl="0" algn="l" fontAlgn="auto">
              <a:lnSpc>
                <a:spcPct val="150000"/>
              </a:lnSpc>
              <a:spcBef>
                <a:spcPts val="0"/>
              </a:spcBef>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与一般的无线通信系统一样，</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WLAN的物理层主要解决数据传输问题</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fontAlgn="auto">
              <a:lnSpc>
                <a:spcPct val="150000"/>
              </a:lnSpc>
              <a:spcBef>
                <a:spcPts val="0"/>
              </a:spcBef>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数字信源经</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信源编码（主要是数据压缩）</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处理后进行的另外一种编码处理称为</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信道编码</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。它用来引入</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冗余设计</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得在接收端能够检测和纠正传输错误。无线信道中的错误通常以突发形式出现。为了将此类在传输过程（遭受衰落）中出现的突发错误变换成随机错误，以便信道编码进行纠正，一般要对数据进行交织处理。因此，将信道编码和交织技术统称为</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控制编码</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。如果采用</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加密技术</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，只有授权的用户才能正确地检测和解密处理后的数据。</a:t>
            </a:r>
            <a:endPar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fontAlgn="auto">
              <a:lnSpc>
                <a:spcPct val="150000"/>
              </a:lnSpc>
              <a:spcBef>
                <a:spcPts val="0"/>
              </a:spcBef>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为了适应无线信道的特性，进行有效的传播，</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将加密后的信号进行凋制和放大，以一定的频率和一定的功率通过天线或发射器辐射出去</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。如果有多个信源</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共用</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此无线链路，通常还需进行</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多路复用</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处理。</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多址接入</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在多路复用后进行。</a:t>
            </a:r>
            <a:endParaRPr lang="zh-CN" altLang="zh-CN"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fontAlgn="auto">
              <a:lnSpc>
                <a:spcPct val="150000"/>
              </a:lnSpc>
              <a:spcBef>
                <a:spcPts val="0"/>
              </a:spcBef>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接收端的处理过程刚好相反，但经常还需要用均衡机制来校正信号在传输过程中可能产生的相位和幅度失真。</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物理层</a:t>
            </a:r>
            <a:endParaRPr lang="en-US" altLang="zh-CN" dirty="0"/>
          </a:p>
        </p:txBody>
      </p:sp>
      <p:sp>
        <p:nvSpPr>
          <p:cNvPr id="3" name="Rectangle 3"/>
          <p:cNvSpPr>
            <a:spLocks noGrp="1" noChangeArrowheads="1"/>
          </p:cNvSpPr>
          <p:nvPr>
            <p:ph type="body" idx="4294967295"/>
          </p:nvPr>
        </p:nvSpPr>
        <p:spPr>
          <a:xfrm>
            <a:off x="1050593" y="1619870"/>
            <a:ext cx="11496699" cy="8064896"/>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物理层协议的内容</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频段</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编码</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传输速率</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物理帧格式</a:t>
            </a:r>
            <a:endParaRPr lang="zh-CN" altLang="en-US"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频段</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Infrared</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850nm~950nm</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2.4GHz</a:t>
            </a:r>
            <a:endParaRPr lang="en-US" altLang="zh-CN"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5GHz</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UNII</a:t>
            </a:r>
            <a:r>
              <a:rPr lang="zh-CN" altLang="en-US" sz="2800" dirty="0">
                <a:solidFill>
                  <a:schemeClr val="tx1">
                    <a:lumMod val="65000"/>
                    <a:lumOff val="35000"/>
                  </a:schemeClr>
                </a:solidFill>
                <a:latin typeface="+mj-ea"/>
                <a:ea typeface="+mj-ea"/>
              </a:rPr>
              <a:t>频段）</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信道与带宽</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20MHz/40MHz</a:t>
            </a:r>
            <a:endParaRPr lang="en-US" altLang="zh-CN" sz="2800" dirty="0">
              <a:solidFill>
                <a:schemeClr val="tx1">
                  <a:lumMod val="65000"/>
                  <a:lumOff val="35000"/>
                </a:schemeClr>
              </a:solidFill>
              <a:latin typeface="+mj-ea"/>
              <a:ea typeface="+mj-ea"/>
            </a:endParaRPr>
          </a:p>
          <a:p>
            <a:pPr lvl="1">
              <a:lnSpc>
                <a:spcPct val="150000"/>
              </a:lnSpc>
            </a:pPr>
            <a:endParaRPr lang="en-US" altLang="zh-CN" sz="2800" dirty="0">
              <a:solidFill>
                <a:schemeClr val="tx1">
                  <a:lumMod val="65000"/>
                  <a:lumOff val="35000"/>
                </a:schemeClr>
              </a:solidFill>
              <a:latin typeface="+mj-ea"/>
              <a:ea typeface="+mj-ea"/>
            </a:endParaRPr>
          </a:p>
        </p:txBody>
      </p:sp>
      <p:pic>
        <p:nvPicPr>
          <p:cNvPr id="4" name="Picture 5" descr="03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11624" y="1619855"/>
            <a:ext cx="8077200" cy="646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5513705" y="5395595"/>
            <a:ext cx="3618230" cy="1213485"/>
          </a:xfrm>
          <a:prstGeom prst="wedgeRoundRectCallout">
            <a:avLst>
              <a:gd name="adj1" fmla="val -112994"/>
              <a:gd name="adj2" fmla="val 104526"/>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buClrTx/>
              <a:buSzTx/>
              <a:buFontTx/>
              <a:defRPr/>
            </a:pPr>
            <a:r>
              <a:rPr lang="zh-CN" altLang="en-US" sz="2400" dirty="0">
                <a:solidFill>
                  <a:schemeClr val="tx1">
                    <a:lumMod val="75000"/>
                    <a:lumOff val="25000"/>
                  </a:schemeClr>
                </a:solidFill>
                <a:latin typeface="+mj-ea"/>
                <a:ea typeface="+mj-ea"/>
                <a:sym typeface="+mn-ea"/>
              </a:rPr>
              <a:t>标准带宽，对应的是65M带宽，穿透性好，传输距离远（100米左右）</a:t>
            </a:r>
            <a:endParaRPr lang="zh-CN" altLang="en-US" sz="2400" dirty="0">
              <a:solidFill>
                <a:schemeClr val="tx1">
                  <a:lumMod val="75000"/>
                  <a:lumOff val="25000"/>
                </a:schemeClr>
              </a:solidFill>
              <a:latin typeface="+mj-ea"/>
              <a:ea typeface="+mj-ea"/>
            </a:endParaRPr>
          </a:p>
        </p:txBody>
      </p:sp>
      <p:sp>
        <p:nvSpPr>
          <p:cNvPr id="2" name="圆角矩形标注 1"/>
          <p:cNvSpPr/>
          <p:nvPr/>
        </p:nvSpPr>
        <p:spPr>
          <a:xfrm>
            <a:off x="5513705" y="8140065"/>
            <a:ext cx="3618230" cy="1544955"/>
          </a:xfrm>
          <a:prstGeom prst="wedgeRoundRectCallout">
            <a:avLst>
              <a:gd name="adj1" fmla="val -75131"/>
              <a:gd name="adj2" fmla="val -85217"/>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buClrTx/>
              <a:buSzTx/>
              <a:buFontTx/>
              <a:defRPr/>
            </a:pPr>
            <a:r>
              <a:rPr lang="zh-CN" altLang="en-US" sz="2400" dirty="0">
                <a:solidFill>
                  <a:schemeClr val="tx1">
                    <a:lumMod val="75000"/>
                    <a:lumOff val="25000"/>
                  </a:schemeClr>
                </a:solidFill>
                <a:latin typeface="+mj-ea"/>
                <a:ea typeface="+mj-ea"/>
                <a:sym typeface="+mn-ea"/>
              </a:rPr>
              <a:t>扩展带宽，双通道</a:t>
            </a:r>
            <a:r>
              <a:rPr lang="zh-CN" altLang="en-US" sz="2400" dirty="0">
                <a:solidFill>
                  <a:schemeClr val="tx1">
                    <a:lumMod val="75000"/>
                    <a:lumOff val="25000"/>
                  </a:schemeClr>
                </a:solidFill>
                <a:latin typeface="+mj-ea"/>
                <a:ea typeface="+mj-ea"/>
                <a:sym typeface="+mn-ea"/>
              </a:rPr>
              <a:t>，对应的是</a:t>
            </a:r>
            <a:r>
              <a:rPr lang="en-US" altLang="zh-CN" sz="2400" dirty="0">
                <a:solidFill>
                  <a:schemeClr val="tx1">
                    <a:lumMod val="65000"/>
                    <a:lumOff val="35000"/>
                  </a:schemeClr>
                </a:solidFill>
                <a:latin typeface="+mj-ea"/>
                <a:ea typeface="+mj-ea"/>
                <a:sym typeface="+mn-ea"/>
              </a:rPr>
              <a:t>150M带宽，穿透性差，传输距离近（50米左右）</a:t>
            </a:r>
            <a:endParaRPr lang="zh-CN" altLang="en-US" sz="24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2"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物理层</a:t>
            </a:r>
            <a:endParaRPr lang="en-US" altLang="zh-CN" dirty="0"/>
          </a:p>
        </p:txBody>
      </p:sp>
      <p:sp>
        <p:nvSpPr>
          <p:cNvPr id="4" name="Rectangle 3"/>
          <p:cNvSpPr>
            <a:spLocks noGrp="1" noChangeArrowheads="1"/>
          </p:cNvSpPr>
          <p:nvPr>
            <p:ph type="body" idx="4294967295"/>
          </p:nvPr>
        </p:nvSpPr>
        <p:spPr>
          <a:xfrm>
            <a:off x="1008683" y="1616695"/>
            <a:ext cx="15313124" cy="6785247"/>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所使用的编码技术</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编码方法：</a:t>
            </a:r>
            <a:r>
              <a:rPr lang="en-US" altLang="zh-CN" sz="2800" dirty="0">
                <a:solidFill>
                  <a:schemeClr val="tx1">
                    <a:lumMod val="65000"/>
                    <a:lumOff val="35000"/>
                  </a:schemeClr>
                </a:solidFill>
                <a:latin typeface="+mj-ea"/>
                <a:ea typeface="+mj-ea"/>
              </a:rPr>
              <a:t>CCK/Barker Serial</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数字数据的调制：</a:t>
            </a:r>
            <a:r>
              <a:rPr lang="en-US" altLang="zh-CN" sz="2800" dirty="0">
                <a:solidFill>
                  <a:schemeClr val="tx1">
                    <a:lumMod val="65000"/>
                    <a:lumOff val="35000"/>
                  </a:schemeClr>
                </a:solidFill>
                <a:latin typeface="+mj-ea"/>
                <a:ea typeface="+mj-ea"/>
              </a:rPr>
              <a:t>DB</a:t>
            </a:r>
            <a:r>
              <a:rPr lang="en-US" altLang="zh-CN" sz="2800" u="sng" dirty="0">
                <a:solidFill>
                  <a:schemeClr val="tx1">
                    <a:lumMod val="65000"/>
                    <a:lumOff val="35000"/>
                  </a:schemeClr>
                </a:solidFill>
                <a:latin typeface="+mj-ea"/>
                <a:ea typeface="+mj-ea"/>
              </a:rPr>
              <a:t>PSK</a:t>
            </a:r>
            <a:r>
              <a:rPr lang="en-US" altLang="zh-CN" sz="2800" dirty="0">
                <a:solidFill>
                  <a:schemeClr val="tx1">
                    <a:lumMod val="65000"/>
                    <a:lumOff val="35000"/>
                  </a:schemeClr>
                </a:solidFill>
                <a:latin typeface="+mj-ea"/>
                <a:ea typeface="+mj-ea"/>
              </a:rPr>
              <a:t>/DQ</a:t>
            </a:r>
            <a:r>
              <a:rPr lang="en-US" altLang="zh-CN" sz="2800" u="sng" dirty="0">
                <a:solidFill>
                  <a:schemeClr val="tx1">
                    <a:lumMod val="65000"/>
                    <a:lumOff val="35000"/>
                  </a:schemeClr>
                </a:solidFill>
                <a:latin typeface="+mj-ea"/>
                <a:ea typeface="+mj-ea"/>
              </a:rPr>
              <a:t>PSK</a:t>
            </a:r>
            <a:r>
              <a:rPr lang="en-US" altLang="zh-CN" sz="2800" dirty="0">
                <a:solidFill>
                  <a:schemeClr val="tx1">
                    <a:lumMod val="65000"/>
                    <a:lumOff val="35000"/>
                  </a:schemeClr>
                </a:solidFill>
                <a:latin typeface="+mj-ea"/>
                <a:ea typeface="+mj-ea"/>
              </a:rPr>
              <a:t>/G</a:t>
            </a:r>
            <a:r>
              <a:rPr lang="en-US" altLang="zh-CN" sz="2800" u="sng" dirty="0">
                <a:solidFill>
                  <a:schemeClr val="tx1">
                    <a:lumMod val="65000"/>
                    <a:lumOff val="35000"/>
                  </a:schemeClr>
                </a:solidFill>
                <a:latin typeface="+mj-ea"/>
                <a:ea typeface="+mj-ea"/>
              </a:rPr>
              <a:t>FSK</a:t>
            </a:r>
            <a:r>
              <a:rPr lang="en-US" altLang="zh-CN" sz="2800" dirty="0">
                <a:solidFill>
                  <a:schemeClr val="tx1">
                    <a:lumMod val="65000"/>
                    <a:lumOff val="35000"/>
                  </a:schemeClr>
                </a:solidFill>
                <a:latin typeface="+mj-ea"/>
                <a:ea typeface="+mj-ea"/>
              </a:rPr>
              <a:t>/B</a:t>
            </a:r>
            <a:r>
              <a:rPr lang="en-US" altLang="zh-CN" sz="2800" u="sng" dirty="0">
                <a:solidFill>
                  <a:schemeClr val="tx1">
                    <a:lumMod val="65000"/>
                    <a:lumOff val="35000"/>
                  </a:schemeClr>
                </a:solidFill>
                <a:latin typeface="+mj-ea"/>
                <a:ea typeface="+mj-ea"/>
              </a:rPr>
              <a:t>PSK</a:t>
            </a:r>
            <a:r>
              <a:rPr lang="en-US" altLang="zh-CN" sz="2800" dirty="0">
                <a:solidFill>
                  <a:schemeClr val="tx1">
                    <a:lumMod val="65000"/>
                    <a:lumOff val="35000"/>
                  </a:schemeClr>
                </a:solidFill>
                <a:latin typeface="+mj-ea"/>
                <a:ea typeface="+mj-ea"/>
              </a:rPr>
              <a:t>/Q</a:t>
            </a:r>
            <a:r>
              <a:rPr lang="en-US" altLang="zh-CN" sz="2800" u="sng" dirty="0">
                <a:solidFill>
                  <a:schemeClr val="tx1">
                    <a:lumMod val="65000"/>
                    <a:lumOff val="35000"/>
                  </a:schemeClr>
                </a:solidFill>
                <a:latin typeface="+mj-ea"/>
                <a:ea typeface="+mj-ea"/>
              </a:rPr>
              <a:t>PSK</a:t>
            </a:r>
            <a:r>
              <a:rPr lang="en-US" altLang="zh-CN" sz="2800" dirty="0">
                <a:solidFill>
                  <a:schemeClr val="tx1">
                    <a:lumMod val="65000"/>
                    <a:lumOff val="35000"/>
                  </a:schemeClr>
                </a:solidFill>
                <a:latin typeface="+mj-ea"/>
                <a:ea typeface="+mj-ea"/>
              </a:rPr>
              <a:t>/QAM/PPM</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传输方法：</a:t>
            </a:r>
            <a:r>
              <a:rPr lang="en-US" altLang="zh-CN" sz="2800" dirty="0">
                <a:solidFill>
                  <a:schemeClr val="tx1">
                    <a:lumMod val="65000"/>
                    <a:lumOff val="35000"/>
                  </a:schemeClr>
                </a:solidFill>
                <a:latin typeface="+mj-ea"/>
                <a:ea typeface="+mj-ea"/>
              </a:rPr>
              <a:t>DSSS/FHSS/OFDM</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传输速率与传输距离</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802.11</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2Mb/s</a:t>
            </a:r>
            <a:r>
              <a:rPr lang="zh-CN" altLang="en-US" sz="2800" dirty="0">
                <a:solidFill>
                  <a:schemeClr val="tx1">
                    <a:lumMod val="65000"/>
                    <a:lumOff val="35000"/>
                  </a:schemeClr>
                </a:solidFill>
                <a:latin typeface="+mj-ea"/>
                <a:ea typeface="+mj-ea"/>
              </a:rPr>
              <a:t>） 、</a:t>
            </a:r>
            <a:r>
              <a:rPr lang="en-US" altLang="zh-CN" sz="2800" dirty="0">
                <a:solidFill>
                  <a:schemeClr val="tx1">
                    <a:lumMod val="65000"/>
                    <a:lumOff val="35000"/>
                  </a:schemeClr>
                </a:solidFill>
                <a:latin typeface="+mj-ea"/>
                <a:ea typeface="+mj-ea"/>
              </a:rPr>
              <a:t>802.11a</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54Mb/s</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802.11b</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11Mb/s</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802.11g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54Mb/s</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802.11n</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300Mb/s</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802.11ac</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1Gb/s</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p:txBody>
      </p:sp>
      <p:pic>
        <p:nvPicPr>
          <p:cNvPr id="9218" name="Picture 2"/>
          <p:cNvPicPr>
            <a:picLocks noGrp="1" noChangeAspect="1" noChangeArrowheads="1"/>
          </p:cNvPicPr>
          <p:nvPr/>
        </p:nvPicPr>
        <p:blipFill>
          <a:blip r:embed="rId1"/>
          <a:srcRect/>
          <a:stretch>
            <a:fillRect/>
          </a:stretch>
        </p:blipFill>
        <p:spPr bwMode="auto">
          <a:xfrm>
            <a:off x="9944100" y="4006850"/>
            <a:ext cx="7867650" cy="53486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物理层</a:t>
            </a:r>
            <a:endParaRPr lang="en-US" altLang="zh-CN" dirty="0"/>
          </a:p>
        </p:txBody>
      </p:sp>
      <p:sp>
        <p:nvSpPr>
          <p:cNvPr id="4" name="Rectangle 3"/>
          <p:cNvSpPr>
            <a:spLocks noGrp="1" noChangeArrowheads="1"/>
          </p:cNvSpPr>
          <p:nvPr>
            <p:ph type="body" idx="4294967295"/>
          </p:nvPr>
        </p:nvSpPr>
        <p:spPr>
          <a:xfrm>
            <a:off x="1008683" y="1430005"/>
            <a:ext cx="15313124" cy="6785247"/>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物理层结构</a:t>
            </a:r>
            <a:endParaRPr lang="zh-CN" altLang="en-US" sz="3200" b="1" dirty="0">
              <a:solidFill>
                <a:schemeClr val="tx1">
                  <a:lumMod val="75000"/>
                  <a:lumOff val="2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物理层汇聚过程（Physical Layer Convergence Procedure，简称PLCP）子层，负责将MAC帧映射到传输媒介；</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物理介质依赖子层</a:t>
            </a:r>
            <a:r>
              <a:rPr lang="zh-CN" altLang="en-US" sz="2800" dirty="0">
                <a:solidFill>
                  <a:schemeClr val="tx1">
                    <a:lumMod val="65000"/>
                    <a:lumOff val="35000"/>
                  </a:schemeClr>
                </a:solidFill>
                <a:latin typeface="+mj-ea"/>
                <a:ea typeface="+mj-ea"/>
                <a:sym typeface="+mn-ea"/>
              </a:rPr>
              <a:t>（Physical Medium Dependent，简称PMD），负责传送这些帧。</a:t>
            </a:r>
            <a:endParaRPr lang="zh-CN" altLang="en-US" sz="2800" dirty="0">
              <a:solidFill>
                <a:schemeClr val="tx1">
                  <a:lumMod val="65000"/>
                  <a:lumOff val="35000"/>
                </a:schemeClr>
              </a:solidFill>
              <a:latin typeface="+mj-ea"/>
              <a:ea typeface="+mj-ea"/>
            </a:endParaRPr>
          </a:p>
          <a:p>
            <a:pPr lvl="1" eaLnBrk="1" hangingPunct="1">
              <a:lnSpc>
                <a:spcPct val="150000"/>
              </a:lnSpc>
            </a:pPr>
            <a:endParaRPr lang="zh-CN" altLang="en-US" sz="2800" dirty="0">
              <a:solidFill>
                <a:schemeClr val="tx1">
                  <a:lumMod val="65000"/>
                  <a:lumOff val="35000"/>
                </a:schemeClr>
              </a:solidFill>
              <a:latin typeface="+mj-ea"/>
              <a:ea typeface="+mj-ea"/>
            </a:endParaRPr>
          </a:p>
        </p:txBody>
      </p:sp>
      <p:graphicFrame>
        <p:nvGraphicFramePr>
          <p:cNvPr id="3" name="Table 2"/>
          <p:cNvGraphicFramePr>
            <a:graphicFrameLocks noGrp="1"/>
          </p:cNvGraphicFramePr>
          <p:nvPr>
            <p:custDataLst>
              <p:tags r:id="rId1"/>
            </p:custDataLst>
          </p:nvPr>
        </p:nvGraphicFramePr>
        <p:xfrm>
          <a:off x="3699828" y="5076508"/>
          <a:ext cx="9880600" cy="3537585"/>
        </p:xfrm>
        <a:graphic>
          <a:graphicData uri="http://schemas.openxmlformats.org/drawingml/2006/table">
            <a:tbl>
              <a:tblPr firstRow="1" bandRow="1"/>
              <a:tblGrid>
                <a:gridCol w="1497330"/>
                <a:gridCol w="1596390"/>
                <a:gridCol w="1647190"/>
                <a:gridCol w="1496695"/>
                <a:gridCol w="1696720"/>
                <a:gridCol w="1946275"/>
              </a:tblGrid>
              <a:tr h="748030">
                <a:tc gridSpan="6">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WLAN MAC</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cPr/>
                </a:tc>
                <a:tc hMerge="1">
                  <a:tcPr/>
                </a:tc>
                <a:tc hMerge="1">
                  <a:tcPr/>
                </a:tc>
                <a:tc hMerge="1">
                  <a:tcPr/>
                </a:tc>
                <a:tc hMerge="1">
                  <a:tcPr/>
                </a:tc>
              </a:tr>
              <a:tr h="422275">
                <a:tc gridSpan="6">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PLCP</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cPr/>
                </a:tc>
                <a:tc hMerge="1">
                  <a:tcPr/>
                </a:tc>
                <a:tc hMerge="1">
                  <a:tcPr/>
                </a:tc>
                <a:tc hMerge="1">
                  <a:tcPr/>
                </a:tc>
                <a:tc hMerge="1">
                  <a:tcPr/>
                </a:tc>
              </a:tr>
              <a:tr h="447040">
                <a:tc gridSpan="6">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PMD  </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cPr/>
                </a:tc>
                <a:tc hMerge="1">
                  <a:tcPr/>
                </a:tc>
                <a:tc hMerge="1">
                  <a:tcPr/>
                </a:tc>
                <a:tc hMerge="1">
                  <a:tcPr/>
                </a:tc>
                <a:tc hMerge="1">
                  <a:tcPr/>
                </a:tc>
              </a:tr>
              <a:tr h="1404620">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微软雅黑" panose="020B0503020204020204" pitchFamily="34" charset="-122"/>
                          <a:ea typeface="微软雅黑" panose="020B0503020204020204" pitchFamily="34" charset="-122"/>
                          <a:cs typeface="Arial" panose="020B0604020202020204" pitchFamily="34" charset="0"/>
                        </a:rPr>
                        <a:t>M</a:t>
                      </a: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ax. 2 Mbps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2.4 GHz</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FHSS DSSS</a:t>
                      </a:r>
                      <a:endParaRPr lang="en-US"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 b</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Max. 11 Mbps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2.4 GHz</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DSSS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 g</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Max. 54 Mbps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2.4 GHz</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OFDM</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 a</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Max. 54Mbps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5GHz</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OFDM</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 n</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Max. 600 Mbps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2.4</a:t>
                      </a:r>
                      <a:r>
                        <a:rPr lang="en-US" altLang="zh-CN" sz="2000" dirty="0" smtClean="0">
                          <a:latin typeface="微软雅黑" panose="020B0503020204020204" pitchFamily="34" charset="-122"/>
                          <a:ea typeface="微软雅黑" panose="020B0503020204020204" pitchFamily="34" charset="-122"/>
                          <a:cs typeface="Arial" panose="020B0604020202020204" pitchFamily="34" charset="0"/>
                        </a:rPr>
                        <a:t>/</a:t>
                      </a: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5GHz</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OFDM</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802.11 </a:t>
                      </a:r>
                      <a:r>
                        <a:rPr lang="en-US" altLang="zh-CN" sz="2000" dirty="0" smtClean="0">
                          <a:latin typeface="微软雅黑" panose="020B0503020204020204" pitchFamily="34" charset="-122"/>
                          <a:ea typeface="微软雅黑" panose="020B0503020204020204" pitchFamily="34" charset="-122"/>
                          <a:cs typeface="Arial" panose="020B0604020202020204" pitchFamily="34" charset="0"/>
                        </a:rPr>
                        <a:t>ac</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Max. 3.47G</a:t>
                      </a:r>
                      <a:r>
                        <a:rPr lang="en-US" altLang="zh-CN" sz="2000" dirty="0" smtClean="0">
                          <a:latin typeface="微软雅黑" panose="020B0503020204020204" pitchFamily="34" charset="-122"/>
                          <a:ea typeface="微软雅黑" panose="020B0503020204020204" pitchFamily="34" charset="-122"/>
                          <a:cs typeface="Arial" panose="020B0604020202020204" pitchFamily="34" charset="0"/>
                        </a:rPr>
                        <a:t>bps</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5GHz</a:t>
                      </a:r>
                      <a:b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br>
                      <a:r>
                        <a:rPr lang="de-DE" altLang="zh-CN" sz="2000" dirty="0" smtClean="0">
                          <a:latin typeface="微软雅黑" panose="020B0503020204020204" pitchFamily="34" charset="-122"/>
                          <a:ea typeface="微软雅黑" panose="020B0503020204020204" pitchFamily="34" charset="-122"/>
                          <a:cs typeface="Arial" panose="020B0604020202020204" pitchFamily="34" charset="0"/>
                        </a:rPr>
                        <a:t>OFDM</a:t>
                      </a:r>
                      <a:endParaRPr lang="de-DE" altLang="zh-CN" sz="2000" dirty="0" smtClean="0">
                        <a:latin typeface="微软雅黑" panose="020B0503020204020204" pitchFamily="34" charset="-122"/>
                        <a:ea typeface="微软雅黑" panose="020B0503020204020204" pitchFamily="34" charset="-122"/>
                        <a:cs typeface="Arial" panose="020B0604020202020204" pitchFamily="34" charset="0"/>
                      </a:endParaRPr>
                    </a:p>
                  </a:txBody>
                  <a:tcP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176635" cy="648335"/>
          </a:xfrm>
        </p:spPr>
        <p:txBody>
          <a:bodyPr/>
          <a:lstStyle/>
          <a:p>
            <a:r>
              <a:rPr lang="en-US" altLang="zh-CN" dirty="0">
                <a:sym typeface="+mn-ea"/>
              </a:rPr>
              <a:t>IEEE802.11 </a:t>
            </a:r>
            <a:r>
              <a:rPr lang="zh-CN" altLang="en-US" dirty="0">
                <a:sym typeface="+mn-ea"/>
              </a:rPr>
              <a:t>物理层的数据发送与接收过程</a:t>
            </a:r>
            <a:endParaRPr lang="en-US" altLang="zh-CN" dirty="0"/>
          </a:p>
        </p:txBody>
      </p:sp>
      <p:pic>
        <p:nvPicPr>
          <p:cNvPr id="27652" name="图片 27651"/>
          <p:cNvPicPr>
            <a:picLocks noChangeAspect="1"/>
          </p:cNvPicPr>
          <p:nvPr/>
        </p:nvPicPr>
        <p:blipFill>
          <a:blip r:embed="rId1"/>
          <a:stretch>
            <a:fillRect/>
          </a:stretch>
        </p:blipFill>
        <p:spPr>
          <a:xfrm>
            <a:off x="1342390" y="1637665"/>
            <a:ext cx="13453110" cy="7014210"/>
          </a:xfrm>
          <a:prstGeom prst="rect">
            <a:avLst/>
          </a:prstGeom>
          <a:noFill/>
          <a:ln w="9525">
            <a:noFill/>
          </a:ln>
        </p:spPr>
      </p:pic>
      <p:pic>
        <p:nvPicPr>
          <p:cNvPr id="26628" name="图片 26627"/>
          <p:cNvPicPr>
            <a:picLocks noChangeAspect="1"/>
          </p:cNvPicPr>
          <p:nvPr/>
        </p:nvPicPr>
        <p:blipFill>
          <a:blip r:embed="rId2"/>
          <a:stretch>
            <a:fillRect/>
          </a:stretch>
        </p:blipFill>
        <p:spPr>
          <a:xfrm>
            <a:off x="14052550" y="6172200"/>
            <a:ext cx="4015740" cy="3557270"/>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物理层</a:t>
            </a:r>
            <a:endParaRPr lang="en-US" altLang="zh-CN" dirty="0"/>
          </a:p>
        </p:txBody>
      </p:sp>
      <p:sp>
        <p:nvSpPr>
          <p:cNvPr id="3" name="Rectangle 3"/>
          <p:cNvSpPr>
            <a:spLocks noGrp="1" noChangeArrowheads="1"/>
          </p:cNvSpPr>
          <p:nvPr>
            <p:ph type="body" idx="4294967295"/>
          </p:nvPr>
        </p:nvSpPr>
        <p:spPr>
          <a:xfrm>
            <a:off x="1008683" y="1760711"/>
            <a:ext cx="8229600" cy="4530725"/>
          </a:xfrm>
          <a:prstGeom prst="rect">
            <a:avLst/>
          </a:prstGeom>
        </p:spPr>
        <p:txBody>
          <a:bodyPr/>
          <a:lstStyle/>
          <a:p>
            <a:pPr eaLnBrk="1" hangingPunct="1"/>
            <a:r>
              <a:rPr lang="zh-CN" altLang="en-US" sz="3200" b="1" dirty="0">
                <a:solidFill>
                  <a:schemeClr val="tx1">
                    <a:lumMod val="75000"/>
                    <a:lumOff val="25000"/>
                  </a:schemeClr>
                </a:solidFill>
                <a:latin typeface="+mj-ea"/>
                <a:ea typeface="+mj-ea"/>
              </a:rPr>
              <a:t>物理帧格式</a:t>
            </a:r>
            <a:endParaRPr lang="en-US" altLang="zh-CN" sz="3200" b="1" dirty="0">
              <a:solidFill>
                <a:schemeClr val="tx1">
                  <a:lumMod val="75000"/>
                  <a:lumOff val="25000"/>
                </a:schemeClr>
              </a:solidFill>
              <a:latin typeface="+mj-ea"/>
              <a:ea typeface="+mj-ea"/>
            </a:endParaRPr>
          </a:p>
        </p:txBody>
      </p:sp>
      <p:pic>
        <p:nvPicPr>
          <p:cNvPr id="4" name="Picture 4" descr="0316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2232" y="1290721"/>
            <a:ext cx="11716941"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031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955" y="5960506"/>
            <a:ext cx="11860334" cy="40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dirty="0">
                <a:sym typeface="+mn-ea"/>
              </a:rPr>
              <a:t>WLAN</a:t>
            </a:r>
            <a:r>
              <a:rPr lang="zh-CN" altLang="en-US" dirty="0">
                <a:sym typeface="+mn-ea"/>
              </a:rPr>
              <a:t>与</a:t>
            </a:r>
            <a:r>
              <a:rPr lang="en-US" altLang="zh-CN" dirty="0">
                <a:sym typeface="+mn-ea"/>
              </a:rPr>
              <a:t>Wi-Fi</a:t>
            </a:r>
            <a:endParaRPr lang="en-US" altLang="zh-CN" dirty="0"/>
          </a:p>
        </p:txBody>
      </p:sp>
      <p:sp>
        <p:nvSpPr>
          <p:cNvPr id="3" name="文本占位符 2"/>
          <p:cNvSpPr/>
          <p:nvPr>
            <p:ph type="body" idx="1"/>
          </p:nvPr>
        </p:nvSpPr>
        <p:spPr>
          <a:xfrm>
            <a:off x="914400" y="880110"/>
            <a:ext cx="14457680" cy="8034655"/>
          </a:xfrm>
        </p:spPr>
        <p:txBody>
          <a:bodyPr/>
          <a:p>
            <a:pPr algn="l" fontAlgn="auto">
              <a:lnSpc>
                <a:spcPct val="200000"/>
              </a:lnSpc>
              <a:spcAft>
                <a:spcPts val="0"/>
              </a:spcAft>
            </a:pPr>
            <a:r>
              <a:rPr lang="en-US" altLang="zh-CN" sz="2800" b="1" dirty="0">
                <a:solidFill>
                  <a:schemeClr val="tx1">
                    <a:lumMod val="75000"/>
                    <a:lumOff val="25000"/>
                  </a:schemeClr>
                </a:solidFill>
                <a:latin typeface="+mj-ea"/>
                <a:ea typeface="+mj-ea"/>
                <a:sym typeface="+mn-ea"/>
              </a:rPr>
              <a:t>WLAN = Wi-Fi ？</a:t>
            </a:r>
            <a:endParaRPr lang="en-US" altLang="zh-CN" sz="2800" b="1" dirty="0">
              <a:solidFill>
                <a:schemeClr val="tx1">
                  <a:lumMod val="75000"/>
                  <a:lumOff val="25000"/>
                </a:schemeClr>
              </a:solidFill>
              <a:latin typeface="+mj-ea"/>
              <a:ea typeface="+mj-ea"/>
              <a:sym typeface="+mn-ea"/>
            </a:endParaRPr>
          </a:p>
          <a:p>
            <a:pPr algn="l" fontAlgn="auto">
              <a:lnSpc>
                <a:spcPct val="200000"/>
              </a:lnSpc>
              <a:spcAft>
                <a:spcPts val="0"/>
              </a:spcAft>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WLAN是应用无线通信技术将计算机设备互连起来，构成可以互相通信和实现资源共享的网络体系。它使用电磁波取代物理连接线缆（例如同轴电缆、双绞铜线、光纤等）构成局域网络。</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200000"/>
              </a:lnSpc>
              <a:spcAft>
                <a:spcPts val="0"/>
              </a:spcAft>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Wi-Fi(</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无线保真)是一个无线网络通信技术的品牌，由Wi-Fi联盟所持有。目的是改善基于IEEE 802.11标准的无线网路产品之间的互通性。主要是对不同厂家的产品进行兼容性认证，实现不同厂家设备间的互操作性。</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200000"/>
              </a:lnSpc>
              <a:spcAft>
                <a:spcPts val="0"/>
              </a:spcAft>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因为WIFI 主要采用802.11b协议，因此人们逐渐习惯用WIFI来称呼802.11b协议。从包含关系上来说，WIFI是WLAN的一个标准，WIFI包含于WLAN中，属于采用WLAN协议中的一项新技术。</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endParaRPr lang="zh-CN" altLang="en-US"/>
          </a:p>
        </p:txBody>
      </p:sp>
      <p:sp>
        <p:nvSpPr>
          <p:cNvPr id="10" name="圆角矩形标注 9"/>
          <p:cNvSpPr/>
          <p:nvPr/>
        </p:nvSpPr>
        <p:spPr>
          <a:xfrm>
            <a:off x="5516064" y="668202"/>
            <a:ext cx="5256833" cy="1663007"/>
          </a:xfrm>
          <a:prstGeom prst="wedgeRoundRectCallout">
            <a:avLst>
              <a:gd name="adj1" fmla="val -61066"/>
              <a:gd name="adj2" fmla="val 3806"/>
              <a:gd name="adj3" fmla="val 16667"/>
            </a:avLst>
          </a:prstGeom>
          <a:noFill/>
          <a:ln>
            <a:solidFill>
              <a:srgbClr val="E36C09"/>
            </a:solidFill>
          </a:ln>
        </p:spPr>
        <p:style>
          <a:lnRef idx="2">
            <a:schemeClr val="accent2"/>
          </a:lnRef>
          <a:fillRef idx="1">
            <a:schemeClr val="lt1"/>
          </a:fillRef>
          <a:effectRef idx="0">
            <a:schemeClr val="accent2"/>
          </a:effectRef>
          <a:fontRef idx="minor">
            <a:schemeClr val="dk1"/>
          </a:fontRef>
        </p:style>
        <p:txBody>
          <a:bodyPr anchor="ctr"/>
          <a:p>
            <a:pPr algn="ctr">
              <a:defRPr/>
            </a:pPr>
            <a:r>
              <a:rPr lang="en-US" altLang="zh-CN" sz="2800" dirty="0">
                <a:solidFill>
                  <a:schemeClr val="tx1">
                    <a:lumMod val="75000"/>
                    <a:lumOff val="25000"/>
                  </a:schemeClr>
                </a:solidFill>
                <a:latin typeface="+mj-ea"/>
                <a:ea typeface="+mj-ea"/>
              </a:rPr>
              <a:t>Wi-Fi: Wireless Fidelity</a:t>
            </a:r>
            <a:endParaRPr lang="en-US" altLang="zh-CN" sz="2800" dirty="0">
              <a:solidFill>
                <a:schemeClr val="tx1">
                  <a:lumMod val="75000"/>
                  <a:lumOff val="25000"/>
                </a:schemeClr>
              </a:solidFill>
              <a:latin typeface="+mj-ea"/>
              <a:ea typeface="+mj-ea"/>
            </a:endParaRPr>
          </a:p>
          <a:p>
            <a:pPr algn="ctr">
              <a:defRPr/>
            </a:pPr>
            <a:r>
              <a:rPr lang="en-US" altLang="zh-CN" sz="2800" dirty="0">
                <a:solidFill>
                  <a:schemeClr val="tx1">
                    <a:lumMod val="75000"/>
                    <a:lumOff val="25000"/>
                  </a:schemeClr>
                </a:solidFill>
                <a:latin typeface="+mj-ea"/>
                <a:ea typeface="+mj-ea"/>
              </a:rPr>
              <a:t>IEEE 802.11</a:t>
            </a:r>
            <a:r>
              <a:rPr lang="zh-CN" altLang="en-US" sz="2800" dirty="0">
                <a:solidFill>
                  <a:schemeClr val="tx1">
                    <a:lumMod val="75000"/>
                    <a:lumOff val="25000"/>
                  </a:schemeClr>
                </a:solidFill>
                <a:latin typeface="+mj-ea"/>
                <a:ea typeface="+mj-ea"/>
              </a:rPr>
              <a:t>协议</a:t>
            </a:r>
            <a:endParaRPr lang="en-US" altLang="zh-CN" sz="28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en-US" altLang="zh-CN" dirty="0"/>
              <a:t>IEEE802.11 </a:t>
            </a:r>
            <a:r>
              <a:rPr lang="en-US" altLang="zh-CN" dirty="0">
                <a:sym typeface="+mn-ea"/>
              </a:rPr>
              <a:t>数据链路层</a:t>
            </a:r>
            <a:endParaRPr lang="en-US" altLang="zh-CN" dirty="0"/>
          </a:p>
        </p:txBody>
      </p:sp>
      <p:sp>
        <p:nvSpPr>
          <p:cNvPr id="3" name="Rectangle 3"/>
          <p:cNvSpPr>
            <a:spLocks noGrp="1" noChangeArrowheads="1"/>
          </p:cNvSpPr>
          <p:nvPr>
            <p:ph type="body" idx="4294967295"/>
          </p:nvPr>
        </p:nvSpPr>
        <p:spPr>
          <a:xfrm>
            <a:off x="1008683" y="1453500"/>
            <a:ext cx="16682948" cy="4530725"/>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数据链路层</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802.11数据链路层分为两个子层，上层为逻辑链路控制子层（Logical Link Control,LLC），下层为媒体访问控制子层（Media Access Control,MAC）。</a:t>
            </a:r>
            <a:endPar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eaLnBrk="1" hangingPunct="1">
              <a:lnSpc>
                <a:spcPct val="150000"/>
              </a:lnSpc>
            </a:pP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IEEE802.11标准主要定义了</a:t>
            </a:r>
            <a:r>
              <a:rPr lang="zh-CN"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MAC子层</a:t>
            </a:r>
            <a:r>
              <a:rPr lang="zh-CN"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的操作功能。</a:t>
            </a:r>
            <a:endParaRPr lang="en-US" altLang="zh-CN" sz="2800" dirty="0">
              <a:solidFill>
                <a:schemeClr val="tx1">
                  <a:lumMod val="65000"/>
                  <a:lumOff val="35000"/>
                </a:schemeClr>
              </a:solidFill>
              <a:latin typeface="+mj-ea"/>
              <a:ea typeface="+mj-ea"/>
            </a:endParaRPr>
          </a:p>
          <a:p>
            <a:pPr marL="786130" lvl="1" indent="0" eaLnBrk="1" hangingPunct="1">
              <a:lnSpc>
                <a:spcPct val="150000"/>
              </a:lnSpc>
              <a:buNone/>
            </a:pPr>
            <a:endParaRPr lang="zh-CN" altLang="en-US" sz="2800" dirty="0">
              <a:solidFill>
                <a:schemeClr val="tx1">
                  <a:lumMod val="65000"/>
                  <a:lumOff val="35000"/>
                </a:schemeClr>
              </a:solidFill>
              <a:latin typeface="+mj-ea"/>
              <a:ea typeface="+mj-ea"/>
            </a:endParaRPr>
          </a:p>
          <a:p>
            <a:pPr>
              <a:lnSpc>
                <a:spcPct val="150000"/>
              </a:lnSpc>
            </a:pPr>
            <a:endParaRPr lang="zh-CN" altLang="en-US" sz="2800" dirty="0">
              <a:solidFill>
                <a:schemeClr val="tx1">
                  <a:lumMod val="65000"/>
                  <a:lumOff val="35000"/>
                </a:schemeClr>
              </a:solidFill>
              <a:latin typeface="+mj-ea"/>
              <a:ea typeface="+mj-ea"/>
            </a:endParaRPr>
          </a:p>
        </p:txBody>
      </p:sp>
      <p:pic>
        <p:nvPicPr>
          <p:cNvPr id="162818" name="图片 57"/>
          <p:cNvPicPr>
            <a:picLocks noChangeAspect="1"/>
          </p:cNvPicPr>
          <p:nvPr/>
        </p:nvPicPr>
        <p:blipFill>
          <a:blip r:embed="rId1"/>
          <a:stretch>
            <a:fillRect/>
          </a:stretch>
        </p:blipFill>
        <p:spPr>
          <a:xfrm>
            <a:off x="5991225" y="4558665"/>
            <a:ext cx="7320280" cy="4860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additive="base">
                                        <p:cTn id="7" dur="500" fill="hold"/>
                                        <p:tgtEl>
                                          <p:spTgt spid="162818"/>
                                        </p:tgtEl>
                                        <p:attrNameLst>
                                          <p:attrName>ppt_x</p:attrName>
                                        </p:attrNameLst>
                                      </p:cBhvr>
                                      <p:tavLst>
                                        <p:tav tm="0">
                                          <p:val>
                                            <p:strVal val="#ppt_x"/>
                                          </p:val>
                                        </p:tav>
                                        <p:tav tm="100000">
                                          <p:val>
                                            <p:strVal val="#ppt_x"/>
                                          </p:val>
                                        </p:tav>
                                      </p:tavLst>
                                    </p:anim>
                                    <p:anim calcmode="lin" valueType="num">
                                      <p:cBhvr additive="base">
                                        <p:cTn id="8" dur="500" fill="hold"/>
                                        <p:tgtEl>
                                          <p:spTgt spid="162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1008683" y="1616695"/>
            <a:ext cx="16682948" cy="4530725"/>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MAC</a:t>
            </a:r>
            <a:r>
              <a:rPr lang="zh-CN" altLang="en-US" sz="3200" b="1" dirty="0">
                <a:solidFill>
                  <a:schemeClr val="tx1">
                    <a:lumMod val="75000"/>
                    <a:lumOff val="25000"/>
                  </a:schemeClr>
                </a:solidFill>
                <a:latin typeface="+mj-ea"/>
                <a:ea typeface="+mj-ea"/>
              </a:rPr>
              <a:t>层功能</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可靠的数据传输</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访问控制</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安全</a:t>
            </a:r>
            <a:endParaRPr lang="en-US" altLang="zh-CN" sz="2800" dirty="0">
              <a:solidFill>
                <a:schemeClr val="tx1">
                  <a:lumMod val="65000"/>
                  <a:lumOff val="35000"/>
                </a:schemeClr>
              </a:solidFill>
              <a:latin typeface="+mj-ea"/>
              <a:ea typeface="+mj-ea"/>
            </a:endParaRPr>
          </a:p>
          <a:p>
            <a:pPr marL="786130" lvl="1" indent="0" eaLnBrk="1" hangingPunct="1">
              <a:lnSpc>
                <a:spcPct val="150000"/>
              </a:lnSpc>
              <a:buNone/>
            </a:pPr>
            <a:endParaRPr lang="en-US" altLang="zh-CN" sz="2800" dirty="0">
              <a:solidFill>
                <a:schemeClr val="tx1">
                  <a:lumMod val="65000"/>
                  <a:lumOff val="35000"/>
                </a:schemeClr>
              </a:solidFill>
              <a:latin typeface="+mj-ea"/>
              <a:ea typeface="+mj-ea"/>
            </a:endParaRPr>
          </a:p>
          <a:p>
            <a:pPr marL="786130" lvl="1" indent="0" eaLnBrk="1" hangingPunct="1">
              <a:lnSpc>
                <a:spcPct val="150000"/>
              </a:lnSpc>
              <a:buNone/>
            </a:pPr>
            <a:endParaRPr lang="zh-CN" altLang="en-US" sz="2800" dirty="0">
              <a:solidFill>
                <a:schemeClr val="tx1">
                  <a:lumMod val="65000"/>
                  <a:lumOff val="35000"/>
                </a:schemeClr>
              </a:solidFill>
              <a:latin typeface="+mj-ea"/>
              <a:ea typeface="+mj-ea"/>
            </a:endParaRPr>
          </a:p>
          <a:p>
            <a:pPr>
              <a:lnSpc>
                <a:spcPct val="150000"/>
              </a:lnSpc>
            </a:pPr>
            <a:r>
              <a:rPr lang="zh-CN" altLang="en-US" sz="3200" b="1" dirty="0">
                <a:solidFill>
                  <a:schemeClr val="tx1">
                    <a:lumMod val="75000"/>
                    <a:lumOff val="25000"/>
                  </a:schemeClr>
                </a:solidFill>
                <a:latin typeface="+mj-ea"/>
                <a:ea typeface="+mj-ea"/>
              </a:rPr>
              <a:t>帧类型</a:t>
            </a:r>
            <a:endParaRPr lang="zh-CN" altLang="en-US"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控制帧：</a:t>
            </a:r>
            <a:r>
              <a:rPr lang="en-US" altLang="zh-CN" sz="2800" dirty="0">
                <a:solidFill>
                  <a:schemeClr val="tx1">
                    <a:lumMod val="65000"/>
                    <a:lumOff val="35000"/>
                  </a:schemeClr>
                </a:solidFill>
                <a:latin typeface="+mj-ea"/>
                <a:ea typeface="+mj-ea"/>
              </a:rPr>
              <a:t>6</a:t>
            </a:r>
            <a:r>
              <a:rPr lang="zh-CN" altLang="en-US" sz="2800" dirty="0">
                <a:solidFill>
                  <a:schemeClr val="tx1">
                    <a:lumMod val="65000"/>
                    <a:lumOff val="35000"/>
                  </a:schemeClr>
                </a:solidFill>
                <a:latin typeface="+mj-ea"/>
                <a:ea typeface="+mj-ea"/>
              </a:rPr>
              <a:t>种子类型，用于竞争期间的握手通信和正向确认、结束非竞争期等</a:t>
            </a:r>
            <a:endParaRPr lang="zh-CN" altLang="en-US"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数据帧：</a:t>
            </a:r>
            <a:r>
              <a:rPr lang="en-US" altLang="zh-CN" sz="2800" dirty="0">
                <a:solidFill>
                  <a:schemeClr val="tx1">
                    <a:lumMod val="65000"/>
                    <a:lumOff val="35000"/>
                  </a:schemeClr>
                </a:solidFill>
                <a:latin typeface="+mj-ea"/>
                <a:ea typeface="+mj-ea"/>
              </a:rPr>
              <a:t>8</a:t>
            </a:r>
            <a:r>
              <a:rPr lang="zh-CN" altLang="en-US" sz="2800" dirty="0">
                <a:solidFill>
                  <a:schemeClr val="tx1">
                    <a:lumMod val="65000"/>
                    <a:lumOff val="35000"/>
                  </a:schemeClr>
                </a:solidFill>
                <a:latin typeface="+mj-ea"/>
                <a:ea typeface="+mj-ea"/>
              </a:rPr>
              <a:t>种子类型，用于在竞争期和非竞争期传输数据</a:t>
            </a:r>
            <a:endParaRPr lang="zh-CN" altLang="en-US"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管理帧：</a:t>
            </a:r>
            <a:r>
              <a:rPr lang="en-US" altLang="zh-CN" sz="2800" dirty="0">
                <a:solidFill>
                  <a:schemeClr val="tx1">
                    <a:lumMod val="65000"/>
                    <a:lumOff val="35000"/>
                  </a:schemeClr>
                </a:solidFill>
                <a:latin typeface="+mj-ea"/>
                <a:ea typeface="+mj-ea"/>
              </a:rPr>
              <a:t>11</a:t>
            </a:r>
            <a:r>
              <a:rPr lang="zh-CN" altLang="en-US" sz="2800" dirty="0">
                <a:solidFill>
                  <a:schemeClr val="tx1">
                    <a:lumMod val="65000"/>
                    <a:lumOff val="35000"/>
                  </a:schemeClr>
                </a:solidFill>
                <a:latin typeface="+mj-ea"/>
                <a:ea typeface="+mj-ea"/>
              </a:rPr>
              <a:t>种子类型，主要用于</a:t>
            </a:r>
            <a:r>
              <a:rPr lang="en-US" altLang="zh-CN" sz="2800" dirty="0">
                <a:solidFill>
                  <a:schemeClr val="tx1">
                    <a:lumMod val="65000"/>
                    <a:lumOff val="35000"/>
                  </a:schemeClr>
                </a:solidFill>
                <a:latin typeface="+mj-ea"/>
                <a:ea typeface="+mj-ea"/>
              </a:rPr>
              <a:t>STA</a:t>
            </a:r>
            <a:r>
              <a:rPr lang="zh-CN" altLang="en-US" sz="2800" dirty="0">
                <a:solidFill>
                  <a:schemeClr val="tx1">
                    <a:lumMod val="65000"/>
                    <a:lumOff val="35000"/>
                  </a:schemeClr>
                </a:solidFill>
                <a:latin typeface="+mj-ea"/>
                <a:ea typeface="+mj-ea"/>
              </a:rPr>
              <a:t>与</a:t>
            </a:r>
            <a:r>
              <a:rPr lang="en-US" altLang="zh-CN" sz="2800" dirty="0">
                <a:solidFill>
                  <a:schemeClr val="tx1">
                    <a:lumMod val="65000"/>
                    <a:lumOff val="35000"/>
                  </a:schemeClr>
                </a:solidFill>
                <a:latin typeface="+mj-ea"/>
                <a:ea typeface="+mj-ea"/>
              </a:rPr>
              <a:t>AP</a:t>
            </a:r>
            <a:r>
              <a:rPr lang="zh-CN" altLang="en-US" sz="2800" dirty="0">
                <a:solidFill>
                  <a:schemeClr val="tx1">
                    <a:lumMod val="65000"/>
                    <a:lumOff val="35000"/>
                  </a:schemeClr>
                </a:solidFill>
                <a:latin typeface="+mj-ea"/>
                <a:ea typeface="+mj-ea"/>
              </a:rPr>
              <a:t>之间协商、关系的控制，如关联、认证、同步等</a:t>
            </a:r>
            <a:endParaRPr lang="zh-CN" altLang="en-US" sz="2800" dirty="0">
              <a:solidFill>
                <a:schemeClr val="tx1">
                  <a:lumMod val="65000"/>
                  <a:lumOff val="35000"/>
                </a:schemeClr>
              </a:solidFill>
              <a:latin typeface="+mj-ea"/>
              <a:ea typeface="+mj-ea"/>
            </a:endParaRPr>
          </a:p>
        </p:txBody>
      </p:sp>
      <p:pic>
        <p:nvPicPr>
          <p:cNvPr id="4" name="Picture 4" descr="0321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5227" y="1542150"/>
            <a:ext cx="11570380" cy="228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032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454" y="4111241"/>
            <a:ext cx="1145581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1057578" y="1300718"/>
            <a:ext cx="15481720" cy="5704204"/>
          </a:xfrm>
          <a:prstGeom prst="rect">
            <a:avLst/>
          </a:prstGeom>
        </p:spPr>
        <p:txBody>
          <a:bodyPr/>
          <a:lstStyle/>
          <a:p>
            <a:pPr>
              <a:lnSpc>
                <a:spcPct val="150000"/>
              </a:lnSpc>
            </a:pPr>
            <a:r>
              <a:rPr lang="zh-CN" altLang="en-US" sz="3600" b="1" dirty="0">
                <a:solidFill>
                  <a:schemeClr val="tx1">
                    <a:lumMod val="75000"/>
                    <a:lumOff val="25000"/>
                  </a:schemeClr>
                </a:solidFill>
                <a:latin typeface="+mj-ea"/>
                <a:ea typeface="+mj-ea"/>
              </a:rPr>
              <a:t>可靠的数据传输</a:t>
            </a:r>
            <a:endParaRPr lang="zh-CN" altLang="en-US" sz="3600" b="1" dirty="0">
              <a:solidFill>
                <a:schemeClr val="tx1">
                  <a:lumMod val="75000"/>
                  <a:lumOff val="2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成功接收</a:t>
            </a:r>
            <a:r>
              <a:rPr lang="en-US" altLang="zh-CN" sz="3000" dirty="0">
                <a:solidFill>
                  <a:schemeClr val="tx1">
                    <a:lumMod val="65000"/>
                    <a:lumOff val="35000"/>
                  </a:schemeClr>
                </a:solidFill>
                <a:latin typeface="+mj-ea"/>
                <a:ea typeface="+mj-ea"/>
              </a:rPr>
              <a:t>/</a:t>
            </a:r>
            <a:r>
              <a:rPr lang="zh-CN" altLang="en-US" sz="3000" dirty="0">
                <a:solidFill>
                  <a:schemeClr val="tx1">
                    <a:lumMod val="65000"/>
                    <a:lumOff val="35000"/>
                  </a:schemeClr>
                </a:solidFill>
                <a:latin typeface="+mj-ea"/>
                <a:ea typeface="+mj-ea"/>
              </a:rPr>
              <a:t>顺序不变</a:t>
            </a:r>
            <a:r>
              <a:rPr lang="en-US" altLang="zh-CN" sz="3000" dirty="0">
                <a:solidFill>
                  <a:schemeClr val="tx1">
                    <a:lumMod val="65000"/>
                    <a:lumOff val="35000"/>
                  </a:schemeClr>
                </a:solidFill>
                <a:latin typeface="+mj-ea"/>
                <a:ea typeface="+mj-ea"/>
              </a:rPr>
              <a:t>/</a:t>
            </a:r>
            <a:r>
              <a:rPr lang="zh-CN" altLang="en-US" sz="3000" dirty="0">
                <a:solidFill>
                  <a:schemeClr val="tx1">
                    <a:lumMod val="65000"/>
                    <a:lumOff val="35000"/>
                  </a:schemeClr>
                </a:solidFill>
                <a:latin typeface="+mj-ea"/>
                <a:ea typeface="+mj-ea"/>
              </a:rPr>
              <a:t>内容正确</a:t>
            </a:r>
            <a:endParaRPr lang="zh-CN" altLang="en-US" sz="3000" dirty="0">
              <a:solidFill>
                <a:schemeClr val="tx1">
                  <a:lumMod val="65000"/>
                  <a:lumOff val="3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接收确认（</a:t>
            </a:r>
            <a:r>
              <a:rPr lang="en-US" altLang="zh-CN" sz="3000" dirty="0">
                <a:solidFill>
                  <a:schemeClr val="tx1">
                    <a:lumMod val="65000"/>
                    <a:lumOff val="35000"/>
                  </a:schemeClr>
                </a:solidFill>
                <a:latin typeface="+mj-ea"/>
                <a:ea typeface="+mj-ea"/>
              </a:rPr>
              <a:t>ACK</a:t>
            </a:r>
            <a:r>
              <a:rPr lang="zh-CN" altLang="en-US" sz="3000" dirty="0">
                <a:solidFill>
                  <a:schemeClr val="tx1">
                    <a:lumMod val="65000"/>
                    <a:lumOff val="35000"/>
                  </a:schemeClr>
                </a:solidFill>
                <a:latin typeface="+mj-ea"/>
                <a:ea typeface="+mj-ea"/>
              </a:rPr>
              <a:t>）与重传</a:t>
            </a:r>
            <a:r>
              <a:rPr lang="en-US" altLang="zh-CN" sz="3000" dirty="0">
                <a:solidFill>
                  <a:schemeClr val="tx1">
                    <a:lumMod val="65000"/>
                    <a:lumOff val="35000"/>
                  </a:schemeClr>
                </a:solidFill>
                <a:latin typeface="+mj-ea"/>
                <a:ea typeface="+mj-ea"/>
              </a:rPr>
              <a:t>/</a:t>
            </a:r>
            <a:r>
              <a:rPr lang="zh-CN" altLang="en-US" sz="3000" dirty="0">
                <a:solidFill>
                  <a:schemeClr val="tx1">
                    <a:lumMod val="65000"/>
                    <a:lumOff val="35000"/>
                  </a:schemeClr>
                </a:solidFill>
                <a:latin typeface="+mj-ea"/>
                <a:ea typeface="+mj-ea"/>
              </a:rPr>
              <a:t>帧编号</a:t>
            </a:r>
            <a:r>
              <a:rPr lang="en-US" altLang="zh-CN" sz="3000" dirty="0">
                <a:solidFill>
                  <a:schemeClr val="tx1">
                    <a:lumMod val="65000"/>
                    <a:lumOff val="35000"/>
                  </a:schemeClr>
                </a:solidFill>
                <a:latin typeface="+mj-ea"/>
                <a:ea typeface="+mj-ea"/>
              </a:rPr>
              <a:t>/</a:t>
            </a:r>
            <a:r>
              <a:rPr lang="zh-CN" altLang="en-US" sz="3000" dirty="0">
                <a:solidFill>
                  <a:schemeClr val="tx1">
                    <a:lumMod val="65000"/>
                    <a:lumOff val="35000"/>
                  </a:schemeClr>
                </a:solidFill>
                <a:latin typeface="+mj-ea"/>
                <a:ea typeface="+mj-ea"/>
              </a:rPr>
              <a:t>校验码</a:t>
            </a:r>
            <a:endParaRPr lang="en-US" altLang="zh-CN" sz="3000" dirty="0">
              <a:solidFill>
                <a:schemeClr val="tx1">
                  <a:lumMod val="65000"/>
                  <a:lumOff val="35000"/>
                </a:schemeClr>
              </a:solidFill>
              <a:latin typeface="+mj-ea"/>
              <a:ea typeface="+mj-ea"/>
            </a:endParaRPr>
          </a:p>
          <a:p>
            <a:pPr eaLnBrk="1" hangingPunct="1">
              <a:lnSpc>
                <a:spcPct val="150000"/>
              </a:lnSpc>
            </a:pPr>
            <a:r>
              <a:rPr lang="zh-CN" altLang="en-US" sz="3600" b="1" dirty="0">
                <a:solidFill>
                  <a:schemeClr val="tx1">
                    <a:lumMod val="75000"/>
                    <a:lumOff val="25000"/>
                  </a:schemeClr>
                </a:solidFill>
                <a:latin typeface="+mj-ea"/>
                <a:ea typeface="+mj-ea"/>
              </a:rPr>
              <a:t>接入控制</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谁能使用信道进行数据传输？如何保证多方有序的使用信道进行数据发送？</a:t>
            </a:r>
            <a:endPar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RTS</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Request To Send</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/CTS</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Clear To Send</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DCF</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Distributed Coordination Function</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PCF</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Point Coordination Function</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HCF</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Hybrid Coordination Function</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3200" dirty="0">
              <a:solidFill>
                <a:schemeClr val="tx1">
                  <a:lumMod val="65000"/>
                  <a:lumOff val="35000"/>
                </a:schemeClr>
              </a:solidFill>
              <a:latin typeface="+mj-ea"/>
            </a:endParaRPr>
          </a:p>
          <a:p>
            <a:pPr marL="548640" lvl="1" indent="-548640" algn="l">
              <a:lnSpc>
                <a:spcPct val="150000"/>
              </a:lnSpc>
            </a:pPr>
            <a:r>
              <a:rPr lang="zh-CN" altLang="en-US" sz="3600" b="1" dirty="0">
                <a:solidFill>
                  <a:schemeClr val="tx1">
                    <a:lumMod val="75000"/>
                    <a:lumOff val="25000"/>
                  </a:schemeClr>
                </a:solidFill>
                <a:latin typeface="+mj-ea"/>
                <a:ea typeface="+mj-ea"/>
              </a:rPr>
              <a:t>安全   </a:t>
            </a:r>
            <a:r>
              <a:rPr lang="zh-CN" altLang="en-US" sz="3000" dirty="0">
                <a:solidFill>
                  <a:schemeClr val="tx1">
                    <a:lumMod val="65000"/>
                    <a:lumOff val="35000"/>
                  </a:schemeClr>
                </a:solidFill>
                <a:latin typeface="+mj-ea"/>
                <a:ea typeface="+mj-ea"/>
              </a:rPr>
              <a:t>保证数据传输的机密性、完整性等</a:t>
            </a:r>
            <a:endParaRPr lang="zh-CN" altLang="en-US" sz="3600" b="1" dirty="0">
              <a:solidFill>
                <a:schemeClr val="tx1">
                  <a:lumMod val="75000"/>
                  <a:lumOff val="25000"/>
                </a:schemeClr>
              </a:solidFill>
              <a:latin typeface="+mj-ea"/>
              <a:ea typeface="+mj-ea"/>
            </a:endParaRPr>
          </a:p>
          <a:p>
            <a:pPr lvl="1">
              <a:lnSpc>
                <a:spcPct val="150000"/>
              </a:lnSpc>
            </a:pPr>
            <a:endParaRPr lang="en-US" altLang="zh-CN" sz="3200" dirty="0">
              <a:solidFill>
                <a:schemeClr val="tx1">
                  <a:lumMod val="65000"/>
                  <a:lumOff val="35000"/>
                </a:schemeClr>
              </a:solidFill>
              <a:latin typeface="+mj-ea"/>
            </a:endParaRPr>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7515" y="1300689"/>
            <a:ext cx="9550987" cy="393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921" name="文本框 334920"/>
          <p:cNvSpPr txBox="1"/>
          <p:nvPr/>
        </p:nvSpPr>
        <p:spPr>
          <a:xfrm>
            <a:off x="943106" y="1501671"/>
            <a:ext cx="9530080" cy="2214880"/>
          </a:xfrm>
          <a:prstGeom prst="rect">
            <a:avLst/>
          </a:prstGeom>
          <a:solidFill>
            <a:srgbClr val="FFFF99"/>
          </a:solidFill>
          <a:ln w="9525" cap="flat" cmpd="sng">
            <a:solidFill>
              <a:srgbClr val="333399"/>
            </a:solidFill>
            <a:prstDash val="solid"/>
            <a:miter/>
            <a:headEnd type="none" w="med" len="med"/>
            <a:tailEnd type="none" w="med" len="med"/>
          </a:ln>
        </p:spPr>
        <p:txBody>
          <a:bodyPr wrap="none" anchor="t">
            <a:spAutoFit/>
          </a:bodyPr>
          <a:p>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源站 </a:t>
            </a:r>
            <a:r>
              <a:rPr lang="en-US" altLang="zh-CN"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在发送数据帧之前先发送一个短的控制帧，</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叫做</a:t>
            </a:r>
            <a:r>
              <a:rPr lang="zh-CN" altLang="en-US" sz="320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请求发送</a:t>
            </a: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RTS (Request To Send)</a:t>
            </a: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，它包括</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源地址、目的地址和这次通信（包括相应的确认帧）</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所需的持续时间。</a:t>
            </a:r>
            <a:r>
              <a:rPr lang="zh-CN" altLang="en-US" sz="4200">
                <a:solidFill>
                  <a:srgbClr val="333399"/>
                </a:solidFill>
                <a:latin typeface="Arial" panose="020B0604020202020204" pitchFamily="34" charset="0"/>
                <a:ea typeface="黑体" panose="02010600030101010101" charset="-122"/>
              </a:rPr>
              <a:t> </a:t>
            </a:r>
            <a:endParaRPr lang="zh-CN" altLang="en-US" sz="4200">
              <a:solidFill>
                <a:srgbClr val="333399"/>
              </a:solidFill>
              <a:latin typeface="Arial" panose="020B0604020202020204" pitchFamily="34" charset="0"/>
              <a:ea typeface="黑体" panose="02010600030101010101" charset="-122"/>
            </a:endParaRPr>
          </a:p>
        </p:txBody>
      </p:sp>
      <p:grpSp>
        <p:nvGrpSpPr>
          <p:cNvPr id="9" name="组合 8"/>
          <p:cNvGrpSpPr/>
          <p:nvPr/>
        </p:nvGrpSpPr>
        <p:grpSpPr>
          <a:xfrm>
            <a:off x="1365250" y="4085590"/>
            <a:ext cx="12705715" cy="5089525"/>
            <a:chOff x="790" y="4720"/>
            <a:chExt cx="13215" cy="5558"/>
          </a:xfrm>
        </p:grpSpPr>
        <p:grpSp>
          <p:nvGrpSpPr>
            <p:cNvPr id="10" name="组合 9"/>
            <p:cNvGrpSpPr/>
            <p:nvPr/>
          </p:nvGrpSpPr>
          <p:grpSpPr>
            <a:xfrm>
              <a:off x="790" y="4835"/>
              <a:ext cx="8363" cy="5443"/>
              <a:chOff x="316" y="1934"/>
              <a:chExt cx="3345" cy="2177"/>
            </a:xfrm>
          </p:grpSpPr>
          <p:sp>
            <p:nvSpPr>
              <p:cNvPr id="11" name="椭圆 10"/>
              <p:cNvSpPr/>
              <p:nvPr/>
            </p:nvSpPr>
            <p:spPr>
              <a:xfrm>
                <a:off x="1468" y="1966"/>
                <a:ext cx="2193" cy="2145"/>
              </a:xfrm>
              <a:prstGeom prst="ellipse">
                <a:avLst/>
              </a:prstGeom>
              <a:solidFill>
                <a:srgbClr val="FFFF99"/>
              </a:solidFill>
              <a:ln w="9525" cap="flat" cmpd="sng">
                <a:solidFill>
                  <a:schemeClr val="tx1"/>
                </a:solidFill>
                <a:prstDash val="dash"/>
                <a:headEnd type="none" w="med" len="med"/>
                <a:tailEnd type="none" w="med" len="med"/>
              </a:ln>
            </p:spPr>
            <p:txBody>
              <a:bodyPr/>
              <a:p>
                <a:endParaRPr lang="zh-CN" altLang="en-US"/>
              </a:p>
            </p:txBody>
          </p:sp>
          <p:sp>
            <p:nvSpPr>
              <p:cNvPr id="12" name="文本框 11"/>
              <p:cNvSpPr txBox="1"/>
              <p:nvPr/>
            </p:nvSpPr>
            <p:spPr>
              <a:xfrm>
                <a:off x="316" y="1934"/>
                <a:ext cx="1067" cy="161"/>
              </a:xfrm>
              <a:prstGeom prst="rect">
                <a:avLst/>
              </a:prstGeom>
              <a:noFill/>
              <a:ln w="9525">
                <a:noFill/>
              </a:ln>
            </p:spPr>
            <p:txBody>
              <a:bodyPr wrap="square" anchor="t">
                <a:spAutoFit/>
              </a:bodyPr>
              <a:p>
                <a:r>
                  <a:rPr lang="zh-CN" altLang="zh-CN">
                    <a:solidFill>
                      <a:srgbClr val="333399"/>
                    </a:solidFill>
                    <a:latin typeface="Arial" panose="020B0604020202020204" pitchFamily="34" charset="0"/>
                    <a:ea typeface="黑体" panose="02010600030101010101" charset="-122"/>
                  </a:rPr>
                  <a:t>A 的作用范围</a:t>
                </a:r>
                <a:endParaRPr lang="en-US" altLang="zh-CN">
                  <a:solidFill>
                    <a:srgbClr val="333399"/>
                  </a:solidFill>
                  <a:latin typeface="Arial" panose="020B0604020202020204" pitchFamily="34" charset="0"/>
                  <a:ea typeface="黑体" panose="02010600030101010101" charset="-122"/>
                </a:endParaRPr>
              </a:p>
            </p:txBody>
          </p:sp>
          <p:sp>
            <p:nvSpPr>
              <p:cNvPr id="13" name="直接连接符 12"/>
              <p:cNvSpPr/>
              <p:nvPr/>
            </p:nvSpPr>
            <p:spPr>
              <a:xfrm>
                <a:off x="1314" y="2115"/>
                <a:ext cx="474" cy="197"/>
              </a:xfrm>
              <a:prstGeom prst="line">
                <a:avLst/>
              </a:prstGeom>
              <a:ln w="28575" cap="flat" cmpd="sng">
                <a:solidFill>
                  <a:srgbClr val="333399"/>
                </a:solidFill>
                <a:prstDash val="solid"/>
                <a:headEnd type="none" w="med" len="med"/>
                <a:tailEnd type="triangle" w="sm" len="lg"/>
              </a:ln>
            </p:spPr>
          </p:sp>
        </p:grpSp>
        <p:grpSp>
          <p:nvGrpSpPr>
            <p:cNvPr id="14" name="组合 13"/>
            <p:cNvGrpSpPr/>
            <p:nvPr/>
          </p:nvGrpSpPr>
          <p:grpSpPr>
            <a:xfrm>
              <a:off x="5858" y="4720"/>
              <a:ext cx="8147" cy="5558"/>
              <a:chOff x="2343" y="1888"/>
              <a:chExt cx="3259" cy="2223"/>
            </a:xfrm>
          </p:grpSpPr>
          <p:sp>
            <p:nvSpPr>
              <p:cNvPr id="15" name="直接连接符 14"/>
              <p:cNvSpPr/>
              <p:nvPr/>
            </p:nvSpPr>
            <p:spPr>
              <a:xfrm flipH="1">
                <a:off x="4180" y="2115"/>
                <a:ext cx="355" cy="197"/>
              </a:xfrm>
              <a:prstGeom prst="line">
                <a:avLst/>
              </a:prstGeom>
              <a:ln w="28575" cap="flat" cmpd="sng">
                <a:solidFill>
                  <a:srgbClr val="333399"/>
                </a:solidFill>
                <a:prstDash val="solid"/>
                <a:headEnd type="none" w="med" len="med"/>
                <a:tailEnd type="triangle" w="sm" len="lg"/>
              </a:ln>
            </p:spPr>
          </p:sp>
          <p:sp>
            <p:nvSpPr>
              <p:cNvPr id="16" name="文本框 15"/>
              <p:cNvSpPr txBox="1"/>
              <p:nvPr/>
            </p:nvSpPr>
            <p:spPr>
              <a:xfrm>
                <a:off x="4535" y="1888"/>
                <a:ext cx="1067" cy="161"/>
              </a:xfrm>
              <a:prstGeom prst="rect">
                <a:avLst/>
              </a:prstGeom>
              <a:noFill/>
              <a:ln w="9525">
                <a:noFill/>
              </a:ln>
            </p:spPr>
            <p:txBody>
              <a:bodyPr wrap="square" anchor="t">
                <a:spAutoFit/>
              </a:bodyPr>
              <a:p>
                <a:r>
                  <a:rPr lang="zh-CN" altLang="zh-CN">
                    <a:solidFill>
                      <a:srgbClr val="333399"/>
                    </a:solidFill>
                    <a:latin typeface="Arial" panose="020B0604020202020204" pitchFamily="34" charset="0"/>
                    <a:ea typeface="黑体" panose="02010600030101010101" charset="-122"/>
                  </a:rPr>
                  <a:t>B 的作用范围</a:t>
                </a:r>
                <a:endParaRPr lang="en-US" altLang="zh-CN">
                  <a:solidFill>
                    <a:srgbClr val="333399"/>
                  </a:solidFill>
                  <a:latin typeface="Arial" panose="020B0604020202020204" pitchFamily="34" charset="0"/>
                  <a:ea typeface="黑体" panose="02010600030101010101" charset="-122"/>
                </a:endParaRPr>
              </a:p>
            </p:txBody>
          </p:sp>
          <p:sp>
            <p:nvSpPr>
              <p:cNvPr id="17" name="椭圆 16"/>
              <p:cNvSpPr/>
              <p:nvPr/>
            </p:nvSpPr>
            <p:spPr>
              <a:xfrm>
                <a:off x="2343" y="1966"/>
                <a:ext cx="2192" cy="2145"/>
              </a:xfrm>
              <a:prstGeom prst="ellipse">
                <a:avLst/>
              </a:prstGeom>
              <a:solidFill>
                <a:srgbClr val="CCECFF">
                  <a:alpha val="50000"/>
                </a:srgbClr>
              </a:solidFill>
              <a:ln w="9525" cap="flat" cmpd="sng">
                <a:solidFill>
                  <a:schemeClr val="tx1"/>
                </a:solidFill>
                <a:prstDash val="dash"/>
                <a:headEnd type="none" w="med" len="med"/>
                <a:tailEnd type="none" w="med" len="med"/>
              </a:ln>
            </p:spPr>
            <p:txBody>
              <a:bodyPr/>
              <a:p>
                <a:endParaRPr lang="zh-CN" altLang="en-US"/>
              </a:p>
            </p:txBody>
          </p:sp>
        </p:grpSp>
        <p:sp>
          <p:nvSpPr>
            <p:cNvPr id="18" name="文本框 17"/>
            <p:cNvSpPr txBox="1"/>
            <p:nvPr/>
          </p:nvSpPr>
          <p:spPr>
            <a:xfrm>
              <a:off x="5928" y="7838"/>
              <a:ext cx="557" cy="402"/>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A</a:t>
              </a:r>
              <a:endParaRPr lang="en-US" altLang="zh-CN">
                <a:solidFill>
                  <a:srgbClr val="333399"/>
                </a:solidFill>
                <a:latin typeface="Arial" panose="020B0604020202020204" pitchFamily="34" charset="0"/>
                <a:ea typeface="黑体" panose="02010600030101010101" charset="-122"/>
              </a:endParaRPr>
            </a:p>
          </p:txBody>
        </p:sp>
        <p:sp>
          <p:nvSpPr>
            <p:cNvPr id="19" name="文本框 18"/>
            <p:cNvSpPr txBox="1"/>
            <p:nvPr/>
          </p:nvSpPr>
          <p:spPr>
            <a:xfrm>
              <a:off x="3705" y="7838"/>
              <a:ext cx="580" cy="402"/>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C</a:t>
              </a:r>
              <a:endParaRPr lang="en-US" altLang="zh-CN">
                <a:solidFill>
                  <a:srgbClr val="333399"/>
                </a:solidFill>
                <a:latin typeface="Arial" panose="020B0604020202020204" pitchFamily="34" charset="0"/>
                <a:ea typeface="黑体" panose="02010600030101010101" charset="-122"/>
              </a:endParaRPr>
            </a:p>
          </p:txBody>
        </p:sp>
        <p:sp>
          <p:nvSpPr>
            <p:cNvPr id="20" name="文本框 19"/>
            <p:cNvSpPr txBox="1"/>
            <p:nvPr/>
          </p:nvSpPr>
          <p:spPr>
            <a:xfrm>
              <a:off x="8520" y="7838"/>
              <a:ext cx="558" cy="402"/>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B</a:t>
              </a:r>
              <a:endParaRPr lang="en-US" altLang="zh-CN">
                <a:solidFill>
                  <a:srgbClr val="333399"/>
                </a:solidFill>
                <a:latin typeface="Arial" panose="020B0604020202020204" pitchFamily="34" charset="0"/>
                <a:ea typeface="黑体" panose="02010600030101010101" charset="-122"/>
              </a:endParaRPr>
            </a:p>
          </p:txBody>
        </p:sp>
        <p:sp>
          <p:nvSpPr>
            <p:cNvPr id="21" name="文本框 20"/>
            <p:cNvSpPr txBox="1"/>
            <p:nvPr/>
          </p:nvSpPr>
          <p:spPr>
            <a:xfrm>
              <a:off x="10703" y="7838"/>
              <a:ext cx="580" cy="402"/>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D</a:t>
              </a:r>
              <a:endParaRPr lang="en-US" altLang="zh-CN">
                <a:solidFill>
                  <a:srgbClr val="333399"/>
                </a:solidFill>
                <a:latin typeface="Arial" panose="020B0604020202020204" pitchFamily="34" charset="0"/>
                <a:ea typeface="黑体" panose="02010600030101010101" charset="-122"/>
              </a:endParaRPr>
            </a:p>
          </p:txBody>
        </p:sp>
        <p:sp>
          <p:nvSpPr>
            <p:cNvPr id="22" name="文本框 21"/>
            <p:cNvSpPr txBox="1"/>
            <p:nvPr/>
          </p:nvSpPr>
          <p:spPr>
            <a:xfrm>
              <a:off x="7663" y="9085"/>
              <a:ext cx="557" cy="402"/>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E</a:t>
              </a:r>
              <a:endParaRPr lang="en-US" altLang="zh-CN">
                <a:solidFill>
                  <a:srgbClr val="333399"/>
                </a:solidFill>
                <a:latin typeface="Arial" panose="020B0604020202020204" pitchFamily="34" charset="0"/>
                <a:ea typeface="黑体" panose="02010600030101010101" charset="-122"/>
              </a:endParaRPr>
            </a:p>
          </p:txBody>
        </p:sp>
        <p:grpSp>
          <p:nvGrpSpPr>
            <p:cNvPr id="23" name="组合 22"/>
            <p:cNvGrpSpPr/>
            <p:nvPr/>
          </p:nvGrpSpPr>
          <p:grpSpPr>
            <a:xfrm>
              <a:off x="6633" y="6758"/>
              <a:ext cx="1702" cy="797"/>
              <a:chOff x="2653" y="2703"/>
              <a:chExt cx="681" cy="319"/>
            </a:xfrm>
          </p:grpSpPr>
          <p:sp>
            <p:nvSpPr>
              <p:cNvPr id="24" name="直接连接符 23"/>
              <p:cNvSpPr/>
              <p:nvPr/>
            </p:nvSpPr>
            <p:spPr>
              <a:xfrm>
                <a:off x="2653" y="3022"/>
                <a:ext cx="681" cy="0"/>
              </a:xfrm>
              <a:prstGeom prst="line">
                <a:avLst/>
              </a:prstGeom>
              <a:ln w="76200" cap="flat" cmpd="sng">
                <a:solidFill>
                  <a:schemeClr val="hlink"/>
                </a:solidFill>
                <a:prstDash val="solid"/>
                <a:headEnd type="none" w="med" len="med"/>
                <a:tailEnd type="triangle" w="med" len="lg"/>
              </a:ln>
            </p:spPr>
          </p:sp>
          <p:sp>
            <p:nvSpPr>
              <p:cNvPr id="25" name="矩形 24"/>
              <p:cNvSpPr/>
              <p:nvPr/>
            </p:nvSpPr>
            <p:spPr>
              <a:xfrm>
                <a:off x="2763" y="2703"/>
                <a:ext cx="465" cy="238"/>
              </a:xfrm>
              <a:prstGeom prst="rect">
                <a:avLst/>
              </a:prstGeom>
              <a:solidFill>
                <a:srgbClr val="FFCCFF"/>
              </a:solidFill>
              <a:ln w="19050"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p>
                <a:pPr algn="ctr"/>
                <a:r>
                  <a:rPr lang="en-US" altLang="zh-CN">
                    <a:solidFill>
                      <a:srgbClr val="333399"/>
                    </a:solidFill>
                    <a:latin typeface="Arial" panose="020B0604020202020204" pitchFamily="34" charset="0"/>
                    <a:ea typeface="黑体" panose="02010600030101010101" charset="-122"/>
                  </a:rPr>
                  <a:t>RTS</a:t>
                </a:r>
                <a:endParaRPr lang="en-US" altLang="zh-CN">
                  <a:solidFill>
                    <a:srgbClr val="333399"/>
                  </a:solidFill>
                  <a:latin typeface="Arial" panose="020B0604020202020204" pitchFamily="34" charset="0"/>
                  <a:ea typeface="黑体" panose="02010600030101010101" charset="-122"/>
                </a:endParaRPr>
              </a:p>
            </p:txBody>
          </p:sp>
        </p:grpSp>
        <p:grpSp>
          <p:nvGrpSpPr>
            <p:cNvPr id="26" name="组合 25"/>
            <p:cNvGrpSpPr/>
            <p:nvPr/>
          </p:nvGrpSpPr>
          <p:grpSpPr>
            <a:xfrm>
              <a:off x="4253" y="6758"/>
              <a:ext cx="1587" cy="797"/>
              <a:chOff x="1701" y="2703"/>
              <a:chExt cx="635" cy="319"/>
            </a:xfrm>
          </p:grpSpPr>
          <p:sp>
            <p:nvSpPr>
              <p:cNvPr id="27" name="矩形 26"/>
              <p:cNvSpPr/>
              <p:nvPr/>
            </p:nvSpPr>
            <p:spPr>
              <a:xfrm>
                <a:off x="1788" y="2703"/>
                <a:ext cx="466" cy="238"/>
              </a:xfrm>
              <a:prstGeom prst="rect">
                <a:avLst/>
              </a:prstGeom>
              <a:solidFill>
                <a:srgbClr val="FFCCFF"/>
              </a:solidFill>
              <a:ln w="19050"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p>
                <a:pPr algn="ctr"/>
                <a:r>
                  <a:rPr lang="en-US" altLang="zh-CN">
                    <a:solidFill>
                      <a:srgbClr val="333399"/>
                    </a:solidFill>
                    <a:latin typeface="Arial" panose="020B0604020202020204" pitchFamily="34" charset="0"/>
                    <a:ea typeface="黑体" panose="02010600030101010101" charset="-122"/>
                  </a:rPr>
                  <a:t>RTS</a:t>
                </a:r>
                <a:endParaRPr lang="en-US" altLang="zh-CN">
                  <a:solidFill>
                    <a:srgbClr val="333399"/>
                  </a:solidFill>
                  <a:latin typeface="Arial" panose="020B0604020202020204" pitchFamily="34" charset="0"/>
                  <a:ea typeface="黑体" panose="02010600030101010101" charset="-122"/>
                </a:endParaRPr>
              </a:p>
            </p:txBody>
          </p:sp>
          <p:sp>
            <p:nvSpPr>
              <p:cNvPr id="28" name="直接连接符 27"/>
              <p:cNvSpPr/>
              <p:nvPr/>
            </p:nvSpPr>
            <p:spPr>
              <a:xfrm flipH="1" flipV="1">
                <a:off x="1701" y="3022"/>
                <a:ext cx="635" cy="0"/>
              </a:xfrm>
              <a:prstGeom prst="line">
                <a:avLst/>
              </a:prstGeom>
              <a:ln w="76200" cap="flat" cmpd="sng">
                <a:solidFill>
                  <a:schemeClr val="hlink"/>
                </a:solidFill>
                <a:prstDash val="solid"/>
                <a:headEnd type="none" w="med" len="med"/>
                <a:tailEnd type="triangle" w="med" len="lg"/>
              </a:ln>
            </p:spPr>
          </p:sp>
        </p:grpSp>
        <p:grpSp>
          <p:nvGrpSpPr>
            <p:cNvPr id="29" name="组合 28"/>
            <p:cNvGrpSpPr/>
            <p:nvPr/>
          </p:nvGrpSpPr>
          <p:grpSpPr>
            <a:xfrm>
              <a:off x="6633" y="8915"/>
              <a:ext cx="1475" cy="1135"/>
              <a:chOff x="762" y="2391"/>
              <a:chExt cx="423" cy="312"/>
            </a:xfrm>
          </p:grpSpPr>
          <p:grpSp>
            <p:nvGrpSpPr>
              <p:cNvPr id="30" name="组合 29"/>
              <p:cNvGrpSpPr/>
              <p:nvPr/>
            </p:nvGrpSpPr>
            <p:grpSpPr>
              <a:xfrm>
                <a:off x="867" y="2432"/>
                <a:ext cx="318" cy="271"/>
                <a:chOff x="657" y="1570"/>
                <a:chExt cx="318" cy="311"/>
              </a:xfrm>
            </p:grpSpPr>
            <p:sp>
              <p:nvSpPr>
                <p:cNvPr id="31" name="直接连接符 30"/>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32" name="图片 31"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33" name="组合 32"/>
              <p:cNvGrpSpPr/>
              <p:nvPr/>
            </p:nvGrpSpPr>
            <p:grpSpPr>
              <a:xfrm>
                <a:off x="762" y="2391"/>
                <a:ext cx="306" cy="90"/>
                <a:chOff x="748" y="2251"/>
                <a:chExt cx="306" cy="90"/>
              </a:xfrm>
            </p:grpSpPr>
            <p:sp>
              <p:nvSpPr>
                <p:cNvPr id="34" name="新月形 33"/>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35" name="新月形 34"/>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36" name="新月形 35"/>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37" name="新月形 36"/>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38" name="新月形 37"/>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39" name="新月形 38"/>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40" name="组合 39"/>
            <p:cNvGrpSpPr/>
            <p:nvPr/>
          </p:nvGrpSpPr>
          <p:grpSpPr>
            <a:xfrm>
              <a:off x="3003" y="6760"/>
              <a:ext cx="1475" cy="1135"/>
              <a:chOff x="762" y="2391"/>
              <a:chExt cx="423" cy="312"/>
            </a:xfrm>
          </p:grpSpPr>
          <p:grpSp>
            <p:nvGrpSpPr>
              <p:cNvPr id="41" name="组合 40"/>
              <p:cNvGrpSpPr/>
              <p:nvPr/>
            </p:nvGrpSpPr>
            <p:grpSpPr>
              <a:xfrm>
                <a:off x="867" y="2432"/>
                <a:ext cx="318" cy="271"/>
                <a:chOff x="657" y="1570"/>
                <a:chExt cx="318" cy="311"/>
              </a:xfrm>
            </p:grpSpPr>
            <p:sp>
              <p:nvSpPr>
                <p:cNvPr id="42" name="直接连接符 41"/>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43" name="图片 42"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44" name="组合 43"/>
              <p:cNvGrpSpPr/>
              <p:nvPr/>
            </p:nvGrpSpPr>
            <p:grpSpPr>
              <a:xfrm>
                <a:off x="762" y="2391"/>
                <a:ext cx="306" cy="90"/>
                <a:chOff x="748" y="2251"/>
                <a:chExt cx="306" cy="90"/>
              </a:xfrm>
            </p:grpSpPr>
            <p:sp>
              <p:nvSpPr>
                <p:cNvPr id="45" name="新月形 44"/>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46" name="新月形 45"/>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47" name="新月形 46"/>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48" name="新月形 47"/>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49" name="新月形 48"/>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50" name="新月形 49"/>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51" name="组合 50"/>
            <p:cNvGrpSpPr/>
            <p:nvPr/>
          </p:nvGrpSpPr>
          <p:grpSpPr>
            <a:xfrm>
              <a:off x="5385" y="6760"/>
              <a:ext cx="1475" cy="1135"/>
              <a:chOff x="762" y="2391"/>
              <a:chExt cx="423" cy="312"/>
            </a:xfrm>
          </p:grpSpPr>
          <p:grpSp>
            <p:nvGrpSpPr>
              <p:cNvPr id="52" name="组合 51"/>
              <p:cNvGrpSpPr/>
              <p:nvPr/>
            </p:nvGrpSpPr>
            <p:grpSpPr>
              <a:xfrm>
                <a:off x="867" y="2432"/>
                <a:ext cx="318" cy="271"/>
                <a:chOff x="657" y="1570"/>
                <a:chExt cx="318" cy="311"/>
              </a:xfrm>
            </p:grpSpPr>
            <p:sp>
              <p:nvSpPr>
                <p:cNvPr id="53" name="直接连接符 52"/>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54" name="图片 53"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55" name="组合 54"/>
              <p:cNvGrpSpPr/>
              <p:nvPr/>
            </p:nvGrpSpPr>
            <p:grpSpPr>
              <a:xfrm>
                <a:off x="762" y="2391"/>
                <a:ext cx="306" cy="90"/>
                <a:chOff x="748" y="2251"/>
                <a:chExt cx="306" cy="90"/>
              </a:xfrm>
            </p:grpSpPr>
            <p:sp>
              <p:nvSpPr>
                <p:cNvPr id="56" name="新月形 55"/>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57" name="新月形 56"/>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58" name="新月形 57"/>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59" name="新月形 58"/>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60" name="新月形 59"/>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61" name="新月形 60"/>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62" name="组合 61"/>
            <p:cNvGrpSpPr/>
            <p:nvPr/>
          </p:nvGrpSpPr>
          <p:grpSpPr>
            <a:xfrm>
              <a:off x="7993" y="6760"/>
              <a:ext cx="1475" cy="1135"/>
              <a:chOff x="762" y="2391"/>
              <a:chExt cx="423" cy="312"/>
            </a:xfrm>
          </p:grpSpPr>
          <p:grpSp>
            <p:nvGrpSpPr>
              <p:cNvPr id="63" name="组合 62"/>
              <p:cNvGrpSpPr/>
              <p:nvPr/>
            </p:nvGrpSpPr>
            <p:grpSpPr>
              <a:xfrm>
                <a:off x="867" y="2432"/>
                <a:ext cx="318" cy="271"/>
                <a:chOff x="657" y="1570"/>
                <a:chExt cx="318" cy="311"/>
              </a:xfrm>
            </p:grpSpPr>
            <p:sp>
              <p:nvSpPr>
                <p:cNvPr id="64" name="直接连接符 63"/>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65" name="图片 64"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66" name="组合 65"/>
              <p:cNvGrpSpPr/>
              <p:nvPr/>
            </p:nvGrpSpPr>
            <p:grpSpPr>
              <a:xfrm>
                <a:off x="762" y="2391"/>
                <a:ext cx="306" cy="90"/>
                <a:chOff x="748" y="2251"/>
                <a:chExt cx="306" cy="90"/>
              </a:xfrm>
            </p:grpSpPr>
            <p:sp>
              <p:nvSpPr>
                <p:cNvPr id="67" name="新月形 66"/>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68" name="新月形 67"/>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69" name="新月形 68"/>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70" name="新月形 69"/>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71" name="新月形 70"/>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72" name="新月形 71"/>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73" name="组合 72"/>
            <p:cNvGrpSpPr/>
            <p:nvPr/>
          </p:nvGrpSpPr>
          <p:grpSpPr>
            <a:xfrm>
              <a:off x="10148" y="6760"/>
              <a:ext cx="1475" cy="1135"/>
              <a:chOff x="762" y="2391"/>
              <a:chExt cx="423" cy="312"/>
            </a:xfrm>
          </p:grpSpPr>
          <p:grpSp>
            <p:nvGrpSpPr>
              <p:cNvPr id="74" name="组合 73"/>
              <p:cNvGrpSpPr/>
              <p:nvPr/>
            </p:nvGrpSpPr>
            <p:grpSpPr>
              <a:xfrm>
                <a:off x="867" y="2432"/>
                <a:ext cx="318" cy="271"/>
                <a:chOff x="657" y="1570"/>
                <a:chExt cx="318" cy="311"/>
              </a:xfrm>
            </p:grpSpPr>
            <p:sp>
              <p:nvSpPr>
                <p:cNvPr id="75" name="直接连接符 74"/>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76" name="图片 75"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77" name="组合 76"/>
              <p:cNvGrpSpPr/>
              <p:nvPr/>
            </p:nvGrpSpPr>
            <p:grpSpPr>
              <a:xfrm>
                <a:off x="762" y="2391"/>
                <a:ext cx="306" cy="90"/>
                <a:chOff x="748" y="2251"/>
                <a:chExt cx="306" cy="90"/>
              </a:xfrm>
            </p:grpSpPr>
            <p:sp>
              <p:nvSpPr>
                <p:cNvPr id="78" name="新月形 77"/>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79" name="新月形 78"/>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80" name="新月形 79"/>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81" name="新月形 80"/>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82" name="新月形 81"/>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83" name="新月形 82"/>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sp>
        <p:nvSpPr>
          <p:cNvPr id="6" name="圆角矩形标注 5"/>
          <p:cNvSpPr/>
          <p:nvPr/>
        </p:nvSpPr>
        <p:spPr>
          <a:xfrm>
            <a:off x="10734040" y="1502410"/>
            <a:ext cx="7461885" cy="1494155"/>
          </a:xfrm>
          <a:prstGeom prst="wedgeRoundRectCallout">
            <a:avLst>
              <a:gd name="adj1" fmla="val -62628"/>
              <a:gd name="adj2" fmla="val -9163"/>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l">
              <a:buClrTx/>
              <a:buSzTx/>
              <a:buFontTx/>
              <a:defRP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当某个客户向目的客户端发送数据的时候，该客户会向客户端发送一个RTS报文，这样在该客户</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覆盖范围内的所有设备在收到RTS后都会在指定的时间内不发送数据。</a:t>
            </a:r>
            <a:endParaRPr lang="zh-CN" altLang="en-US" sz="2400" dirty="0">
              <a:solidFill>
                <a:schemeClr val="tx1">
                  <a:lumMod val="75000"/>
                  <a:lumOff val="25000"/>
                </a:schemeClr>
              </a:solidFill>
              <a:latin typeface="+mj-ea"/>
              <a:ea typeface="+mj-ea"/>
            </a:endParaRPr>
          </a:p>
        </p:txBody>
      </p:sp>
      <p:sp>
        <p:nvSpPr>
          <p:cNvPr id="5" name="文本占位符 1"/>
          <p:cNvSpPr>
            <a:spLocks noGrp="1"/>
          </p:cNvSpPr>
          <p:nvPr/>
        </p:nvSpPr>
        <p:spPr>
          <a:xfrm>
            <a:off x="458470" y="321310"/>
            <a:ext cx="14479905"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dirty="0"/>
              <a:t>IEEE802.11 </a:t>
            </a:r>
            <a:r>
              <a:rPr lang="zh-CN" altLang="en-US" dirty="0"/>
              <a:t>媒体访问控制层</a:t>
            </a:r>
            <a:r>
              <a:rPr lang="en-US" altLang="zh-CN" dirty="0"/>
              <a:t>-</a:t>
            </a:r>
            <a:r>
              <a:rPr lang="en-US" altLang="zh-CN" dirty="0">
                <a:sym typeface="+mn-ea"/>
              </a:rPr>
              <a:t>RTS/CTS </a:t>
            </a:r>
            <a:r>
              <a:rPr lang="en-US" altLang="zh-CN" dirty="0">
                <a:sym typeface="+mn-ea"/>
              </a:rPr>
              <a:t> 对信道进行预约</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p:nvPr>
            <p:ph type="ftr" sz="quarter" idx="11"/>
          </p:nvPr>
        </p:nvSpPr>
        <p:spPr/>
        <p:txBody>
          <a:bodyPr/>
          <a:p>
            <a:pPr lvl="0"/>
            <a:r>
              <a:rPr lang="zh-CN" altLang="en-US" sz="100"/>
              <a:t>课件制作人：谢希仁</a:t>
            </a:r>
            <a:endParaRPr lang="zh-CN" altLang="en-US" sz="2100">
              <a:latin typeface="Tahoma" panose="020B0604030504040204" pitchFamily="34" charset="0"/>
            </a:endParaRPr>
          </a:p>
        </p:txBody>
      </p:sp>
      <p:sp>
        <p:nvSpPr>
          <p:cNvPr id="335912" name="文本框 335911"/>
          <p:cNvSpPr txBox="1"/>
          <p:nvPr/>
        </p:nvSpPr>
        <p:spPr>
          <a:xfrm>
            <a:off x="716915" y="1439545"/>
            <a:ext cx="9730740" cy="2214880"/>
          </a:xfrm>
          <a:prstGeom prst="rect">
            <a:avLst/>
          </a:prstGeom>
          <a:solidFill>
            <a:srgbClr val="FFFF99"/>
          </a:solidFill>
          <a:ln w="9525" cap="flat" cmpd="sng">
            <a:solidFill>
              <a:srgbClr val="333399"/>
            </a:solidFill>
            <a:prstDash val="solid"/>
            <a:miter/>
            <a:headEnd type="none" w="med" len="med"/>
            <a:tailEnd type="none" w="med" len="med"/>
          </a:ln>
        </p:spPr>
        <p:txBody>
          <a:bodyPr wrap="square" anchor="t">
            <a:spAutoFit/>
          </a:bodyPr>
          <a:p>
            <a:pPr algn="l" eaLnBrk="1" latinLnBrk="0" hangingPunct="1">
              <a:buClrTx/>
              <a:buSzTx/>
              <a:buFontTx/>
            </a:pP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若媒体空闲，则目的站 B 就发送一个响应控制帧，</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pPr algn="l" eaLnBrk="1" latinLnBrk="0" hangingPunct="1">
              <a:buClrTx/>
              <a:buSzTx/>
              <a:buFontTx/>
            </a:pP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叫做允许发送 CTS (Clear To Send)，它包括这次</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pPr algn="l" eaLnBrk="1" latinLnBrk="0" hangingPunct="1">
              <a:buClrTx/>
              <a:buSzTx/>
              <a:buFontTx/>
            </a:pP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通信所需的持续时间（从 RTS 帧中将此持续时间</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a:p>
            <a:pPr algn="l" eaLnBrk="1" latinLnBrk="0" hangingPunct="1">
              <a:buClrTx/>
              <a:buSzTx/>
              <a:buFontTx/>
            </a:pP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复制到 CTS 帧中）。</a:t>
            </a:r>
            <a:r>
              <a:rPr lang="zh-CN" altLang="en-US" sz="4200">
                <a:solidFill>
                  <a:srgbClr val="333399"/>
                </a:solidFill>
                <a:latin typeface="Arial" panose="020B0604020202020204" pitchFamily="34" charset="0"/>
                <a:ea typeface="黑体" panose="02010600030101010101" charset="-122"/>
              </a:rPr>
              <a:t> </a:t>
            </a:r>
            <a:endParaRPr lang="zh-CN" altLang="en-US" sz="4200">
              <a:solidFill>
                <a:srgbClr val="333399"/>
              </a:solidFill>
              <a:latin typeface="Arial" panose="020B0604020202020204" pitchFamily="34" charset="0"/>
              <a:ea typeface="黑体" panose="02010600030101010101" charset="-122"/>
            </a:endParaRPr>
          </a:p>
        </p:txBody>
      </p:sp>
      <p:sp>
        <p:nvSpPr>
          <p:cNvPr id="335915" name="文本框 335914"/>
          <p:cNvSpPr txBox="1"/>
          <p:nvPr/>
        </p:nvSpPr>
        <p:spPr>
          <a:xfrm>
            <a:off x="11750040" y="2997200"/>
            <a:ext cx="6445250" cy="1691640"/>
          </a:xfrm>
          <a:prstGeom prst="rect">
            <a:avLst/>
          </a:prstGeom>
          <a:solidFill>
            <a:srgbClr val="CCECFF"/>
          </a:solidFill>
          <a:ln w="9525" cap="flat" cmpd="sng">
            <a:solidFill>
              <a:srgbClr val="333399"/>
            </a:solidFill>
            <a:prstDash val="solid"/>
            <a:miter/>
            <a:headEnd type="none" w="med" len="med"/>
            <a:tailEnd type="none" w="med" len="med"/>
          </a:ln>
        </p:spPr>
        <p:txBody>
          <a:bodyPr wrap="square">
            <a:spAutoFit/>
          </a:bodyPr>
          <a:p>
            <a:pPr algn="l" eaLnBrk="1" latinLnBrk="0" hangingPunct="1">
              <a:buClrTx/>
              <a:buSzTx/>
              <a:buFontTx/>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RTS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帧一样，</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CTS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帧也会令附近的工作站保持沉默，从而取得介质的控制权。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latinLnBrk="0" hangingPunct="1">
              <a:buClrTx/>
              <a:buSzTx/>
              <a:buFontTx/>
            </a:pPr>
            <a:r>
              <a:rPr lang="zh-CN" altLang="en-US" sz="28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A 收到 CTS 帧后就可发送其数据帧。</a:t>
            </a:r>
            <a:r>
              <a:rPr lang="zh-CN" altLang="en-US" sz="4800">
                <a:solidFill>
                  <a:srgbClr val="333399"/>
                </a:solidFill>
                <a:latin typeface="Arial" panose="020B0604020202020204" pitchFamily="34" charset="0"/>
                <a:ea typeface="黑体" panose="02010600030101010101" charset="-122"/>
              </a:rPr>
              <a:t> </a:t>
            </a:r>
            <a:endParaRPr lang="zh-CN" altLang="en-US" sz="4800">
              <a:solidFill>
                <a:srgbClr val="333399"/>
              </a:solidFill>
              <a:latin typeface="Arial" panose="020B0604020202020204" pitchFamily="34" charset="0"/>
              <a:ea typeface="黑体" panose="02010600030101010101" charset="-122"/>
            </a:endParaRPr>
          </a:p>
        </p:txBody>
      </p:sp>
      <p:grpSp>
        <p:nvGrpSpPr>
          <p:cNvPr id="225" name="组合 224"/>
          <p:cNvGrpSpPr/>
          <p:nvPr/>
        </p:nvGrpSpPr>
        <p:grpSpPr>
          <a:xfrm>
            <a:off x="960755" y="4330700"/>
            <a:ext cx="11502625" cy="4596765"/>
            <a:chOff x="790" y="4720"/>
            <a:chExt cx="13215" cy="5558"/>
          </a:xfrm>
        </p:grpSpPr>
        <p:grpSp>
          <p:nvGrpSpPr>
            <p:cNvPr id="151" name="组合 150"/>
            <p:cNvGrpSpPr/>
            <p:nvPr/>
          </p:nvGrpSpPr>
          <p:grpSpPr>
            <a:xfrm>
              <a:off x="790" y="4835"/>
              <a:ext cx="8363" cy="5443"/>
              <a:chOff x="316" y="1934"/>
              <a:chExt cx="3345" cy="2177"/>
            </a:xfrm>
          </p:grpSpPr>
          <p:sp>
            <p:nvSpPr>
              <p:cNvPr id="152" name="椭圆 151"/>
              <p:cNvSpPr/>
              <p:nvPr/>
            </p:nvSpPr>
            <p:spPr>
              <a:xfrm>
                <a:off x="1468" y="1966"/>
                <a:ext cx="2193" cy="2145"/>
              </a:xfrm>
              <a:prstGeom prst="ellipse">
                <a:avLst/>
              </a:prstGeom>
              <a:solidFill>
                <a:srgbClr val="FFFF99"/>
              </a:solidFill>
              <a:ln w="9525" cap="flat" cmpd="sng">
                <a:solidFill>
                  <a:schemeClr val="tx1"/>
                </a:solidFill>
                <a:prstDash val="dash"/>
                <a:headEnd type="none" w="med" len="med"/>
                <a:tailEnd type="none" w="med" len="med"/>
              </a:ln>
            </p:spPr>
            <p:txBody>
              <a:bodyPr/>
              <a:p>
                <a:endParaRPr lang="zh-CN" altLang="en-US"/>
              </a:p>
            </p:txBody>
          </p:sp>
          <p:sp>
            <p:nvSpPr>
              <p:cNvPr id="153" name="文本框 152"/>
              <p:cNvSpPr txBox="1"/>
              <p:nvPr/>
            </p:nvSpPr>
            <p:spPr>
              <a:xfrm>
                <a:off x="316" y="1934"/>
                <a:ext cx="1067" cy="178"/>
              </a:xfrm>
              <a:prstGeom prst="rect">
                <a:avLst/>
              </a:prstGeom>
              <a:noFill/>
              <a:ln w="9525">
                <a:noFill/>
              </a:ln>
            </p:spPr>
            <p:txBody>
              <a:bodyPr wrap="square" anchor="t">
                <a:spAutoFit/>
              </a:bodyPr>
              <a:p>
                <a:r>
                  <a:rPr lang="zh-CN" altLang="zh-CN">
                    <a:solidFill>
                      <a:srgbClr val="333399"/>
                    </a:solidFill>
                    <a:latin typeface="Arial" panose="020B0604020202020204" pitchFamily="34" charset="0"/>
                    <a:ea typeface="黑体" panose="02010600030101010101" charset="-122"/>
                  </a:rPr>
                  <a:t>A 的作用范围</a:t>
                </a:r>
                <a:endParaRPr lang="en-US" altLang="zh-CN">
                  <a:solidFill>
                    <a:srgbClr val="333399"/>
                  </a:solidFill>
                  <a:latin typeface="Arial" panose="020B0604020202020204" pitchFamily="34" charset="0"/>
                  <a:ea typeface="黑体" panose="02010600030101010101" charset="-122"/>
                </a:endParaRPr>
              </a:p>
            </p:txBody>
          </p:sp>
          <p:sp>
            <p:nvSpPr>
              <p:cNvPr id="154" name="直接连接符 153"/>
              <p:cNvSpPr/>
              <p:nvPr/>
            </p:nvSpPr>
            <p:spPr>
              <a:xfrm>
                <a:off x="1314" y="2115"/>
                <a:ext cx="474" cy="197"/>
              </a:xfrm>
              <a:prstGeom prst="line">
                <a:avLst/>
              </a:prstGeom>
              <a:ln w="28575" cap="flat" cmpd="sng">
                <a:solidFill>
                  <a:srgbClr val="333399"/>
                </a:solidFill>
                <a:prstDash val="solid"/>
                <a:headEnd type="none" w="med" len="med"/>
                <a:tailEnd type="triangle" w="sm" len="lg"/>
              </a:ln>
            </p:spPr>
          </p:sp>
        </p:grpSp>
        <p:grpSp>
          <p:nvGrpSpPr>
            <p:cNvPr id="155" name="组合 154"/>
            <p:cNvGrpSpPr/>
            <p:nvPr/>
          </p:nvGrpSpPr>
          <p:grpSpPr>
            <a:xfrm>
              <a:off x="5858" y="4720"/>
              <a:ext cx="8147" cy="5558"/>
              <a:chOff x="2343" y="1888"/>
              <a:chExt cx="3259" cy="2223"/>
            </a:xfrm>
          </p:grpSpPr>
          <p:sp>
            <p:nvSpPr>
              <p:cNvPr id="156" name="椭圆 155"/>
              <p:cNvSpPr/>
              <p:nvPr/>
            </p:nvSpPr>
            <p:spPr>
              <a:xfrm>
                <a:off x="2343" y="1966"/>
                <a:ext cx="2192" cy="2145"/>
              </a:xfrm>
              <a:prstGeom prst="ellipse">
                <a:avLst/>
              </a:prstGeom>
              <a:solidFill>
                <a:srgbClr val="CCECFF">
                  <a:alpha val="50000"/>
                </a:srgbClr>
              </a:solidFill>
              <a:ln w="9525" cap="flat" cmpd="sng">
                <a:solidFill>
                  <a:schemeClr val="tx1"/>
                </a:solidFill>
                <a:prstDash val="dash"/>
                <a:headEnd type="none" w="med" len="med"/>
                <a:tailEnd type="none" w="med" len="med"/>
              </a:ln>
            </p:spPr>
            <p:txBody>
              <a:bodyPr/>
              <a:p>
                <a:endParaRPr lang="zh-CN" altLang="en-US"/>
              </a:p>
            </p:txBody>
          </p:sp>
          <p:sp>
            <p:nvSpPr>
              <p:cNvPr id="157" name="直接连接符 156"/>
              <p:cNvSpPr/>
              <p:nvPr/>
            </p:nvSpPr>
            <p:spPr>
              <a:xfrm flipH="1">
                <a:off x="4180" y="2115"/>
                <a:ext cx="355" cy="197"/>
              </a:xfrm>
              <a:prstGeom prst="line">
                <a:avLst/>
              </a:prstGeom>
              <a:ln w="28575" cap="flat" cmpd="sng">
                <a:solidFill>
                  <a:srgbClr val="333399"/>
                </a:solidFill>
                <a:prstDash val="solid"/>
                <a:headEnd type="none" w="med" len="med"/>
                <a:tailEnd type="triangle" w="sm" len="lg"/>
              </a:ln>
            </p:spPr>
          </p:sp>
          <p:sp>
            <p:nvSpPr>
              <p:cNvPr id="158" name="文本框 157"/>
              <p:cNvSpPr txBox="1"/>
              <p:nvPr/>
            </p:nvSpPr>
            <p:spPr>
              <a:xfrm>
                <a:off x="4535" y="1888"/>
                <a:ext cx="1067" cy="178"/>
              </a:xfrm>
              <a:prstGeom prst="rect">
                <a:avLst/>
              </a:prstGeom>
              <a:noFill/>
              <a:ln w="9525">
                <a:noFill/>
              </a:ln>
            </p:spPr>
            <p:txBody>
              <a:bodyPr wrap="square" anchor="t">
                <a:spAutoFit/>
              </a:bodyPr>
              <a:p>
                <a:r>
                  <a:rPr lang="zh-CN" altLang="zh-CN">
                    <a:solidFill>
                      <a:srgbClr val="333399"/>
                    </a:solidFill>
                    <a:latin typeface="Arial" panose="020B0604020202020204" pitchFamily="34" charset="0"/>
                    <a:ea typeface="黑体" panose="02010600030101010101" charset="-122"/>
                  </a:rPr>
                  <a:t>B 的作用范围</a:t>
                </a:r>
                <a:endParaRPr lang="en-US" altLang="zh-CN">
                  <a:solidFill>
                    <a:srgbClr val="333399"/>
                  </a:solidFill>
                  <a:latin typeface="Arial" panose="020B0604020202020204" pitchFamily="34" charset="0"/>
                  <a:ea typeface="黑体" panose="02010600030101010101" charset="-122"/>
                </a:endParaRPr>
              </a:p>
            </p:txBody>
          </p:sp>
        </p:grpSp>
        <p:grpSp>
          <p:nvGrpSpPr>
            <p:cNvPr id="159" name="组合 158"/>
            <p:cNvGrpSpPr/>
            <p:nvPr/>
          </p:nvGrpSpPr>
          <p:grpSpPr>
            <a:xfrm>
              <a:off x="8900" y="6758"/>
              <a:ext cx="1703" cy="797"/>
              <a:chOff x="3560" y="2703"/>
              <a:chExt cx="681" cy="319"/>
            </a:xfrm>
          </p:grpSpPr>
          <p:sp>
            <p:nvSpPr>
              <p:cNvPr id="160" name="直接连接符 159"/>
              <p:cNvSpPr/>
              <p:nvPr/>
            </p:nvSpPr>
            <p:spPr>
              <a:xfrm>
                <a:off x="3560" y="3022"/>
                <a:ext cx="681" cy="0"/>
              </a:xfrm>
              <a:prstGeom prst="line">
                <a:avLst/>
              </a:prstGeom>
              <a:ln w="76200" cap="flat" cmpd="sng">
                <a:solidFill>
                  <a:schemeClr val="hlink"/>
                </a:solidFill>
                <a:prstDash val="solid"/>
                <a:headEnd type="none" w="med" len="med"/>
                <a:tailEnd type="triangle" w="med" len="lg"/>
              </a:ln>
            </p:spPr>
          </p:sp>
          <p:sp>
            <p:nvSpPr>
              <p:cNvPr id="161" name="矩形 160"/>
              <p:cNvSpPr/>
              <p:nvPr/>
            </p:nvSpPr>
            <p:spPr>
              <a:xfrm>
                <a:off x="3730" y="2703"/>
                <a:ext cx="465" cy="238"/>
              </a:xfrm>
              <a:prstGeom prst="rect">
                <a:avLst/>
              </a:prstGeom>
              <a:solidFill>
                <a:srgbClr val="FFCCFF"/>
              </a:solidFill>
              <a:ln w="12700" cap="flat" cmpd="sng">
                <a:solidFill>
                  <a:schemeClr val="tx2"/>
                </a:solidFill>
                <a:prstDash val="solid"/>
                <a:miter/>
                <a:headEnd type="none" w="med" len="med"/>
                <a:tailEnd type="none" w="med" len="med"/>
              </a:ln>
              <a:effectLst>
                <a:outerShdw dist="35921" dir="2699999" algn="ctr" rotWithShape="0">
                  <a:schemeClr val="bg2"/>
                </a:outerShdw>
              </a:effectLst>
            </p:spPr>
            <p:txBody>
              <a:bodyPr wrap="none" anchor="ctr"/>
              <a:p>
                <a:pPr algn="ctr"/>
                <a:r>
                  <a:rPr lang="en-US" altLang="zh-CN">
                    <a:solidFill>
                      <a:srgbClr val="333399"/>
                    </a:solidFill>
                    <a:latin typeface="Arial" panose="020B0604020202020204" pitchFamily="34" charset="0"/>
                    <a:ea typeface="黑体" panose="02010600030101010101" charset="-122"/>
                  </a:rPr>
                  <a:t>CTS</a:t>
                </a:r>
                <a:endParaRPr lang="en-US" altLang="zh-CN">
                  <a:solidFill>
                    <a:srgbClr val="333399"/>
                  </a:solidFill>
                  <a:latin typeface="Arial" panose="020B0604020202020204" pitchFamily="34" charset="0"/>
                  <a:ea typeface="黑体" panose="02010600030101010101" charset="-122"/>
                </a:endParaRPr>
              </a:p>
            </p:txBody>
          </p:sp>
        </p:grpSp>
        <p:sp>
          <p:nvSpPr>
            <p:cNvPr id="162" name="文本框 161"/>
            <p:cNvSpPr txBox="1"/>
            <p:nvPr/>
          </p:nvSpPr>
          <p:spPr>
            <a:xfrm>
              <a:off x="5928" y="7838"/>
              <a:ext cx="557" cy="445"/>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A</a:t>
              </a:r>
              <a:endParaRPr lang="en-US" altLang="zh-CN">
                <a:solidFill>
                  <a:srgbClr val="333399"/>
                </a:solidFill>
                <a:latin typeface="Arial" panose="020B0604020202020204" pitchFamily="34" charset="0"/>
                <a:ea typeface="黑体" panose="02010600030101010101" charset="-122"/>
              </a:endParaRPr>
            </a:p>
          </p:txBody>
        </p:sp>
        <p:sp>
          <p:nvSpPr>
            <p:cNvPr id="163" name="文本框 162"/>
            <p:cNvSpPr txBox="1"/>
            <p:nvPr/>
          </p:nvSpPr>
          <p:spPr>
            <a:xfrm>
              <a:off x="3705" y="7838"/>
              <a:ext cx="580" cy="445"/>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C</a:t>
              </a:r>
              <a:endParaRPr lang="en-US" altLang="zh-CN">
                <a:solidFill>
                  <a:srgbClr val="333399"/>
                </a:solidFill>
                <a:latin typeface="Arial" panose="020B0604020202020204" pitchFamily="34" charset="0"/>
                <a:ea typeface="黑体" panose="02010600030101010101" charset="-122"/>
              </a:endParaRPr>
            </a:p>
          </p:txBody>
        </p:sp>
        <p:sp>
          <p:nvSpPr>
            <p:cNvPr id="164" name="文本框 163"/>
            <p:cNvSpPr txBox="1"/>
            <p:nvPr/>
          </p:nvSpPr>
          <p:spPr>
            <a:xfrm>
              <a:off x="8520" y="7838"/>
              <a:ext cx="558" cy="445"/>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B</a:t>
              </a:r>
              <a:endParaRPr lang="en-US" altLang="zh-CN">
                <a:solidFill>
                  <a:srgbClr val="333399"/>
                </a:solidFill>
                <a:latin typeface="Arial" panose="020B0604020202020204" pitchFamily="34" charset="0"/>
                <a:ea typeface="黑体" panose="02010600030101010101" charset="-122"/>
              </a:endParaRPr>
            </a:p>
          </p:txBody>
        </p:sp>
        <p:sp>
          <p:nvSpPr>
            <p:cNvPr id="165" name="文本框 164"/>
            <p:cNvSpPr txBox="1"/>
            <p:nvPr/>
          </p:nvSpPr>
          <p:spPr>
            <a:xfrm>
              <a:off x="10703" y="7838"/>
              <a:ext cx="580" cy="445"/>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D</a:t>
              </a:r>
              <a:endParaRPr lang="en-US" altLang="zh-CN">
                <a:solidFill>
                  <a:srgbClr val="333399"/>
                </a:solidFill>
                <a:latin typeface="Arial" panose="020B0604020202020204" pitchFamily="34" charset="0"/>
                <a:ea typeface="黑体" panose="02010600030101010101" charset="-122"/>
              </a:endParaRPr>
            </a:p>
          </p:txBody>
        </p:sp>
        <p:sp>
          <p:nvSpPr>
            <p:cNvPr id="166" name="文本框 165"/>
            <p:cNvSpPr txBox="1"/>
            <p:nvPr/>
          </p:nvSpPr>
          <p:spPr>
            <a:xfrm>
              <a:off x="7653" y="9310"/>
              <a:ext cx="557" cy="445"/>
            </a:xfrm>
            <a:prstGeom prst="rect">
              <a:avLst/>
            </a:prstGeom>
            <a:noFill/>
            <a:ln w="9525">
              <a:noFill/>
            </a:ln>
          </p:spPr>
          <p:txBody>
            <a:bodyPr wrap="square" anchor="t">
              <a:spAutoFit/>
            </a:bodyPr>
            <a:p>
              <a:r>
                <a:rPr lang="en-US" altLang="zh-CN">
                  <a:solidFill>
                    <a:srgbClr val="333399"/>
                  </a:solidFill>
                  <a:latin typeface="Arial" panose="020B0604020202020204" pitchFamily="34" charset="0"/>
                  <a:ea typeface="黑体" panose="02010600030101010101" charset="-122"/>
                </a:rPr>
                <a:t>E</a:t>
              </a:r>
              <a:endParaRPr lang="en-US" altLang="zh-CN">
                <a:solidFill>
                  <a:srgbClr val="333399"/>
                </a:solidFill>
                <a:latin typeface="Arial" panose="020B0604020202020204" pitchFamily="34" charset="0"/>
                <a:ea typeface="黑体" panose="02010600030101010101" charset="-122"/>
              </a:endParaRPr>
            </a:p>
          </p:txBody>
        </p:sp>
        <p:grpSp>
          <p:nvGrpSpPr>
            <p:cNvPr id="167" name="组合 166"/>
            <p:cNvGrpSpPr/>
            <p:nvPr/>
          </p:nvGrpSpPr>
          <p:grpSpPr>
            <a:xfrm>
              <a:off x="6633" y="6758"/>
              <a:ext cx="1587" cy="797"/>
              <a:chOff x="2653" y="2703"/>
              <a:chExt cx="635" cy="319"/>
            </a:xfrm>
          </p:grpSpPr>
          <p:sp>
            <p:nvSpPr>
              <p:cNvPr id="168" name="矩形 167"/>
              <p:cNvSpPr/>
              <p:nvPr/>
            </p:nvSpPr>
            <p:spPr>
              <a:xfrm>
                <a:off x="2822" y="2703"/>
                <a:ext cx="466" cy="238"/>
              </a:xfrm>
              <a:prstGeom prst="rect">
                <a:avLst/>
              </a:prstGeom>
              <a:solidFill>
                <a:srgbClr val="FFCCFF"/>
              </a:solidFill>
              <a:ln w="12700" cap="flat" cmpd="sng">
                <a:solidFill>
                  <a:schemeClr val="tx2"/>
                </a:solidFill>
                <a:prstDash val="solid"/>
                <a:miter/>
                <a:headEnd type="none" w="med" len="med"/>
                <a:tailEnd type="none" w="med" len="med"/>
              </a:ln>
              <a:effectLst>
                <a:outerShdw dist="35921" dir="2699999" algn="ctr" rotWithShape="0">
                  <a:schemeClr val="bg2"/>
                </a:outerShdw>
              </a:effectLst>
            </p:spPr>
            <p:txBody>
              <a:bodyPr wrap="none" anchor="ctr"/>
              <a:p>
                <a:pPr algn="ctr"/>
                <a:r>
                  <a:rPr lang="en-US" altLang="zh-CN">
                    <a:solidFill>
                      <a:srgbClr val="333399"/>
                    </a:solidFill>
                    <a:latin typeface="Arial" panose="020B0604020202020204" pitchFamily="34" charset="0"/>
                    <a:ea typeface="黑体" panose="02010600030101010101" charset="-122"/>
                  </a:rPr>
                  <a:t>CTS</a:t>
                </a:r>
                <a:endParaRPr lang="en-US" altLang="zh-CN">
                  <a:solidFill>
                    <a:srgbClr val="333399"/>
                  </a:solidFill>
                  <a:latin typeface="Arial" panose="020B0604020202020204" pitchFamily="34" charset="0"/>
                  <a:ea typeface="黑体" panose="02010600030101010101" charset="-122"/>
                </a:endParaRPr>
              </a:p>
            </p:txBody>
          </p:sp>
          <p:sp>
            <p:nvSpPr>
              <p:cNvPr id="169" name="直接连接符 168"/>
              <p:cNvSpPr/>
              <p:nvPr/>
            </p:nvSpPr>
            <p:spPr>
              <a:xfrm flipH="1" flipV="1">
                <a:off x="2653" y="3022"/>
                <a:ext cx="635" cy="0"/>
              </a:xfrm>
              <a:prstGeom prst="line">
                <a:avLst/>
              </a:prstGeom>
              <a:ln w="76200" cap="flat" cmpd="sng">
                <a:solidFill>
                  <a:schemeClr val="hlink"/>
                </a:solidFill>
                <a:prstDash val="solid"/>
                <a:headEnd type="none" w="med" len="med"/>
                <a:tailEnd type="triangle" w="med" len="lg"/>
              </a:ln>
            </p:spPr>
          </p:sp>
        </p:grpSp>
        <p:grpSp>
          <p:nvGrpSpPr>
            <p:cNvPr id="170" name="组合 169"/>
            <p:cNvGrpSpPr/>
            <p:nvPr/>
          </p:nvGrpSpPr>
          <p:grpSpPr>
            <a:xfrm>
              <a:off x="6860" y="9143"/>
              <a:ext cx="1130" cy="922"/>
              <a:chOff x="762" y="2391"/>
              <a:chExt cx="423" cy="312"/>
            </a:xfrm>
          </p:grpSpPr>
          <p:grpSp>
            <p:nvGrpSpPr>
              <p:cNvPr id="171" name="组合 170"/>
              <p:cNvGrpSpPr/>
              <p:nvPr/>
            </p:nvGrpSpPr>
            <p:grpSpPr>
              <a:xfrm>
                <a:off x="867" y="2432"/>
                <a:ext cx="318" cy="271"/>
                <a:chOff x="657" y="1570"/>
                <a:chExt cx="318" cy="311"/>
              </a:xfrm>
            </p:grpSpPr>
            <p:sp>
              <p:nvSpPr>
                <p:cNvPr id="172" name="直接连接符 171"/>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173" name="图片 172"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174" name="组合 173"/>
              <p:cNvGrpSpPr/>
              <p:nvPr/>
            </p:nvGrpSpPr>
            <p:grpSpPr>
              <a:xfrm>
                <a:off x="762" y="2391"/>
                <a:ext cx="306" cy="90"/>
                <a:chOff x="748" y="2251"/>
                <a:chExt cx="306" cy="90"/>
              </a:xfrm>
            </p:grpSpPr>
            <p:sp>
              <p:nvSpPr>
                <p:cNvPr id="175" name="新月形 174"/>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176" name="新月形 175"/>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177" name="新月形 176"/>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178" name="新月形 177"/>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179" name="新月形 178"/>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180" name="新月形 179"/>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181" name="组合 180"/>
            <p:cNvGrpSpPr/>
            <p:nvPr/>
          </p:nvGrpSpPr>
          <p:grpSpPr>
            <a:xfrm>
              <a:off x="10375" y="6875"/>
              <a:ext cx="1130" cy="923"/>
              <a:chOff x="762" y="2391"/>
              <a:chExt cx="423" cy="312"/>
            </a:xfrm>
          </p:grpSpPr>
          <p:grpSp>
            <p:nvGrpSpPr>
              <p:cNvPr id="182" name="组合 181"/>
              <p:cNvGrpSpPr/>
              <p:nvPr/>
            </p:nvGrpSpPr>
            <p:grpSpPr>
              <a:xfrm>
                <a:off x="867" y="2432"/>
                <a:ext cx="318" cy="271"/>
                <a:chOff x="657" y="1570"/>
                <a:chExt cx="318" cy="311"/>
              </a:xfrm>
            </p:grpSpPr>
            <p:sp>
              <p:nvSpPr>
                <p:cNvPr id="183" name="直接连接符 182"/>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184" name="图片 183"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185" name="组合 184"/>
              <p:cNvGrpSpPr/>
              <p:nvPr/>
            </p:nvGrpSpPr>
            <p:grpSpPr>
              <a:xfrm>
                <a:off x="762" y="2391"/>
                <a:ext cx="306" cy="90"/>
                <a:chOff x="748" y="2251"/>
                <a:chExt cx="306" cy="90"/>
              </a:xfrm>
            </p:grpSpPr>
            <p:sp>
              <p:nvSpPr>
                <p:cNvPr id="186" name="新月形 185"/>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187" name="新月形 186"/>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188" name="新月形 187"/>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189" name="新月形 188"/>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190" name="新月形 189"/>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191" name="新月形 190"/>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192" name="组合 191"/>
            <p:cNvGrpSpPr/>
            <p:nvPr/>
          </p:nvGrpSpPr>
          <p:grpSpPr>
            <a:xfrm>
              <a:off x="7998" y="6875"/>
              <a:ext cx="1130" cy="923"/>
              <a:chOff x="762" y="2391"/>
              <a:chExt cx="423" cy="312"/>
            </a:xfrm>
          </p:grpSpPr>
          <p:grpSp>
            <p:nvGrpSpPr>
              <p:cNvPr id="193" name="组合 192"/>
              <p:cNvGrpSpPr/>
              <p:nvPr/>
            </p:nvGrpSpPr>
            <p:grpSpPr>
              <a:xfrm>
                <a:off x="867" y="2432"/>
                <a:ext cx="318" cy="271"/>
                <a:chOff x="657" y="1570"/>
                <a:chExt cx="318" cy="311"/>
              </a:xfrm>
            </p:grpSpPr>
            <p:sp>
              <p:nvSpPr>
                <p:cNvPr id="194" name="直接连接符 193"/>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195" name="图片 194"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196" name="组合 195"/>
              <p:cNvGrpSpPr/>
              <p:nvPr/>
            </p:nvGrpSpPr>
            <p:grpSpPr>
              <a:xfrm>
                <a:off x="762" y="2391"/>
                <a:ext cx="306" cy="90"/>
                <a:chOff x="748" y="2251"/>
                <a:chExt cx="306" cy="90"/>
              </a:xfrm>
            </p:grpSpPr>
            <p:sp>
              <p:nvSpPr>
                <p:cNvPr id="197" name="新月形 196"/>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198" name="新月形 197"/>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199" name="新月形 198"/>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200" name="新月形 199"/>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201" name="新月形 200"/>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202" name="新月形 201"/>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203" name="组合 202"/>
            <p:cNvGrpSpPr/>
            <p:nvPr/>
          </p:nvGrpSpPr>
          <p:grpSpPr>
            <a:xfrm>
              <a:off x="5500" y="6875"/>
              <a:ext cx="1130" cy="923"/>
              <a:chOff x="762" y="2391"/>
              <a:chExt cx="423" cy="312"/>
            </a:xfrm>
          </p:grpSpPr>
          <p:grpSp>
            <p:nvGrpSpPr>
              <p:cNvPr id="204" name="组合 203"/>
              <p:cNvGrpSpPr/>
              <p:nvPr/>
            </p:nvGrpSpPr>
            <p:grpSpPr>
              <a:xfrm>
                <a:off x="867" y="2432"/>
                <a:ext cx="318" cy="271"/>
                <a:chOff x="657" y="1570"/>
                <a:chExt cx="318" cy="311"/>
              </a:xfrm>
            </p:grpSpPr>
            <p:sp>
              <p:nvSpPr>
                <p:cNvPr id="205" name="直接连接符 204"/>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206" name="图片 205"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207" name="组合 206"/>
              <p:cNvGrpSpPr/>
              <p:nvPr/>
            </p:nvGrpSpPr>
            <p:grpSpPr>
              <a:xfrm>
                <a:off x="762" y="2391"/>
                <a:ext cx="306" cy="90"/>
                <a:chOff x="748" y="2251"/>
                <a:chExt cx="306" cy="90"/>
              </a:xfrm>
            </p:grpSpPr>
            <p:sp>
              <p:nvSpPr>
                <p:cNvPr id="208" name="新月形 207"/>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209" name="新月形 208"/>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210" name="新月形 209"/>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211" name="新月形 210"/>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212" name="新月形 211"/>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213" name="新月形 212"/>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nvGrpSpPr>
            <p:cNvPr id="214" name="组合 213"/>
            <p:cNvGrpSpPr/>
            <p:nvPr/>
          </p:nvGrpSpPr>
          <p:grpSpPr>
            <a:xfrm>
              <a:off x="3230" y="6875"/>
              <a:ext cx="1130" cy="923"/>
              <a:chOff x="762" y="2391"/>
              <a:chExt cx="423" cy="312"/>
            </a:xfrm>
          </p:grpSpPr>
          <p:grpSp>
            <p:nvGrpSpPr>
              <p:cNvPr id="215" name="组合 214"/>
              <p:cNvGrpSpPr/>
              <p:nvPr/>
            </p:nvGrpSpPr>
            <p:grpSpPr>
              <a:xfrm>
                <a:off x="867" y="2432"/>
                <a:ext cx="318" cy="271"/>
                <a:chOff x="657" y="1570"/>
                <a:chExt cx="318" cy="311"/>
              </a:xfrm>
            </p:grpSpPr>
            <p:sp>
              <p:nvSpPr>
                <p:cNvPr id="216" name="直接连接符 215"/>
                <p:cNvSpPr/>
                <p:nvPr/>
              </p:nvSpPr>
              <p:spPr>
                <a:xfrm flipH="1">
                  <a:off x="703" y="1570"/>
                  <a:ext cx="0" cy="78"/>
                </a:xfrm>
                <a:prstGeom prst="line">
                  <a:avLst/>
                </a:prstGeom>
                <a:ln w="28575" cap="flat" cmpd="sng">
                  <a:solidFill>
                    <a:schemeClr val="tx1"/>
                  </a:solidFill>
                  <a:prstDash val="solid"/>
                  <a:headEnd type="none" w="med" len="med"/>
                  <a:tailEnd type="none" w="med" len="med"/>
                </a:ln>
              </p:spPr>
            </p:sp>
            <p:pic>
              <p:nvPicPr>
                <p:cNvPr id="217" name="图片 216" descr="laptop copy"/>
                <p:cNvPicPr>
                  <a:picLocks noChangeAspect="1"/>
                </p:cNvPicPr>
                <p:nvPr/>
              </p:nvPicPr>
              <p:blipFill>
                <a:blip r:embed="rId1"/>
                <a:stretch>
                  <a:fillRect/>
                </a:stretch>
              </p:blipFill>
              <p:spPr>
                <a:xfrm>
                  <a:off x="657" y="1615"/>
                  <a:ext cx="318" cy="266"/>
                </a:xfrm>
                <a:prstGeom prst="rect">
                  <a:avLst/>
                </a:prstGeom>
                <a:noFill/>
                <a:ln w="9525">
                  <a:noFill/>
                </a:ln>
              </p:spPr>
            </p:pic>
          </p:grpSp>
          <p:grpSp>
            <p:nvGrpSpPr>
              <p:cNvPr id="218" name="组合 217"/>
              <p:cNvGrpSpPr/>
              <p:nvPr/>
            </p:nvGrpSpPr>
            <p:grpSpPr>
              <a:xfrm>
                <a:off x="762" y="2391"/>
                <a:ext cx="306" cy="90"/>
                <a:chOff x="748" y="2251"/>
                <a:chExt cx="306" cy="90"/>
              </a:xfrm>
            </p:grpSpPr>
            <p:sp>
              <p:nvSpPr>
                <p:cNvPr id="219" name="新月形 218"/>
                <p:cNvSpPr/>
                <p:nvPr/>
              </p:nvSpPr>
              <p:spPr>
                <a:xfrm>
                  <a:off x="748" y="2251"/>
                  <a:ext cx="111" cy="90"/>
                </a:xfrm>
                <a:prstGeom prst="moon">
                  <a:avLst>
                    <a:gd name="adj" fmla="val 18444"/>
                  </a:avLst>
                </a:prstGeom>
                <a:solidFill>
                  <a:srgbClr val="808080"/>
                </a:solidFill>
                <a:ln w="9525">
                  <a:noFill/>
                </a:ln>
              </p:spPr>
              <p:txBody>
                <a:bodyPr/>
                <a:p>
                  <a:endParaRPr lang="zh-CN" altLang="en-US"/>
                </a:p>
              </p:txBody>
            </p:sp>
            <p:sp>
              <p:nvSpPr>
                <p:cNvPr id="220" name="新月形 219"/>
                <p:cNvSpPr/>
                <p:nvPr/>
              </p:nvSpPr>
              <p:spPr>
                <a:xfrm flipH="1">
                  <a:off x="943" y="2251"/>
                  <a:ext cx="111" cy="90"/>
                </a:xfrm>
                <a:prstGeom prst="moon">
                  <a:avLst>
                    <a:gd name="adj" fmla="val 18444"/>
                  </a:avLst>
                </a:prstGeom>
                <a:solidFill>
                  <a:srgbClr val="808080"/>
                </a:solidFill>
                <a:ln w="9525">
                  <a:noFill/>
                </a:ln>
              </p:spPr>
              <p:txBody>
                <a:bodyPr/>
                <a:p>
                  <a:endParaRPr lang="zh-CN" altLang="en-US"/>
                </a:p>
              </p:txBody>
            </p:sp>
            <p:sp>
              <p:nvSpPr>
                <p:cNvPr id="221" name="新月形 220"/>
                <p:cNvSpPr/>
                <p:nvPr/>
              </p:nvSpPr>
              <p:spPr>
                <a:xfrm flipH="1">
                  <a:off x="922" y="2266"/>
                  <a:ext cx="70" cy="60"/>
                </a:xfrm>
                <a:prstGeom prst="moon">
                  <a:avLst>
                    <a:gd name="adj" fmla="val 18347"/>
                  </a:avLst>
                </a:prstGeom>
                <a:solidFill>
                  <a:srgbClr val="808080"/>
                </a:solidFill>
                <a:ln w="9525">
                  <a:noFill/>
                </a:ln>
              </p:spPr>
              <p:txBody>
                <a:bodyPr/>
                <a:p>
                  <a:endParaRPr lang="zh-CN" altLang="en-US"/>
                </a:p>
              </p:txBody>
            </p:sp>
            <p:sp>
              <p:nvSpPr>
                <p:cNvPr id="222" name="新月形 221"/>
                <p:cNvSpPr/>
                <p:nvPr/>
              </p:nvSpPr>
              <p:spPr>
                <a:xfrm>
                  <a:off x="806" y="2266"/>
                  <a:ext cx="70" cy="60"/>
                </a:xfrm>
                <a:prstGeom prst="moon">
                  <a:avLst>
                    <a:gd name="adj" fmla="val 18347"/>
                  </a:avLst>
                </a:prstGeom>
                <a:solidFill>
                  <a:srgbClr val="808080"/>
                </a:solidFill>
                <a:ln w="9525">
                  <a:noFill/>
                </a:ln>
              </p:spPr>
              <p:txBody>
                <a:bodyPr/>
                <a:p>
                  <a:endParaRPr lang="zh-CN" altLang="en-US"/>
                </a:p>
              </p:txBody>
            </p:sp>
            <p:sp>
              <p:nvSpPr>
                <p:cNvPr id="223" name="新月形 222"/>
                <p:cNvSpPr/>
                <p:nvPr/>
              </p:nvSpPr>
              <p:spPr>
                <a:xfrm flipH="1">
                  <a:off x="905" y="2281"/>
                  <a:ext cx="35" cy="30"/>
                </a:xfrm>
                <a:prstGeom prst="moon">
                  <a:avLst>
                    <a:gd name="adj" fmla="val 41907"/>
                  </a:avLst>
                </a:prstGeom>
                <a:solidFill>
                  <a:srgbClr val="808080"/>
                </a:solidFill>
                <a:ln w="9525">
                  <a:noFill/>
                </a:ln>
              </p:spPr>
              <p:txBody>
                <a:bodyPr/>
                <a:p>
                  <a:endParaRPr lang="zh-CN" altLang="en-US"/>
                </a:p>
              </p:txBody>
            </p:sp>
            <p:sp>
              <p:nvSpPr>
                <p:cNvPr id="224" name="新月形 223"/>
                <p:cNvSpPr/>
                <p:nvPr/>
              </p:nvSpPr>
              <p:spPr>
                <a:xfrm>
                  <a:off x="857" y="2281"/>
                  <a:ext cx="35" cy="30"/>
                </a:xfrm>
                <a:prstGeom prst="moon">
                  <a:avLst>
                    <a:gd name="adj" fmla="val 41907"/>
                  </a:avLst>
                </a:prstGeom>
                <a:solidFill>
                  <a:srgbClr val="808080"/>
                </a:solidFill>
                <a:ln w="9525">
                  <a:noFill/>
                </a:ln>
              </p:spPr>
              <p:txBody>
                <a:bodyPr/>
                <a:p>
                  <a:endParaRPr lang="zh-CN" altLang="en-US"/>
                </a:p>
              </p:txBody>
            </p:sp>
          </p:grpSp>
        </p:grpSp>
      </p:grpSp>
      <p:sp>
        <p:nvSpPr>
          <p:cNvPr id="8" name="圆角矩形标注 7"/>
          <p:cNvSpPr/>
          <p:nvPr/>
        </p:nvSpPr>
        <p:spPr>
          <a:xfrm>
            <a:off x="11410950" y="8634095"/>
            <a:ext cx="5942330" cy="1036320"/>
          </a:xfrm>
          <a:prstGeom prst="wedgeRoundRectCallout">
            <a:avLst>
              <a:gd name="adj1" fmla="val -49534"/>
              <a:gd name="adj2" fmla="val -172968"/>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l">
              <a:buClrTx/>
              <a:buSzTx/>
              <a:buFontTx/>
            </a:pPr>
            <a:r>
              <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不能解决暴露终端问题</a:t>
            </a:r>
            <a:endParaRPr lang="zh-CN" altLang="en-US" sz="3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标注 5"/>
          <p:cNvSpPr/>
          <p:nvPr/>
        </p:nvSpPr>
        <p:spPr>
          <a:xfrm>
            <a:off x="10734040" y="1502410"/>
            <a:ext cx="7461885" cy="1051560"/>
          </a:xfrm>
          <a:prstGeom prst="wedgeRoundRectCallout">
            <a:avLst>
              <a:gd name="adj1" fmla="val -62628"/>
              <a:gd name="adj2" fmla="val -9163"/>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l">
              <a:buClrTx/>
              <a:buSzTx/>
              <a:buFontTx/>
              <a:defRP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目的客户端收到RTS后，发送一个CTS报文，这样在该客户端覆盖范围内所有的设备都会在指定的时间内不发送数据。</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占位符 1"/>
          <p:cNvSpPr>
            <a:spLocks noGrp="1"/>
          </p:cNvSpPr>
          <p:nvPr/>
        </p:nvSpPr>
        <p:spPr>
          <a:xfrm>
            <a:off x="345440" y="321310"/>
            <a:ext cx="14479905"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dirty="0"/>
              <a:t>IEEE802.11 </a:t>
            </a:r>
            <a:r>
              <a:rPr lang="zh-CN" altLang="en-US" dirty="0"/>
              <a:t>媒体访问控制层</a:t>
            </a:r>
            <a:r>
              <a:rPr lang="en-US" altLang="zh-CN" dirty="0"/>
              <a:t>-</a:t>
            </a:r>
            <a:r>
              <a:rPr lang="en-US" altLang="zh-CN" dirty="0">
                <a:sym typeface="+mn-ea"/>
              </a:rPr>
              <a:t>RTS/CTS </a:t>
            </a:r>
            <a:r>
              <a:rPr lang="en-US" altLang="zh-CN" dirty="0">
                <a:sym typeface="+mn-ea"/>
              </a:rPr>
              <a:t> 对信道进行预约</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anim calcmode="lin" valueType="num">
                                      <p:cBhvr additive="base">
                                        <p:cTn id="13" dur="500" fill="hold"/>
                                        <p:tgtEl>
                                          <p:spTgt spid="225"/>
                                        </p:tgtEl>
                                        <p:attrNameLst>
                                          <p:attrName>ppt_x</p:attrName>
                                        </p:attrNameLst>
                                      </p:cBhvr>
                                      <p:tavLst>
                                        <p:tav tm="0">
                                          <p:val>
                                            <p:strVal val="#ppt_x"/>
                                          </p:val>
                                        </p:tav>
                                        <p:tav tm="100000">
                                          <p:val>
                                            <p:strVal val="#ppt_x"/>
                                          </p:val>
                                        </p:tav>
                                      </p:tavLst>
                                    </p:anim>
                                    <p:anim calcmode="lin" valueType="num">
                                      <p:cBhvr additive="base">
                                        <p:cTn id="14"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5915"/>
                                        </p:tgtEl>
                                        <p:attrNameLst>
                                          <p:attrName>style.visibility</p:attrName>
                                        </p:attrNameLst>
                                      </p:cBhvr>
                                      <p:to>
                                        <p:strVal val="visible"/>
                                      </p:to>
                                    </p:set>
                                    <p:anim calcmode="lin" valueType="num">
                                      <p:cBhvr additive="base">
                                        <p:cTn id="19" dur="500" fill="hold"/>
                                        <p:tgtEl>
                                          <p:spTgt spid="335915"/>
                                        </p:tgtEl>
                                        <p:attrNameLst>
                                          <p:attrName>ppt_x</p:attrName>
                                        </p:attrNameLst>
                                      </p:cBhvr>
                                      <p:tavLst>
                                        <p:tav tm="0">
                                          <p:val>
                                            <p:strVal val="#ppt_x"/>
                                          </p:val>
                                        </p:tav>
                                        <p:tav tm="100000">
                                          <p:val>
                                            <p:strVal val="#ppt_x"/>
                                          </p:val>
                                        </p:tav>
                                      </p:tavLst>
                                    </p:anim>
                                    <p:anim calcmode="lin" valueType="num">
                                      <p:cBhvr additive="base">
                                        <p:cTn id="20" dur="500" fill="hold"/>
                                        <p:tgtEl>
                                          <p:spTgt spid="3359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5915" grpId="0" bldLvl="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458385" y="1111240"/>
            <a:ext cx="17256069" cy="4176464"/>
          </a:xfrm>
          <a:prstGeom prst="rect">
            <a:avLst/>
          </a:prstGeom>
        </p:spPr>
        <p:txBody>
          <a:bodyPr/>
          <a:lstStyle/>
          <a:p>
            <a:pPr lvl="1">
              <a:lnSpc>
                <a:spcPct val="150000"/>
              </a:lnSpc>
            </a:pPr>
            <a:r>
              <a:rPr lang="en-US" altLang="zh-CN" sz="3200" dirty="0">
                <a:solidFill>
                  <a:schemeClr val="tx1">
                    <a:lumMod val="65000"/>
                    <a:lumOff val="35000"/>
                  </a:schemeClr>
                </a:solidFill>
                <a:latin typeface="+mj-ea"/>
                <a:ea typeface="+mj-ea"/>
              </a:rPr>
              <a:t>DCF</a:t>
            </a:r>
            <a:endParaRPr lang="en-US" altLang="zh-CN" sz="3200" dirty="0">
              <a:solidFill>
                <a:schemeClr val="tx1">
                  <a:lumMod val="65000"/>
                  <a:lumOff val="35000"/>
                </a:schemeClr>
              </a:solidFill>
              <a:latin typeface="+mj-ea"/>
              <a:ea typeface="+mj-ea"/>
            </a:endParaRPr>
          </a:p>
          <a:p>
            <a:pPr lvl="2">
              <a:lnSpc>
                <a:spcPct val="150000"/>
              </a:lnSpc>
            </a:pPr>
            <a:r>
              <a:rPr lang="en-US" altLang="zh-CN" sz="2800" dirty="0">
                <a:solidFill>
                  <a:schemeClr val="tx1">
                    <a:lumMod val="65000"/>
                    <a:lumOff val="35000"/>
                  </a:schemeClr>
                </a:solidFill>
                <a:latin typeface="+mj-ea"/>
              </a:rPr>
              <a:t>CSMA/CD</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Carrier Sense Multiple Access/Collision Detection</a:t>
            </a:r>
            <a:r>
              <a:rPr lang="zh-CN" altLang="en-US" sz="28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ndParaRPr>
          </a:p>
          <a:p>
            <a:pPr lvl="2">
              <a:lnSpc>
                <a:spcPct val="150000"/>
              </a:lnSpc>
            </a:pPr>
            <a:r>
              <a:rPr lang="en-US" altLang="zh-CN" sz="2800" dirty="0">
                <a:solidFill>
                  <a:schemeClr val="tx1">
                    <a:lumMod val="65000"/>
                    <a:lumOff val="35000"/>
                  </a:schemeClr>
                </a:solidFill>
                <a:latin typeface="+mj-ea"/>
                <a:sym typeface="+mn-ea"/>
              </a:rPr>
              <a:t>CSMA/CA</a:t>
            </a:r>
            <a:r>
              <a:rPr lang="zh-CN" altLang="en-US" sz="2800" dirty="0">
                <a:solidFill>
                  <a:schemeClr val="tx1">
                    <a:lumMod val="65000"/>
                    <a:lumOff val="35000"/>
                  </a:schemeClr>
                </a:solidFill>
                <a:latin typeface="+mj-ea"/>
                <a:sym typeface="+mn-ea"/>
              </a:rPr>
              <a:t>（</a:t>
            </a:r>
            <a:r>
              <a:rPr lang="en-US" altLang="zh-CN" sz="2800" dirty="0">
                <a:solidFill>
                  <a:schemeClr val="tx1">
                    <a:lumMod val="65000"/>
                    <a:lumOff val="35000"/>
                  </a:schemeClr>
                </a:solidFill>
                <a:latin typeface="+mj-ea"/>
                <a:sym typeface="+mn-ea"/>
              </a:rPr>
              <a:t>Carrier Sense Multiple Access/Collision Avoidance</a:t>
            </a:r>
            <a:r>
              <a:rPr lang="zh-CN" altLang="en-US" sz="2800" dirty="0">
                <a:solidFill>
                  <a:schemeClr val="tx1">
                    <a:lumMod val="65000"/>
                    <a:lumOff val="35000"/>
                  </a:schemeClr>
                </a:solidFill>
                <a:latin typeface="+mj-ea"/>
                <a:sym typeface="+mn-ea"/>
              </a:rPr>
              <a:t>）</a:t>
            </a:r>
            <a:endParaRPr lang="en-US" altLang="zh-CN" sz="2800" dirty="0">
              <a:solidFill>
                <a:schemeClr val="tx1">
                  <a:lumMod val="65000"/>
                  <a:lumOff val="35000"/>
                </a:schemeClr>
              </a:solidFill>
              <a:latin typeface="+mj-ea"/>
            </a:endParaRPr>
          </a:p>
          <a:p>
            <a:pPr lvl="2">
              <a:lnSpc>
                <a:spcPct val="150000"/>
              </a:lnSpc>
            </a:pPr>
            <a:endParaRPr lang="zh-CN" altLang="en-US" sz="26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458470" y="3666490"/>
            <a:ext cx="8896350" cy="57308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nSpc>
                <a:spcPct val="150000"/>
              </a:lnSpc>
            </a:pPr>
            <a:r>
              <a:rPr lang="en-US" altLang="zh-CN" sz="3200" dirty="0">
                <a:solidFill>
                  <a:schemeClr val="tx1">
                    <a:lumMod val="65000"/>
                    <a:lumOff val="35000"/>
                  </a:schemeClr>
                </a:solidFill>
                <a:latin typeface="+mj-ea"/>
                <a:sym typeface="+mn-ea"/>
              </a:rPr>
              <a:t>CSMA/CD</a:t>
            </a:r>
            <a:endParaRPr lang="en-US" altLang="zh-CN" sz="3200" dirty="0">
              <a:solidFill>
                <a:schemeClr val="tx1">
                  <a:lumMod val="65000"/>
                  <a:lumOff val="35000"/>
                </a:schemeClr>
              </a:solidFill>
              <a:latin typeface="+mj-ea"/>
              <a:ea typeface="+mj-ea"/>
            </a:endParaRPr>
          </a:p>
          <a:p>
            <a:pPr lvl="2">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CS：载波侦听，在发送数据之前进行侦听，以确保线路空闲时减少冲突的机会；</a:t>
            </a:r>
            <a:endParaRPr sz="2400" dirty="0">
              <a:solidFill>
                <a:schemeClr val="tx1">
                  <a:lumMod val="65000"/>
                  <a:lumOff val="35000"/>
                </a:schemeClr>
              </a:solidFill>
              <a:latin typeface="+mj-ea"/>
            </a:endParaRPr>
          </a:p>
          <a:p>
            <a:pPr lvl="2" algn="l">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MA：多址访问，每个站点发送的数据，可以同时被多个站点接收；</a:t>
            </a:r>
            <a:endPar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CD：冲突检测，由于两个站点同时发送信号，信号叠加后会使线路上电压的摆动值超过正常值的一倍，因此可以判断冲突发生，同时边发送边检测，发现冲突就停止发送，然后延迟一个随机时间之后继续发送。</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nSpc>
                <a:spcPct val="150000"/>
              </a:lnSpc>
            </a:pPr>
            <a:endParaRPr lang="zh-CN" altLang="en-US" sz="2600" dirty="0">
              <a:solidFill>
                <a:schemeClr val="tx1">
                  <a:lumMod val="65000"/>
                  <a:lumOff val="35000"/>
                </a:schemeClr>
              </a:solidFill>
              <a:latin typeface="+mj-ea"/>
              <a:ea typeface="+mj-ea"/>
            </a:endParaRPr>
          </a:p>
        </p:txBody>
      </p:sp>
      <p:sp>
        <p:nvSpPr>
          <p:cNvPr id="8" name="圆角矩形标注 7"/>
          <p:cNvSpPr/>
          <p:nvPr/>
        </p:nvSpPr>
        <p:spPr>
          <a:xfrm>
            <a:off x="3476625" y="3338195"/>
            <a:ext cx="6958330" cy="633095"/>
          </a:xfrm>
          <a:prstGeom prst="wedgeRoundRectCallout">
            <a:avLst>
              <a:gd name="adj1" fmla="val -58781"/>
              <a:gd name="adj2" fmla="val 4327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sz="2400" dirty="0">
                <a:solidFill>
                  <a:srgbClr val="FF0000"/>
                </a:solidFill>
                <a:latin typeface="微软雅黑" panose="020B0503020204020204" pitchFamily="34" charset="-122"/>
                <a:ea typeface="微软雅黑" panose="020B0503020204020204" pitchFamily="34" charset="-122"/>
              </a:rPr>
              <a:t>先听后发，边发边听，冲突停发，随即延迟后重发</a:t>
            </a:r>
            <a:endParaRPr sz="2400" dirty="0">
              <a:solidFill>
                <a:srgbClr val="FF0000"/>
              </a:solidFill>
              <a:latin typeface="微软雅黑" panose="020B0503020204020204" pitchFamily="34" charset="-122"/>
              <a:ea typeface="微软雅黑" panose="020B0503020204020204" pitchFamily="34" charset="-122"/>
            </a:endParaRPr>
          </a:p>
        </p:txBody>
      </p:sp>
      <p:sp>
        <p:nvSpPr>
          <p:cNvPr id="10" name="圆角矩形标注 9"/>
          <p:cNvSpPr/>
          <p:nvPr/>
        </p:nvSpPr>
        <p:spPr>
          <a:xfrm>
            <a:off x="13416280" y="1659890"/>
            <a:ext cx="3867785" cy="633095"/>
          </a:xfrm>
          <a:prstGeom prst="wedgeRoundRectCallout">
            <a:avLst>
              <a:gd name="adj1" fmla="val -58781"/>
              <a:gd name="adj2" fmla="val 4327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sz="2400" dirty="0">
                <a:solidFill>
                  <a:srgbClr val="FF0000"/>
                </a:solidFill>
                <a:latin typeface="微软雅黑" panose="020B0503020204020204" pitchFamily="34" charset="-122"/>
                <a:ea typeface="微软雅黑" panose="020B0503020204020204" pitchFamily="34" charset="-122"/>
              </a:rPr>
              <a:t>IEEE802.</a:t>
            </a:r>
            <a:r>
              <a:rPr lang="en-US" sz="2400" dirty="0">
                <a:solidFill>
                  <a:srgbClr val="FF0000"/>
                </a:solidFill>
                <a:latin typeface="微软雅黑" panose="020B0503020204020204" pitchFamily="34" charset="-122"/>
                <a:ea typeface="微软雅黑" panose="020B0503020204020204" pitchFamily="34" charset="-122"/>
              </a:rPr>
              <a:t>3</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11" name="圆角矩形标注 10"/>
          <p:cNvSpPr/>
          <p:nvPr/>
        </p:nvSpPr>
        <p:spPr>
          <a:xfrm>
            <a:off x="13416280" y="2705100"/>
            <a:ext cx="3867785" cy="633095"/>
          </a:xfrm>
          <a:prstGeom prst="wedgeRoundRectCallout">
            <a:avLst>
              <a:gd name="adj1" fmla="val -58781"/>
              <a:gd name="adj2" fmla="val 4327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sz="2400" dirty="0">
                <a:solidFill>
                  <a:srgbClr val="FF0000"/>
                </a:solidFill>
                <a:latin typeface="微软雅黑" panose="020B0503020204020204" pitchFamily="34" charset="-122"/>
                <a:ea typeface="微软雅黑" panose="020B0503020204020204" pitchFamily="34" charset="-122"/>
              </a:rPr>
              <a:t>IEEE802.11</a:t>
            </a:r>
            <a:endParaRPr sz="2400"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955145" y="3666490"/>
            <a:ext cx="4547870" cy="6061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2" grpId="0"/>
      <p:bldP spid="2" grpId="1"/>
      <p:bldP spid="8" grpId="0" animBg="1"/>
      <p:bldP spid="8"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458385" y="1111240"/>
            <a:ext cx="17256069" cy="4176464"/>
          </a:xfrm>
          <a:prstGeom prst="rect">
            <a:avLst/>
          </a:prstGeom>
        </p:spPr>
        <p:txBody>
          <a:bodyPr/>
          <a:lstStyle/>
          <a:p>
            <a:pPr lvl="1">
              <a:lnSpc>
                <a:spcPct val="150000"/>
              </a:lnSpc>
            </a:pPr>
            <a:r>
              <a:rPr lang="en-US" altLang="zh-CN" sz="3200" dirty="0">
                <a:solidFill>
                  <a:schemeClr val="tx1">
                    <a:lumMod val="65000"/>
                    <a:lumOff val="35000"/>
                  </a:schemeClr>
                </a:solidFill>
                <a:latin typeface="+mj-ea"/>
                <a:ea typeface="+mj-ea"/>
              </a:rPr>
              <a:t>DCF</a:t>
            </a:r>
            <a:endParaRPr lang="en-US" altLang="zh-CN" sz="3200" dirty="0">
              <a:solidFill>
                <a:schemeClr val="tx1">
                  <a:lumMod val="65000"/>
                  <a:lumOff val="35000"/>
                </a:schemeClr>
              </a:solidFill>
              <a:latin typeface="+mj-ea"/>
              <a:ea typeface="+mj-ea"/>
            </a:endParaRPr>
          </a:p>
          <a:p>
            <a:pPr lvl="2">
              <a:lnSpc>
                <a:spcPct val="150000"/>
              </a:lnSpc>
            </a:pPr>
            <a:r>
              <a:rPr lang="en-US" altLang="zh-CN" sz="2800" dirty="0">
                <a:solidFill>
                  <a:schemeClr val="tx1">
                    <a:lumMod val="65000"/>
                    <a:lumOff val="35000"/>
                  </a:schemeClr>
                </a:solidFill>
                <a:latin typeface="+mj-ea"/>
              </a:rPr>
              <a:t>CSMA/CD</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Carrier Sense Multiple Access/Collision Detection</a:t>
            </a:r>
            <a:r>
              <a:rPr lang="zh-CN" altLang="en-US" sz="28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ndParaRPr>
          </a:p>
          <a:p>
            <a:pPr lvl="2">
              <a:lnSpc>
                <a:spcPct val="150000"/>
              </a:lnSpc>
            </a:pPr>
            <a:r>
              <a:rPr lang="en-US" altLang="zh-CN" sz="2800" dirty="0">
                <a:solidFill>
                  <a:schemeClr val="tx1">
                    <a:lumMod val="65000"/>
                    <a:lumOff val="35000"/>
                  </a:schemeClr>
                </a:solidFill>
                <a:latin typeface="+mj-ea"/>
                <a:sym typeface="+mn-ea"/>
              </a:rPr>
              <a:t>CSMA/CA</a:t>
            </a:r>
            <a:r>
              <a:rPr lang="zh-CN" altLang="en-US" sz="2800" dirty="0">
                <a:solidFill>
                  <a:schemeClr val="tx1">
                    <a:lumMod val="65000"/>
                    <a:lumOff val="35000"/>
                  </a:schemeClr>
                </a:solidFill>
                <a:latin typeface="+mj-ea"/>
                <a:sym typeface="+mn-ea"/>
              </a:rPr>
              <a:t>（</a:t>
            </a:r>
            <a:r>
              <a:rPr lang="en-US" altLang="zh-CN" sz="2800" dirty="0">
                <a:solidFill>
                  <a:schemeClr val="tx1">
                    <a:lumMod val="65000"/>
                    <a:lumOff val="35000"/>
                  </a:schemeClr>
                </a:solidFill>
                <a:latin typeface="+mj-ea"/>
                <a:sym typeface="+mn-ea"/>
              </a:rPr>
              <a:t>Carrier Sense Multiple Access/Collision Avoidance</a:t>
            </a:r>
            <a:r>
              <a:rPr lang="zh-CN" altLang="en-US" sz="2800" dirty="0">
                <a:solidFill>
                  <a:schemeClr val="tx1">
                    <a:lumMod val="65000"/>
                    <a:lumOff val="35000"/>
                  </a:schemeClr>
                </a:solidFill>
                <a:latin typeface="+mj-ea"/>
                <a:sym typeface="+mn-ea"/>
              </a:rPr>
              <a:t>）</a:t>
            </a:r>
            <a:endParaRPr lang="en-US" altLang="zh-CN" sz="2800" dirty="0">
              <a:solidFill>
                <a:schemeClr val="tx1">
                  <a:lumMod val="65000"/>
                  <a:lumOff val="35000"/>
                </a:schemeClr>
              </a:solidFill>
              <a:latin typeface="+mj-ea"/>
            </a:endParaRPr>
          </a:p>
          <a:p>
            <a:pPr lvl="2">
              <a:lnSpc>
                <a:spcPct val="150000"/>
              </a:lnSpc>
            </a:pPr>
            <a:endParaRPr lang="zh-CN" altLang="en-US" sz="2600" dirty="0">
              <a:solidFill>
                <a:schemeClr val="tx1">
                  <a:lumMod val="65000"/>
                  <a:lumOff val="35000"/>
                </a:schemeClr>
              </a:solidFill>
              <a:latin typeface="+mj-ea"/>
              <a:ea typeface="+mj-ea"/>
            </a:endParaRPr>
          </a:p>
        </p:txBody>
      </p:sp>
      <p:sp>
        <p:nvSpPr>
          <p:cNvPr id="2" name="Rectangle 3"/>
          <p:cNvSpPr>
            <a:spLocks noGrp="1" noChangeArrowheads="1"/>
          </p:cNvSpPr>
          <p:nvPr/>
        </p:nvSpPr>
        <p:spPr>
          <a:xfrm>
            <a:off x="458470" y="3666490"/>
            <a:ext cx="10575290" cy="57308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nSpc>
                <a:spcPct val="150000"/>
              </a:lnSpc>
            </a:pPr>
            <a:r>
              <a:rPr lang="en-US" altLang="zh-CN" sz="3200" dirty="0">
                <a:solidFill>
                  <a:schemeClr val="tx1">
                    <a:lumMod val="65000"/>
                    <a:lumOff val="35000"/>
                  </a:schemeClr>
                </a:solidFill>
                <a:latin typeface="+mj-ea"/>
                <a:sym typeface="+mn-ea"/>
              </a:rPr>
              <a:t>CSMA/CA</a:t>
            </a:r>
            <a:endParaRPr lang="en-US" altLang="zh-CN" sz="3200" dirty="0">
              <a:solidFill>
                <a:schemeClr val="tx1">
                  <a:lumMod val="65000"/>
                  <a:lumOff val="35000"/>
                </a:schemeClr>
              </a:solidFill>
              <a:latin typeface="+mj-ea"/>
              <a:ea typeface="+mj-ea"/>
            </a:endParaRPr>
          </a:p>
          <a:p>
            <a:pPr lvl="2">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CS：载波侦听</a:t>
            </a:r>
            <a:endParaRPr sz="2400" dirty="0">
              <a:solidFill>
                <a:schemeClr val="tx1">
                  <a:lumMod val="65000"/>
                  <a:lumOff val="35000"/>
                </a:schemeClr>
              </a:solidFill>
              <a:latin typeface="+mj-ea"/>
            </a:endParaRPr>
          </a:p>
          <a:p>
            <a:pPr lvl="2" algn="l">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MA：多址访问</a:t>
            </a:r>
            <a:endPar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50000"/>
              </a:lnSpc>
            </a:pPr>
            <a:r>
              <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CA：冲突避免，802.11允许工作站使用请求发送（RTS）和允许发送（CTS）帧来清空传送区域，避免来自其他工作站的干扰。</a:t>
            </a:r>
            <a:endParaRPr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50000"/>
              </a:lnSpc>
            </a:pPr>
            <a:r>
              <a:rPr lang="en-US" altLang="zh-CN" sz="2600" dirty="0">
                <a:solidFill>
                  <a:srgbClr val="9B0100"/>
                </a:solidFill>
                <a:latin typeface="微软雅黑" panose="020B0503020204020204" pitchFamily="34" charset="-122"/>
                <a:ea typeface="微软雅黑" panose="020B0503020204020204" pitchFamily="34" charset="-122"/>
                <a:sym typeface="+mn-ea"/>
              </a:rPr>
              <a:t>CSMA/CA</a:t>
            </a:r>
            <a:r>
              <a:rPr lang="zh-CN" altLang="en-US" sz="2600" dirty="0">
                <a:solidFill>
                  <a:srgbClr val="9B0100"/>
                </a:solidFill>
                <a:latin typeface="微软雅黑" panose="020B0503020204020204" pitchFamily="34" charset="-122"/>
                <a:ea typeface="微软雅黑" panose="020B0503020204020204" pitchFamily="34" charset="-122"/>
                <a:sym typeface="+mn-ea"/>
              </a:rPr>
              <a:t>要求发送站点在发送数据前侦听信道状态。当信道空闲时，发送站点就等待一段随机时间，并在此时间段继续侦听信道。如果等待时间结束后信道仍为空闲，发送站点就发送数据。</a:t>
            </a:r>
            <a:endParaRPr lang="zh-CN" altLang="en-US" sz="2600" dirty="0">
              <a:solidFill>
                <a:schemeClr val="tx1">
                  <a:lumMod val="65000"/>
                  <a:lumOff val="35000"/>
                </a:schemeClr>
              </a:solidFill>
              <a:latin typeface="+mj-ea"/>
              <a:ea typeface="+mj-ea"/>
            </a:endParaRPr>
          </a:p>
        </p:txBody>
      </p:sp>
      <p:sp>
        <p:nvSpPr>
          <p:cNvPr id="8" name="圆角矩形标注 7"/>
          <p:cNvSpPr/>
          <p:nvPr/>
        </p:nvSpPr>
        <p:spPr>
          <a:xfrm>
            <a:off x="4199890" y="2964815"/>
            <a:ext cx="7705090" cy="889635"/>
          </a:xfrm>
          <a:prstGeom prst="wedgeRoundRectCallout">
            <a:avLst>
              <a:gd name="adj1" fmla="val -57565"/>
              <a:gd name="adj2" fmla="val 49343"/>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marL="0" lvl="1" algn="l">
              <a:defRPr/>
            </a:pPr>
            <a:r>
              <a:rPr lang="zh-CN" altLang="en-US" sz="2400" dirty="0">
                <a:solidFill>
                  <a:srgbClr val="FF0000"/>
                </a:solidFill>
                <a:latin typeface="微软雅黑" panose="020B0503020204020204" pitchFamily="34" charset="-122"/>
                <a:ea typeface="微软雅黑" panose="020B0503020204020204" pitchFamily="34" charset="-122"/>
                <a:sym typeface="+mn-ea"/>
              </a:rPr>
              <a:t>无线介质容易受环境影响、检测到其他站点发送的无线电波、站点没有同时进行数据发送和接收的能力</a:t>
            </a:r>
            <a:endParaRPr lang="zh-CN" altLang="en-US" sz="2400" dirty="0">
              <a:solidFill>
                <a:srgbClr val="FF0000"/>
              </a:solidFill>
              <a:latin typeface="微软雅黑" panose="020B0503020204020204" pitchFamily="34" charset="-122"/>
              <a:ea typeface="微软雅黑" panose="020B0503020204020204" pitchFamily="34" charset="-122"/>
              <a:sym typeface="+mn-ea"/>
            </a:endParaRPr>
          </a:p>
        </p:txBody>
      </p:sp>
      <p:sp>
        <p:nvSpPr>
          <p:cNvPr id="10" name="圆角矩形标注 9"/>
          <p:cNvSpPr/>
          <p:nvPr/>
        </p:nvSpPr>
        <p:spPr>
          <a:xfrm>
            <a:off x="13416280" y="1659890"/>
            <a:ext cx="3867785" cy="633095"/>
          </a:xfrm>
          <a:prstGeom prst="wedgeRoundRectCallout">
            <a:avLst>
              <a:gd name="adj1" fmla="val -58781"/>
              <a:gd name="adj2" fmla="val 4327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sz="2400" dirty="0">
                <a:solidFill>
                  <a:srgbClr val="FF0000"/>
                </a:solidFill>
                <a:latin typeface="微软雅黑" panose="020B0503020204020204" pitchFamily="34" charset="-122"/>
                <a:ea typeface="微软雅黑" panose="020B0503020204020204" pitchFamily="34" charset="-122"/>
              </a:rPr>
              <a:t>IEEE802.</a:t>
            </a:r>
            <a:r>
              <a:rPr lang="en-US" sz="2400" dirty="0">
                <a:solidFill>
                  <a:srgbClr val="FF0000"/>
                </a:solidFill>
                <a:latin typeface="微软雅黑" panose="020B0503020204020204" pitchFamily="34" charset="-122"/>
                <a:ea typeface="微软雅黑" panose="020B0503020204020204" pitchFamily="34" charset="-122"/>
              </a:rPr>
              <a:t>3</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11" name="圆角矩形标注 10"/>
          <p:cNvSpPr/>
          <p:nvPr/>
        </p:nvSpPr>
        <p:spPr>
          <a:xfrm>
            <a:off x="13416280" y="2705100"/>
            <a:ext cx="3867785" cy="633095"/>
          </a:xfrm>
          <a:prstGeom prst="wedgeRoundRectCallout">
            <a:avLst>
              <a:gd name="adj1" fmla="val -58781"/>
              <a:gd name="adj2" fmla="val 4327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sz="2400" dirty="0">
                <a:solidFill>
                  <a:srgbClr val="FF0000"/>
                </a:solidFill>
                <a:latin typeface="微软雅黑" panose="020B0503020204020204" pitchFamily="34" charset="-122"/>
                <a:ea typeface="微软雅黑" panose="020B0503020204020204" pitchFamily="34" charset="-122"/>
              </a:rPr>
              <a:t>IEEE802.11</a:t>
            </a:r>
            <a:endParaRPr sz="2400" dirty="0">
              <a:solidFill>
                <a:srgbClr val="FF0000"/>
              </a:solidFill>
              <a:latin typeface="微软雅黑" panose="020B0503020204020204" pitchFamily="34" charset="-122"/>
              <a:ea typeface="微软雅黑" panose="020B0503020204020204" pitchFamily="34" charset="-122"/>
            </a:endParaRPr>
          </a:p>
        </p:txBody>
      </p:sp>
      <p:pic>
        <p:nvPicPr>
          <p:cNvPr id="9" name="Picture 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59770" y="3594220"/>
            <a:ext cx="6454869" cy="669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450215" y="1256665"/>
            <a:ext cx="7105650" cy="4176395"/>
          </a:xfrm>
          <a:prstGeom prst="rect">
            <a:avLst/>
          </a:prstGeom>
        </p:spPr>
        <p:txBody>
          <a:bodyPr/>
          <a:lstStyle/>
          <a:p>
            <a:pPr lvl="1">
              <a:lnSpc>
                <a:spcPct val="150000"/>
              </a:lnSpc>
            </a:pPr>
            <a:r>
              <a:rPr lang="en-US" altLang="zh-CN" sz="3200" dirty="0">
                <a:solidFill>
                  <a:schemeClr val="tx1">
                    <a:lumMod val="65000"/>
                    <a:lumOff val="35000"/>
                  </a:schemeClr>
                </a:solidFill>
                <a:latin typeface="+mj-ea"/>
                <a:sym typeface="+mn-ea"/>
              </a:rPr>
              <a:t>CSMA/CA</a:t>
            </a:r>
            <a:r>
              <a:rPr lang="zh-CN" altLang="en-US" sz="3200" dirty="0">
                <a:solidFill>
                  <a:schemeClr val="tx1">
                    <a:lumMod val="65000"/>
                    <a:lumOff val="35000"/>
                  </a:schemeClr>
                </a:solidFill>
                <a:latin typeface="+mj-ea"/>
                <a:sym typeface="+mn-ea"/>
              </a:rPr>
              <a:t>工作机制</a:t>
            </a:r>
            <a:endParaRPr lang="zh-CN" altLang="en-US" sz="3200" dirty="0">
              <a:solidFill>
                <a:schemeClr val="tx1">
                  <a:lumMod val="65000"/>
                  <a:lumOff val="35000"/>
                </a:schemeClr>
              </a:solidFill>
              <a:latin typeface="+mj-ea"/>
              <a:sym typeface="+mn-ea"/>
            </a:endParaRPr>
          </a:p>
          <a:p>
            <a:pPr lvl="2" algn="l">
              <a:lnSpc>
                <a:spcPct val="150000"/>
              </a:lnSpc>
            </a:pPr>
            <a:r>
              <a:rPr lang="zh-CN" altLang="en-US" sz="28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侦听信道</a:t>
            </a:r>
            <a:endParaRPr lang="zh-CN" altLang="en-US" sz="28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endParaRPr>
          </a:p>
          <a:p>
            <a:pPr lvl="2">
              <a:lnSpc>
                <a:spcPct val="150000"/>
              </a:lnSpc>
            </a:pPr>
            <a:endParaRPr lang="en-US" altLang="zh-CN" sz="2800" dirty="0">
              <a:solidFill>
                <a:schemeClr val="tx1">
                  <a:lumMod val="65000"/>
                  <a:lumOff val="35000"/>
                </a:schemeClr>
              </a:solidFill>
              <a:latin typeface="+mj-ea"/>
            </a:endParaRPr>
          </a:p>
          <a:p>
            <a:pPr lvl="2">
              <a:lnSpc>
                <a:spcPct val="150000"/>
              </a:lnSpc>
            </a:pPr>
            <a:endParaRPr lang="zh-CN" altLang="en-US" sz="2600" dirty="0">
              <a:solidFill>
                <a:schemeClr val="tx1">
                  <a:lumMod val="65000"/>
                  <a:lumOff val="35000"/>
                </a:schemeClr>
              </a:solidFill>
              <a:latin typeface="+mj-ea"/>
              <a:ea typeface="+mj-ea"/>
            </a:endParaRPr>
          </a:p>
          <a:p>
            <a:pPr lvl="2">
              <a:lnSpc>
                <a:spcPct val="150000"/>
              </a:lnSpc>
            </a:pPr>
            <a:endParaRPr lang="zh-CN" altLang="en-US" sz="2600" dirty="0">
              <a:solidFill>
                <a:schemeClr val="tx1">
                  <a:lumMod val="65000"/>
                  <a:lumOff val="35000"/>
                </a:schemeClr>
              </a:solidFill>
              <a:latin typeface="+mj-ea"/>
              <a:ea typeface="+mj-ea"/>
            </a:endParaRPr>
          </a:p>
          <a:p>
            <a:pPr lvl="2">
              <a:lnSpc>
                <a:spcPct val="150000"/>
              </a:lnSpc>
            </a:pPr>
            <a:endParaRPr lang="zh-CN" altLang="en-US" sz="2600" dirty="0">
              <a:solidFill>
                <a:schemeClr val="tx1">
                  <a:lumMod val="65000"/>
                  <a:lumOff val="35000"/>
                </a:schemeClr>
              </a:solidFill>
              <a:latin typeface="+mj-ea"/>
              <a:ea typeface="+mj-ea"/>
            </a:endParaRPr>
          </a:p>
          <a:p>
            <a:pPr lvl="2">
              <a:lnSpc>
                <a:spcPct val="150000"/>
              </a:lnSpc>
            </a:pPr>
            <a:r>
              <a:rPr lang="zh-CN" altLang="en-US" sz="28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停止等待</a:t>
            </a:r>
            <a:endParaRPr lang="zh-CN" altLang="en-US"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endParaRPr>
          </a:p>
          <a:p>
            <a:pPr lvl="2">
              <a:lnSpc>
                <a:spcPct val="150000"/>
              </a:lnSpc>
              <a:buFont typeface="Wingdings" panose="05000000000000000000" charset="0"/>
              <a:buChar char="Ø"/>
            </a:pPr>
            <a:r>
              <a:rPr lang="zh-CN" altLang="en-US" sz="2600" dirty="0">
                <a:solidFill>
                  <a:schemeClr val="tx1"/>
                </a:solidFill>
                <a:latin typeface="微软雅黑" panose="020B0503020204020204" pitchFamily="34" charset="-122"/>
                <a:ea typeface="微软雅黑" panose="020B0503020204020204" pitchFamily="34" charset="-122"/>
                <a:sym typeface="+mn-ea"/>
              </a:rPr>
              <a:t>发送站点发送完一个单播帧后，要等到接收站点返回的确认帧（即</a:t>
            </a:r>
            <a:r>
              <a:rPr lang="en-US" altLang="zh-CN" sz="2600" dirty="0">
                <a:solidFill>
                  <a:schemeClr val="tx1"/>
                </a:solidFill>
                <a:latin typeface="微软雅黑" panose="020B0503020204020204" pitchFamily="34" charset="-122"/>
                <a:ea typeface="微软雅黑" panose="020B0503020204020204" pitchFamily="34" charset="-122"/>
                <a:sym typeface="+mn-ea"/>
              </a:rPr>
              <a:t>ACK</a:t>
            </a:r>
            <a:r>
              <a:rPr lang="zh-CN" altLang="en-US" sz="2600" dirty="0">
                <a:solidFill>
                  <a:schemeClr val="tx1"/>
                </a:solidFill>
                <a:latin typeface="微软雅黑" panose="020B0503020204020204" pitchFamily="34" charset="-122"/>
                <a:ea typeface="微软雅黑" panose="020B0503020204020204" pitchFamily="34" charset="-122"/>
                <a:sym typeface="+mn-ea"/>
              </a:rPr>
              <a:t>帧）才能继续发送下一帧。</a:t>
            </a:r>
            <a:endParaRPr lang="zh-CN" altLang="en-US" sz="2600" dirty="0">
              <a:solidFill>
                <a:schemeClr val="tx1"/>
              </a:solidFill>
              <a:latin typeface="微软雅黑" panose="020B0503020204020204" pitchFamily="34" charset="-122"/>
              <a:ea typeface="微软雅黑" panose="020B0503020204020204" pitchFamily="34" charset="-122"/>
              <a:sym typeface="+mn-ea"/>
            </a:endParaRPr>
          </a:p>
          <a:p>
            <a:pPr lvl="2">
              <a:lnSpc>
                <a:spcPct val="150000"/>
              </a:lnSpc>
              <a:buFont typeface="Wingdings" panose="05000000000000000000" charset="0"/>
              <a:buChar char="Ø"/>
            </a:pPr>
            <a:r>
              <a:rPr lang="zh-CN" altLang="en-US" sz="2600" dirty="0">
                <a:solidFill>
                  <a:schemeClr val="tx1"/>
                </a:solidFill>
                <a:latin typeface="微软雅黑" panose="020B0503020204020204" pitchFamily="34" charset="-122"/>
                <a:ea typeface="微软雅黑" panose="020B0503020204020204" pitchFamily="34" charset="-122"/>
                <a:sym typeface="+mn-ea"/>
              </a:rPr>
              <a:t>如果单播帧遭到破坏而校验失败，那么接收站点不会回复</a:t>
            </a:r>
            <a:r>
              <a:rPr lang="en-US" altLang="zh-CN" sz="2600" dirty="0">
                <a:solidFill>
                  <a:schemeClr val="tx1"/>
                </a:solidFill>
                <a:latin typeface="微软雅黑" panose="020B0503020204020204" pitchFamily="34" charset="-122"/>
                <a:ea typeface="微软雅黑" panose="020B0503020204020204" pitchFamily="34" charset="-122"/>
                <a:sym typeface="+mn-ea"/>
              </a:rPr>
              <a:t>ACK</a:t>
            </a:r>
            <a:r>
              <a:rPr lang="zh-CN" altLang="en-US" sz="2600" dirty="0">
                <a:solidFill>
                  <a:schemeClr val="tx1"/>
                </a:solidFill>
                <a:latin typeface="微软雅黑" panose="020B0503020204020204" pitchFamily="34" charset="-122"/>
                <a:ea typeface="微软雅黑" panose="020B0503020204020204" pitchFamily="34" charset="-122"/>
                <a:sym typeface="+mn-ea"/>
              </a:rPr>
              <a:t>帧</a:t>
            </a:r>
            <a:endParaRPr lang="zh-CN" altLang="en-US" sz="2600" dirty="0">
              <a:solidFill>
                <a:schemeClr val="tx1"/>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stretch>
            <a:fillRect/>
          </a:stretch>
        </p:blipFill>
        <p:spPr>
          <a:xfrm>
            <a:off x="6783070" y="1913255"/>
            <a:ext cx="9658985" cy="3353435"/>
          </a:xfrm>
          <a:prstGeom prst="rect">
            <a:avLst/>
          </a:prstGeom>
        </p:spPr>
      </p:pic>
      <p:graphicFrame>
        <p:nvGraphicFramePr>
          <p:cNvPr id="2" name="对象 1"/>
          <p:cNvGraphicFramePr>
            <a:graphicFrameLocks noChangeAspect="1"/>
          </p:cNvGraphicFramePr>
          <p:nvPr/>
        </p:nvGraphicFramePr>
        <p:xfrm>
          <a:off x="8779510" y="5870575"/>
          <a:ext cx="7931785" cy="3545840"/>
        </p:xfrm>
        <a:graphic>
          <a:graphicData uri="http://schemas.openxmlformats.org/presentationml/2006/ole">
            <mc:AlternateContent xmlns:mc="http://schemas.openxmlformats.org/markup-compatibility/2006">
              <mc:Choice xmlns:v="urn:schemas-microsoft-com:vml" Requires="v">
                <p:oleObj spid="_x0000_s1067" name="Visio" r:id="rId2" imgW="4514850" imgH="2025015" progId="Visio.Drawing.15">
                  <p:embed/>
                </p:oleObj>
              </mc:Choice>
              <mc:Fallback>
                <p:oleObj name="Visio" r:id="rId2" imgW="4514850" imgH="202501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510" y="5870575"/>
                        <a:ext cx="7931785" cy="354584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450130" y="1256655"/>
            <a:ext cx="17256069" cy="4176464"/>
          </a:xfrm>
          <a:prstGeom prst="rect">
            <a:avLst/>
          </a:prstGeom>
        </p:spPr>
        <p:txBody>
          <a:bodyPr/>
          <a:lstStyle/>
          <a:p>
            <a:pPr lvl="1">
              <a:lnSpc>
                <a:spcPct val="150000"/>
              </a:lnSpc>
            </a:pPr>
            <a:r>
              <a:rPr lang="en-US" altLang="zh-CN" sz="3200" dirty="0">
                <a:solidFill>
                  <a:schemeClr val="tx1">
                    <a:lumMod val="65000"/>
                    <a:lumOff val="35000"/>
                  </a:schemeClr>
                </a:solidFill>
                <a:latin typeface="+mj-ea"/>
                <a:sym typeface="+mn-ea"/>
              </a:rPr>
              <a:t>CSMA/CA</a:t>
            </a:r>
            <a:endParaRPr lang="en-US" altLang="zh-CN" sz="3200" dirty="0">
              <a:solidFill>
                <a:schemeClr val="tx1">
                  <a:lumMod val="65000"/>
                  <a:lumOff val="35000"/>
                </a:schemeClr>
              </a:solidFill>
              <a:latin typeface="+mj-ea"/>
              <a:ea typeface="+mj-ea"/>
            </a:endParaRPr>
          </a:p>
          <a:p>
            <a:pPr lvl="2">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IFS：帧间间隙</a:t>
            </a:r>
            <a:endParaRPr lang="zh-CN" altLang="en-US" sz="2800" dirty="0">
              <a:solidFill>
                <a:schemeClr val="tx1">
                  <a:lumMod val="65000"/>
                  <a:lumOff val="35000"/>
                </a:schemeClr>
              </a:solidFill>
              <a:latin typeface="+mj-ea"/>
            </a:endParaRPr>
          </a:p>
          <a:p>
            <a:pPr lvl="2">
              <a:lnSpc>
                <a:spcPct val="150000"/>
              </a:lnSpc>
            </a:pPr>
            <a:r>
              <a:rPr lang="zh-CN" altLang="en-US" sz="2800" dirty="0">
                <a:solidFill>
                  <a:schemeClr val="tx1">
                    <a:lumMod val="65000"/>
                    <a:lumOff val="35000"/>
                  </a:schemeClr>
                </a:solidFill>
                <a:latin typeface="+mj-ea"/>
              </a:rPr>
              <a:t>退避机制</a:t>
            </a:r>
            <a:endParaRPr lang="en-US" altLang="zh-CN" sz="2800" dirty="0">
              <a:solidFill>
                <a:schemeClr val="tx1">
                  <a:lumMod val="65000"/>
                  <a:lumOff val="35000"/>
                </a:schemeClr>
              </a:solidFill>
              <a:latin typeface="+mj-ea"/>
            </a:endParaRPr>
          </a:p>
          <a:p>
            <a:pPr lvl="2">
              <a:lnSpc>
                <a:spcPct val="150000"/>
              </a:lnSpc>
            </a:pPr>
            <a:endParaRPr lang="zh-CN" altLang="en-US" sz="2600" dirty="0">
              <a:solidFill>
                <a:schemeClr val="tx1">
                  <a:lumMod val="65000"/>
                  <a:lumOff val="35000"/>
                </a:schemeClr>
              </a:solidFill>
              <a:latin typeface="+mj-ea"/>
              <a:ea typeface="+mj-ea"/>
            </a:endParaRPr>
          </a:p>
        </p:txBody>
      </p:sp>
      <p:pic>
        <p:nvPicPr>
          <p:cNvPr id="4" name="Picture 4" descr="0320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5976" y="1847185"/>
            <a:ext cx="10801200" cy="397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5065140" y="6697772"/>
            <a:ext cx="8784976" cy="33123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285115" y="1296035"/>
            <a:ext cx="17256125" cy="8243570"/>
          </a:xfrm>
          <a:prstGeom prst="rect">
            <a:avLst/>
          </a:prstGeom>
        </p:spPr>
        <p:txBody>
          <a:bodyPr/>
          <a:lstStyle/>
          <a:p>
            <a:pPr lvl="1" algn="l">
              <a:lnSpc>
                <a:spcPct val="150000"/>
              </a:lnSpc>
            </a:pPr>
            <a:r>
              <a:rPr lang="en-US" altLang="zh-CN" sz="3200" dirty="0">
                <a:solidFill>
                  <a:schemeClr val="tx1">
                    <a:lumMod val="65000"/>
                    <a:lumOff val="35000"/>
                  </a:schemeClr>
                </a:solidFill>
                <a:latin typeface="+mj-ea"/>
                <a:ea typeface="+mj-ea"/>
                <a:sym typeface="+mn-ea"/>
              </a:rPr>
              <a:t>CSMA/CA</a:t>
            </a:r>
            <a:r>
              <a:rPr lang="zh-CN" altLang="en-US" sz="3200" dirty="0">
                <a:solidFill>
                  <a:schemeClr val="tx1">
                    <a:lumMod val="65000"/>
                    <a:lumOff val="35000"/>
                  </a:schemeClr>
                </a:solidFill>
                <a:latin typeface="+mj-ea"/>
                <a:ea typeface="+mj-ea"/>
                <a:sym typeface="+mn-ea"/>
              </a:rPr>
              <a:t>工作机制（</a:t>
            </a:r>
            <a:r>
              <a:rPr lang="zh-CN" altLang="en-US" sz="3200" dirty="0">
                <a:solidFill>
                  <a:schemeClr val="tx1">
                    <a:lumMod val="65000"/>
                    <a:lumOff val="35000"/>
                  </a:schemeClr>
                </a:solidFill>
                <a:latin typeface="+mj-ea"/>
                <a:sym typeface="+mn-ea"/>
              </a:rPr>
              <a:t>概念</a:t>
            </a:r>
            <a:r>
              <a:rPr lang="zh-CN" altLang="en-US" sz="32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ndParaRPr>
          </a:p>
          <a:p>
            <a:pPr lvl="2">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IFS：Inter-frame Spacing（IFS），帧间间隙。在CSMA/CA中，发一个帧之前，都需要"等待"一个相应的帧间间隔，帧间间隔长度取决于该站欲发送的帧的类型。</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在802.11中还存在其他的一些帧间间隔。</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IFS，</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IFS，</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IFS，高优先级帧需要等待的时间较短，因此可优先获得发送权。</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Slot Time：时隙是指的一个时间片段，在CSMA/CA中，节点竞争接入信道之前需要经过相应的随机回退（backoff）过程，其中backoff过程就是由很多个时隙所组成的。</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Contention window：竞争窗口是用来让节点选择随机回退计数值（backoff counter）的范围。</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ckoff：随机回退过程，是指每一个节点在竞争信道时，所经历的随机退避过程。在这一过程开始时，节点首先在竞争窗口中选择一个随机数为基准的随机回退计数值，同时每一个时隙，节点为"监听"信道是否空闲，若信道空闲，那么进行一次倒数，即计数值减1，若信道忙，则不进行相应倒数。当该随机回退计数值回退到0时，节点可以发送数据。</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endParaRPr lang="zh-CN" altLang="en-US" sz="2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dirty="0">
                <a:sym typeface="+mn-ea"/>
              </a:rPr>
              <a:t>WLAN</a:t>
            </a:r>
            <a:r>
              <a:rPr lang="zh-CN" altLang="en-US" dirty="0">
                <a:sym typeface="+mn-ea"/>
              </a:rPr>
              <a:t>与</a:t>
            </a:r>
            <a:r>
              <a:rPr lang="en-US" altLang="zh-CN" dirty="0">
                <a:sym typeface="+mn-ea"/>
              </a:rPr>
              <a:t>Wi-Fi</a:t>
            </a:r>
            <a:endParaRPr lang="en-US" altLang="zh-CN" dirty="0"/>
          </a:p>
        </p:txBody>
      </p:sp>
      <p:sp>
        <p:nvSpPr>
          <p:cNvPr id="3" name="文本占位符 2"/>
          <p:cNvSpPr/>
          <p:nvPr>
            <p:ph type="body" idx="1"/>
          </p:nvPr>
        </p:nvSpPr>
        <p:spPr>
          <a:xfrm>
            <a:off x="914400" y="880110"/>
            <a:ext cx="6757670" cy="8034655"/>
          </a:xfrm>
        </p:spPr>
        <p:txBody>
          <a:bodyPr/>
          <a:p>
            <a:pPr algn="l" fontAlgn="auto">
              <a:lnSpc>
                <a:spcPct val="200000"/>
              </a:lnSpc>
              <a:spcAft>
                <a:spcPts val="0"/>
              </a:spcAft>
            </a:pPr>
            <a:r>
              <a:rPr lang="en-US" altLang="zh-CN" sz="2800" b="1" dirty="0">
                <a:solidFill>
                  <a:schemeClr val="tx1">
                    <a:lumMod val="75000"/>
                    <a:lumOff val="25000"/>
                  </a:schemeClr>
                </a:solidFill>
                <a:latin typeface="+mj-ea"/>
                <a:ea typeface="+mj-ea"/>
                <a:sym typeface="+mn-ea"/>
              </a:rPr>
              <a:t>WLAN = Wi-Fi ？</a:t>
            </a:r>
            <a:endParaRPr lang="en-US" altLang="zh-CN" sz="2800" b="1" dirty="0">
              <a:solidFill>
                <a:schemeClr val="tx1">
                  <a:lumMod val="75000"/>
                  <a:lumOff val="25000"/>
                </a:schemeClr>
              </a:solidFill>
              <a:latin typeface="+mj-ea"/>
              <a:ea typeface="+mj-ea"/>
              <a:sym typeface="+mn-ea"/>
            </a:endParaRPr>
          </a:p>
          <a:p>
            <a:pPr algn="l" fontAlgn="auto">
              <a:lnSpc>
                <a:spcPct val="200000"/>
              </a:lnSpc>
              <a:spcAft>
                <a:spcPts val="0"/>
              </a:spcAft>
            </a:pPr>
            <a:r>
              <a:rPr lang="en-US" altLang="zh-CN" sz="2400" dirty="0">
                <a:solidFill>
                  <a:schemeClr val="tx1">
                    <a:lumMod val="75000"/>
                    <a:lumOff val="25000"/>
                  </a:schemeClr>
                </a:solidFill>
                <a:latin typeface="+mj-ea"/>
                <a:ea typeface="+mj-ea"/>
              </a:rPr>
              <a:t>因为802.11a/b/n/g/ac/ax之类的命名方式实在容易让人混乱，无法轻松看出先后顺序，所以IEEE决定，从802.11ax开始，以数字的方式进行命名。</a:t>
            </a:r>
            <a:endParaRPr lang="en-US" altLang="zh-CN" sz="3200" dirty="0">
              <a:solidFill>
                <a:schemeClr val="tx1">
                  <a:lumMod val="75000"/>
                  <a:lumOff val="25000"/>
                </a:schemeClr>
              </a:solidFill>
              <a:latin typeface="+mj-ea"/>
              <a:ea typeface="+mj-ea"/>
            </a:endParaRPr>
          </a:p>
          <a:p>
            <a:endParaRPr lang="zh-CN" altLang="en-US"/>
          </a:p>
        </p:txBody>
      </p:sp>
      <p:pic>
        <p:nvPicPr>
          <p:cNvPr id="2" name="图片 1"/>
          <p:cNvPicPr>
            <a:picLocks noChangeAspect="1"/>
          </p:cNvPicPr>
          <p:nvPr/>
        </p:nvPicPr>
        <p:blipFill>
          <a:blip r:embed="rId1"/>
          <a:stretch>
            <a:fillRect/>
          </a:stretch>
        </p:blipFill>
        <p:spPr>
          <a:xfrm>
            <a:off x="7671435" y="2152015"/>
            <a:ext cx="9947275" cy="6901815"/>
          </a:xfrm>
          <a:prstGeom prst="rect">
            <a:avLst/>
          </a:prstGeom>
        </p:spPr>
      </p:pic>
      <p:sp>
        <p:nvSpPr>
          <p:cNvPr id="10" name="圆角矩形标注 9"/>
          <p:cNvSpPr/>
          <p:nvPr/>
        </p:nvSpPr>
        <p:spPr>
          <a:xfrm>
            <a:off x="5493385" y="880110"/>
            <a:ext cx="5003165" cy="1262380"/>
          </a:xfrm>
          <a:prstGeom prst="wedgeRoundRectCallout">
            <a:avLst>
              <a:gd name="adj1" fmla="val -61066"/>
              <a:gd name="adj2" fmla="val 3806"/>
              <a:gd name="adj3" fmla="val 16667"/>
            </a:avLst>
          </a:prstGeom>
          <a:noFill/>
          <a:ln>
            <a:solidFill>
              <a:srgbClr val="E36C09"/>
            </a:solidFill>
          </a:ln>
        </p:spPr>
        <p:style>
          <a:lnRef idx="2">
            <a:schemeClr val="accent2"/>
          </a:lnRef>
          <a:fillRef idx="1">
            <a:schemeClr val="lt1"/>
          </a:fillRef>
          <a:effectRef idx="0">
            <a:schemeClr val="accent2"/>
          </a:effectRef>
          <a:fontRef idx="minor">
            <a:schemeClr val="dk1"/>
          </a:fontRef>
        </p:style>
        <p:txBody>
          <a:bodyPr anchor="ctr"/>
          <a:p>
            <a:pPr algn="ctr">
              <a:defRPr/>
            </a:pPr>
            <a:r>
              <a:rPr lang="en-US" altLang="zh-CN" sz="2800" dirty="0">
                <a:solidFill>
                  <a:schemeClr val="tx1">
                    <a:lumMod val="75000"/>
                    <a:lumOff val="25000"/>
                  </a:schemeClr>
                </a:solidFill>
                <a:latin typeface="+mj-ea"/>
                <a:ea typeface="+mj-ea"/>
              </a:rPr>
              <a:t>Wi-Fi: Wireless Fidelity</a:t>
            </a:r>
            <a:endParaRPr lang="en-US" altLang="zh-CN" sz="2800" dirty="0">
              <a:solidFill>
                <a:schemeClr val="tx1">
                  <a:lumMod val="75000"/>
                  <a:lumOff val="25000"/>
                </a:schemeClr>
              </a:solidFill>
              <a:latin typeface="+mj-ea"/>
              <a:ea typeface="+mj-ea"/>
            </a:endParaRPr>
          </a:p>
          <a:p>
            <a:pPr algn="ctr">
              <a:defRPr/>
            </a:pPr>
            <a:r>
              <a:rPr lang="en-US" altLang="zh-CN" sz="2800" dirty="0">
                <a:solidFill>
                  <a:schemeClr val="tx1">
                    <a:lumMod val="75000"/>
                    <a:lumOff val="25000"/>
                  </a:schemeClr>
                </a:solidFill>
                <a:latin typeface="+mj-ea"/>
                <a:ea typeface="+mj-ea"/>
              </a:rPr>
              <a:t>IEEE 802.11</a:t>
            </a:r>
            <a:r>
              <a:rPr lang="zh-CN" altLang="en-US" sz="2800" dirty="0">
                <a:solidFill>
                  <a:schemeClr val="tx1">
                    <a:lumMod val="75000"/>
                    <a:lumOff val="25000"/>
                  </a:schemeClr>
                </a:solidFill>
                <a:latin typeface="+mj-ea"/>
                <a:ea typeface="+mj-ea"/>
              </a:rPr>
              <a:t>协议</a:t>
            </a:r>
            <a:endParaRPr lang="en-US" altLang="zh-CN" sz="28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3" name="Rectangle 3"/>
          <p:cNvSpPr>
            <a:spLocks noGrp="1" noChangeArrowheads="1"/>
          </p:cNvSpPr>
          <p:nvPr>
            <p:ph type="body" idx="4294967295"/>
          </p:nvPr>
        </p:nvSpPr>
        <p:spPr>
          <a:xfrm>
            <a:off x="0" y="1324610"/>
            <a:ext cx="6090920" cy="1781810"/>
          </a:xfrm>
          <a:prstGeom prst="rect">
            <a:avLst/>
          </a:prstGeom>
        </p:spPr>
        <p:txBody>
          <a:bodyPr/>
          <a:lstStyle/>
          <a:p>
            <a:pPr lvl="1" algn="l">
              <a:lnSpc>
                <a:spcPct val="150000"/>
              </a:lnSpc>
            </a:pPr>
            <a:r>
              <a:rPr lang="en-US" altLang="zh-CN" sz="3200" dirty="0">
                <a:solidFill>
                  <a:schemeClr val="tx1">
                    <a:lumMod val="65000"/>
                    <a:lumOff val="35000"/>
                  </a:schemeClr>
                </a:solidFill>
                <a:latin typeface="+mj-ea"/>
                <a:ea typeface="+mj-ea"/>
                <a:sym typeface="+mn-ea"/>
              </a:rPr>
              <a:t>CSMA/CA</a:t>
            </a:r>
            <a:r>
              <a:rPr lang="zh-CN" altLang="en-US" sz="3200" dirty="0">
                <a:solidFill>
                  <a:schemeClr val="tx1">
                    <a:lumMod val="65000"/>
                    <a:lumOff val="35000"/>
                  </a:schemeClr>
                </a:solidFill>
                <a:latin typeface="+mj-ea"/>
                <a:ea typeface="+mj-ea"/>
                <a:sym typeface="+mn-ea"/>
              </a:rPr>
              <a:t>工作机制</a:t>
            </a:r>
            <a:endParaRPr lang="en-US" altLang="zh-CN" sz="2800" dirty="0">
              <a:solidFill>
                <a:schemeClr val="tx1">
                  <a:lumMod val="65000"/>
                  <a:lumOff val="35000"/>
                </a:schemeClr>
              </a:solidFill>
              <a:latin typeface="+mj-ea"/>
            </a:endParaRPr>
          </a:p>
          <a:p>
            <a:pPr marL="1335405" lvl="2" indent="0">
              <a:lnSpc>
                <a:spcPct val="150000"/>
              </a:lnSpc>
              <a:buNone/>
            </a:pPr>
            <a:endParaRPr lang="zh-CN" altLang="en-US" sz="2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68095" y="2301875"/>
            <a:ext cx="15522575" cy="4716145"/>
          </a:xfrm>
          <a:prstGeom prst="rect">
            <a:avLst/>
          </a:prstGeom>
        </p:spPr>
      </p:pic>
      <p:sp>
        <p:nvSpPr>
          <p:cNvPr id="4" name="Rectangle 3"/>
          <p:cNvSpPr>
            <a:spLocks noGrp="1" noChangeArrowheads="1"/>
          </p:cNvSpPr>
          <p:nvPr/>
        </p:nvSpPr>
        <p:spPr>
          <a:xfrm>
            <a:off x="517525" y="7423150"/>
            <a:ext cx="17256125" cy="250317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当STA 1与STA 2相继存在数据，需要在竞争信道进行发送时，其首先需要"等待" DIFS时间，若DIFS时间内，信道保持空闲状态，那么就可以进行backoff过程。</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35405" lvl="2" indent="0">
              <a:lnSpc>
                <a:spcPct val="150000"/>
              </a:lnSpc>
              <a:buNone/>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4" name="Rectangle 3"/>
          <p:cNvSpPr>
            <a:spLocks noGrp="1" noChangeArrowheads="1"/>
          </p:cNvSpPr>
          <p:nvPr/>
        </p:nvSpPr>
        <p:spPr>
          <a:xfrm>
            <a:off x="0" y="1422400"/>
            <a:ext cx="17746345" cy="700405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若STA 1与STA 2进入backoff过程时，其首先需要从竞争窗口选择一个随机数，在802.11协议中，默认的初始竞争窗口为31，即随机回退计数值的范围即是[0,31]。在上图中，STA 1则是选择了8，而STA 2选择了2。</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在backoff过程中，每经过一个slot time，节点会"监听" 一次信道，若信道空闲，则相应的随机回退计数器的值减1。如上图中，经过3个slot time后，STA 1的随机倒数计数器从8递减至5，而STA 2相应从2递减至0。</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当节点的随机倒数计数器倒数至0时，节点竞争获得信道，从而可以发送数据。如上图，STA 2获得信道后，发送PACKET A给AP。在AP接收到数据后，会采用CRC机制对数据进行校验，若校验通过，AP会在SIFS后，反馈ACK确认帧。</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当STA 2成功发送完数据， "等待" 了SIFS的时间之后，AP会向节点反馈ACK确认帧。当STA 2成功接收到ACK帧之后，这一次传输完成。</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35405" lvl="2" indent="0">
              <a:lnSpc>
                <a:spcPct val="150000"/>
              </a:lnSpc>
              <a:buNone/>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4" name="Rectangle 3"/>
          <p:cNvSpPr>
            <a:spLocks noGrp="1" noChangeArrowheads="1"/>
          </p:cNvSpPr>
          <p:nvPr/>
        </p:nvSpPr>
        <p:spPr>
          <a:xfrm>
            <a:off x="0" y="1336040"/>
            <a:ext cx="17746345" cy="391668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当这一次传输完成后，节点需要再次 "等待" DIFS的时间后，重新开始backoff过程。若节点刚刚发送完数据，那么在backoff过程开始时，需要重新从竞争窗口中选择一个随机数进行倒数。若节点没有发送数据，那么直接从上一次的倒数结果继续倒数。如上图中，STA 1没有竞争到信道，那么其在第二次的backoff过程中，直接基于上次的5直接进行倒数至4。这样的设计目的是为了保证网络传输的公平性。</a:t>
            </a:r>
            <a:endParaRPr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748030" y="5017770"/>
            <a:ext cx="16871315" cy="4349115"/>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IEEE802.11 </a:t>
            </a:r>
            <a:r>
              <a:rPr lang="zh-CN" altLang="en-US" dirty="0"/>
              <a:t>媒体访问控制层</a:t>
            </a:r>
            <a:endParaRPr lang="en-US" altLang="zh-CN" dirty="0"/>
          </a:p>
        </p:txBody>
      </p:sp>
      <p:sp>
        <p:nvSpPr>
          <p:cNvPr id="4" name="Rectangle 3"/>
          <p:cNvSpPr>
            <a:spLocks noGrp="1" noChangeArrowheads="1"/>
          </p:cNvSpPr>
          <p:nvPr/>
        </p:nvSpPr>
        <p:spPr>
          <a:xfrm>
            <a:off x="0" y="1294765"/>
            <a:ext cx="17995265" cy="391668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AP没有成功接收节点的数据，或者AP对数据进行CRC校验错误，那么其不会反馈相应的ACK给节点。节点在ACK timeout之后，则知道对方没有成功接收数据，那么发送错误的节点，需要等待EIFS时间才可以再次接入信道，EIFS&gt;DIFS，这样是为了避免一些较差的节点持续争抢信道资源。</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而在正式进入下一次竞争之前，节点需要对竞争窗口（CW）采用</a:t>
            </a:r>
            <a:r>
              <a:rPr 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退避</a:t>
            </a: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机制，节点的默认CW范围是[0,31]。二进制指数退避的方法</a:t>
            </a:r>
            <a:r>
              <a:rPr 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对竞争窗口CW进行扩展，即发生一次冲突后，那么CW范围就会从[0,31]变化到[0,63]，在802.11中，一共允许回退6次，第7次不倍增窗口，再次尝试重发，若再次失败，则丢包。</a:t>
            </a:r>
            <a:endParaRPr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709930" y="5629910"/>
            <a:ext cx="16871315" cy="4349115"/>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46113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RTS/CTS机制可以解决暴露终端问题</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DCF机制包含载波侦听、冲突检测以及二进制指数退避三方面内容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PCF机制中P（Point）指的就是无线路由器</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可靠的数据传输是接入控制需要解决的问题</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无线抓包</a:t>
            </a:r>
            <a:endParaRPr lang="en-US" altLang="zh-CN" dirty="0"/>
          </a:p>
        </p:txBody>
      </p:sp>
      <p:sp>
        <p:nvSpPr>
          <p:cNvPr id="4" name="内容占位符 2"/>
          <p:cNvSpPr txBox="1"/>
          <p:nvPr/>
        </p:nvSpPr>
        <p:spPr>
          <a:xfrm>
            <a:off x="1728763" y="1760711"/>
            <a:ext cx="12025336" cy="496855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defRPr/>
            </a:pPr>
            <a:r>
              <a:rPr lang="zh-CN" altLang="en-US" sz="3200" dirty="0">
                <a:solidFill>
                  <a:schemeClr val="tx1">
                    <a:lumMod val="65000"/>
                    <a:lumOff val="35000"/>
                  </a:schemeClr>
                </a:solidFill>
                <a:latin typeface="+mj-ea"/>
                <a:ea typeface="+mj-ea"/>
              </a:rPr>
              <a:t>软件： </a:t>
            </a:r>
            <a:r>
              <a:rPr lang="en-US" altLang="zh-CN" sz="3200" dirty="0" err="1">
                <a:solidFill>
                  <a:schemeClr val="tx1">
                    <a:lumMod val="65000"/>
                    <a:lumOff val="35000"/>
                  </a:schemeClr>
                </a:solidFill>
                <a:latin typeface="+mj-ea"/>
                <a:ea typeface="+mj-ea"/>
              </a:rPr>
              <a:t>WireShark</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硬件：特定芯片的网卡，例如使用</a:t>
            </a:r>
            <a:r>
              <a:rPr lang="en-US" altLang="zh-CN" sz="3200" dirty="0">
                <a:solidFill>
                  <a:schemeClr val="tx1">
                    <a:lumMod val="65000"/>
                    <a:lumOff val="35000"/>
                  </a:schemeClr>
                </a:solidFill>
                <a:latin typeface="+mj-ea"/>
                <a:ea typeface="+mj-ea"/>
              </a:rPr>
              <a:t>RTL8187L</a:t>
            </a:r>
            <a:r>
              <a:rPr lang="zh-CN" altLang="en-US" sz="3200" dirty="0">
                <a:solidFill>
                  <a:schemeClr val="tx1">
                    <a:lumMod val="65000"/>
                    <a:lumOff val="35000"/>
                  </a:schemeClr>
                </a:solidFill>
                <a:latin typeface="+mj-ea"/>
                <a:ea typeface="+mj-ea"/>
              </a:rPr>
              <a:t>芯片的</a:t>
            </a:r>
            <a:r>
              <a:rPr lang="en-US" altLang="zh-CN" sz="3200" dirty="0">
                <a:solidFill>
                  <a:schemeClr val="tx1">
                    <a:lumMod val="65000"/>
                    <a:lumOff val="35000"/>
                  </a:schemeClr>
                </a:solidFill>
                <a:latin typeface="+mj-ea"/>
                <a:ea typeface="+mj-ea"/>
              </a:rPr>
              <a:t>WG111 v2</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与有线网络抓包相比</a:t>
            </a:r>
            <a:endParaRPr lang="en-US" altLang="zh-CN" sz="3200" dirty="0">
              <a:solidFill>
                <a:schemeClr val="tx1">
                  <a:lumMod val="65000"/>
                  <a:lumOff val="35000"/>
                </a:schemeClr>
              </a:solidFill>
              <a:latin typeface="+mj-ea"/>
              <a:ea typeface="+mj-ea"/>
            </a:endParaRPr>
          </a:p>
          <a:p>
            <a:pPr lvl="1" fontAlgn="auto">
              <a:lnSpc>
                <a:spcPct val="200000"/>
              </a:lnSpc>
              <a:spcAft>
                <a:spcPts val="0"/>
              </a:spcAft>
              <a:defRPr/>
            </a:pPr>
            <a:r>
              <a:rPr lang="en-US" altLang="zh-CN" sz="2800" dirty="0" err="1">
                <a:solidFill>
                  <a:schemeClr val="tx1">
                    <a:lumMod val="65000"/>
                    <a:lumOff val="35000"/>
                  </a:schemeClr>
                </a:solidFill>
                <a:latin typeface="+mj-ea"/>
                <a:ea typeface="+mj-ea"/>
              </a:rPr>
              <a:t>Radiotap</a:t>
            </a:r>
            <a:r>
              <a:rPr lang="en-US" altLang="zh-CN" sz="2800" dirty="0">
                <a:solidFill>
                  <a:schemeClr val="tx1">
                    <a:lumMod val="65000"/>
                    <a:lumOff val="35000"/>
                  </a:schemeClr>
                </a:solidFill>
                <a:latin typeface="+mj-ea"/>
                <a:ea typeface="+mj-ea"/>
              </a:rPr>
              <a:t> header</a:t>
            </a:r>
            <a:endParaRPr lang="en-US" altLang="zh-CN" sz="2800" dirty="0">
              <a:solidFill>
                <a:schemeClr val="tx1">
                  <a:lumMod val="65000"/>
                  <a:lumOff val="35000"/>
                </a:schemeClr>
              </a:solidFill>
              <a:latin typeface="+mj-ea"/>
              <a:ea typeface="+mj-ea"/>
            </a:endParaRPr>
          </a:p>
          <a:p>
            <a:pPr lvl="1" fontAlgn="auto">
              <a:lnSpc>
                <a:spcPct val="200000"/>
              </a:lnSpc>
              <a:spcAft>
                <a:spcPts val="0"/>
              </a:spcAft>
              <a:defRPr/>
            </a:pPr>
            <a:r>
              <a:rPr lang="zh-CN" altLang="en-US" sz="2800" dirty="0">
                <a:solidFill>
                  <a:schemeClr val="tx1">
                    <a:lumMod val="65000"/>
                    <a:lumOff val="35000"/>
                  </a:schemeClr>
                </a:solidFill>
                <a:latin typeface="+mj-ea"/>
                <a:ea typeface="+mj-ea"/>
              </a:rPr>
              <a:t>监听模式与混杂模式</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本章小结</a:t>
            </a:r>
            <a:endParaRPr lang="en-US" altLang="zh-CN" dirty="0"/>
          </a:p>
        </p:txBody>
      </p:sp>
      <p:sp>
        <p:nvSpPr>
          <p:cNvPr id="4" name="内容占位符 2"/>
          <p:cNvSpPr txBox="1"/>
          <p:nvPr/>
        </p:nvSpPr>
        <p:spPr>
          <a:xfrm>
            <a:off x="1728763" y="1544687"/>
            <a:ext cx="12025336" cy="8064896"/>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200000"/>
              </a:lnSpc>
              <a:spcAft>
                <a:spcPts val="0"/>
              </a:spcAft>
              <a:defRPr/>
            </a:pPr>
            <a:r>
              <a:rPr lang="zh-CN" altLang="en-US" sz="3200" dirty="0">
                <a:solidFill>
                  <a:schemeClr val="tx1">
                    <a:lumMod val="65000"/>
                    <a:lumOff val="35000"/>
                  </a:schemeClr>
                </a:solidFill>
                <a:latin typeface="+mj-ea"/>
                <a:ea typeface="+mj-ea"/>
              </a:rPr>
              <a:t>无线局域网出现的原因及发展历史</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无线局域网的特点及局限性</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en-US" altLang="zh-CN" sz="3200" dirty="0">
                <a:solidFill>
                  <a:schemeClr val="tx1">
                    <a:lumMod val="65000"/>
                    <a:lumOff val="35000"/>
                  </a:schemeClr>
                </a:solidFill>
                <a:latin typeface="+mj-ea"/>
                <a:ea typeface="+mj-ea"/>
              </a:rPr>
              <a:t>WLAN/Wi-Fi/802.11</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无线局域网涉及的术语</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无线局域网的分类、拓扑结构、组成</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zh-CN" altLang="en-US" sz="3200" dirty="0">
                <a:solidFill>
                  <a:schemeClr val="tx1">
                    <a:lumMod val="65000"/>
                    <a:lumOff val="35000"/>
                  </a:schemeClr>
                </a:solidFill>
                <a:latin typeface="+mj-ea"/>
                <a:ea typeface="+mj-ea"/>
              </a:rPr>
              <a:t>无线路由器的配置</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en-US" altLang="zh-CN" sz="3200" dirty="0">
                <a:solidFill>
                  <a:schemeClr val="tx1">
                    <a:lumMod val="65000"/>
                    <a:lumOff val="35000"/>
                  </a:schemeClr>
                </a:solidFill>
                <a:latin typeface="+mj-ea"/>
                <a:ea typeface="+mj-ea"/>
              </a:rPr>
              <a:t>802.11</a:t>
            </a:r>
            <a:r>
              <a:rPr lang="zh-CN" altLang="en-US" sz="3200" dirty="0">
                <a:solidFill>
                  <a:schemeClr val="tx1">
                    <a:lumMod val="65000"/>
                    <a:lumOff val="35000"/>
                  </a:schemeClr>
                </a:solidFill>
                <a:latin typeface="+mj-ea"/>
                <a:ea typeface="+mj-ea"/>
              </a:rPr>
              <a:t>安全</a:t>
            </a:r>
            <a:endParaRPr lang="en-US" altLang="zh-CN" sz="3200" dirty="0">
              <a:solidFill>
                <a:schemeClr val="tx1">
                  <a:lumMod val="65000"/>
                  <a:lumOff val="35000"/>
                </a:schemeClr>
              </a:solidFill>
              <a:latin typeface="+mj-ea"/>
              <a:ea typeface="+mj-ea"/>
            </a:endParaRPr>
          </a:p>
          <a:p>
            <a:pPr fontAlgn="auto">
              <a:lnSpc>
                <a:spcPct val="200000"/>
              </a:lnSpc>
              <a:spcAft>
                <a:spcPts val="0"/>
              </a:spcAft>
              <a:defRPr/>
            </a:pPr>
            <a:r>
              <a:rPr lang="en-US" altLang="zh-CN" sz="3200" dirty="0">
                <a:solidFill>
                  <a:schemeClr val="tx1">
                    <a:lumMod val="65000"/>
                    <a:lumOff val="35000"/>
                  </a:schemeClr>
                </a:solidFill>
                <a:latin typeface="+mj-ea"/>
                <a:ea typeface="+mj-ea"/>
              </a:rPr>
              <a:t>802.11</a:t>
            </a:r>
            <a:r>
              <a:rPr lang="zh-CN" altLang="en-US" sz="3200" dirty="0">
                <a:solidFill>
                  <a:schemeClr val="tx1">
                    <a:lumMod val="65000"/>
                    <a:lumOff val="35000"/>
                  </a:schemeClr>
                </a:solidFill>
                <a:latin typeface="+mj-ea"/>
                <a:ea typeface="+mj-ea"/>
              </a:rPr>
              <a:t>协议栈与</a:t>
            </a:r>
            <a:r>
              <a:rPr lang="en-US" altLang="zh-CN" sz="3200" dirty="0">
                <a:solidFill>
                  <a:schemeClr val="tx1">
                    <a:lumMod val="65000"/>
                    <a:lumOff val="35000"/>
                  </a:schemeClr>
                </a:solidFill>
                <a:latin typeface="+mj-ea"/>
                <a:ea typeface="+mj-ea"/>
              </a:rPr>
              <a:t>802.3</a:t>
            </a:r>
            <a:r>
              <a:rPr lang="zh-CN" altLang="en-US" sz="3200" dirty="0">
                <a:solidFill>
                  <a:schemeClr val="tx1">
                    <a:lumMod val="65000"/>
                    <a:lumOff val="35000"/>
                  </a:schemeClr>
                </a:solidFill>
                <a:latin typeface="+mj-ea"/>
                <a:ea typeface="+mj-ea"/>
              </a:rPr>
              <a:t>协议栈的对比</a:t>
            </a:r>
            <a:endParaRPr lang="en-US" altLang="zh-CN" sz="3200" dirty="0">
              <a:solidFill>
                <a:schemeClr val="tx1">
                  <a:lumMod val="65000"/>
                  <a:lumOff val="35000"/>
                </a:schemeClr>
              </a:solidFill>
              <a:latin typeface="+mj-ea"/>
              <a:ea typeface="+mj-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461135"/>
            <a:ext cx="16047720" cy="486219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监听模式下能够接收局域网内目的地址不是本机的数据包</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混杂模式下能够不连接任何无线网络即可获取无线数据包</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抓取邮箱密码说明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802.11</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在应用层与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802.3</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是一致的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抓取数据包中含有信号强度、频段、信道等信息说明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802.11</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在物理层和</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802.3</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是不一致的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Radiotap Header</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包含了部分物理层、数据链路层信息</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WLAN</a:t>
            </a:r>
            <a:r>
              <a:rPr lang="zh-CN" altLang="en-US" dirty="0">
                <a:sym typeface="+mn-ea"/>
              </a:rPr>
              <a:t>工作频率</a:t>
            </a:r>
            <a:endParaRPr lang="en-US" altLang="zh-CN" dirty="0"/>
          </a:p>
        </p:txBody>
      </p:sp>
      <p:sp>
        <p:nvSpPr>
          <p:cNvPr id="6147" name="内容占位符 2"/>
          <p:cNvSpPr>
            <a:spLocks noGrp="1"/>
          </p:cNvSpPr>
          <p:nvPr/>
        </p:nvSpPr>
        <p:spPr>
          <a:xfrm>
            <a:off x="895985" y="1310640"/>
            <a:ext cx="16650335" cy="786765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频段与信道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914400" lvl="1" indent="-457200" algn="l" latinLnBrk="0">
              <a:lnSpc>
                <a:spcPts val="5000"/>
              </a:lnSpc>
              <a:spcBef>
                <a:spcPts val="0"/>
              </a:spcBef>
              <a:buFont typeface="Wingdings" panose="05000000000000000000" charset="0"/>
              <a:buChar char="Ø"/>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频段</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指特定的频率范围。无线设备只能某个频段内工作以避免干扰</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对频段进一步划分就是</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信道</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，即传输信息的通道</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WLAN使用ISM频段</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0" latinLnBrk="0">
              <a:lnSpc>
                <a:spcPct val="150000"/>
              </a:lnSpc>
              <a:spcBef>
                <a:spcPts val="0"/>
              </a:spcBef>
              <a:buFont typeface="Wingdings" panose="05000000000000000000" charset="0"/>
              <a:buChar char="Ø"/>
            </a:pPr>
            <a:r>
              <a:rPr lang="en-US" altLang="zh-CN" sz="28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2.4GHz</a:t>
            </a:r>
            <a:r>
              <a:rPr lang="zh-CN" altLang="en-US" sz="28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频段</a:t>
            </a:r>
            <a:r>
              <a:rPr lang="en-US" altLang="zh-CN" sz="28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tx1">
                    <a:lumMod val="75000"/>
                    <a:lumOff val="25000"/>
                  </a:schemeClr>
                </a:solidFill>
                <a:latin typeface="+mj-ea"/>
                <a:ea typeface="+mj-ea"/>
                <a:sym typeface="+mn-ea"/>
              </a:rPr>
              <a:t>（2.4GHz～2.4835GHz）,属于特高频（300MHz～3GHz）,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是一种短距离无线传输技术，在2.4GHz频段下工作可以获得更大的使用范围和更强的抗干扰能力，目前广泛应用于家用及商用领域。它整体的频宽胜于其他ISM 频段，这就提高了整体数据传输速率，允许系统共存，允许双向传输，且抗干扰性强，传输距离远（短距离无线技术范围）。随着越来越多的技术选择了2.4GHz频段，逐渐使得该频段日益拥挤。支持802.11b/g/n</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0" algn="l" latinLnBrk="0">
              <a:lnSpc>
                <a:spcPct val="150000"/>
              </a:lnSpc>
              <a:spcBef>
                <a:spcPct val="20000"/>
              </a:spcBef>
              <a:buFont typeface="Wingdings" panose="05000000000000000000" charset="0"/>
              <a:buChar char="Ø"/>
            </a:pPr>
            <a:r>
              <a:rPr lang="en-US" altLang="zh-CN" sz="28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5GHz 频段</a:t>
            </a:r>
            <a:r>
              <a:rPr lang="zh-CN" altLang="en-US" sz="28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tx1">
                    <a:lumMod val="75000"/>
                    <a:lumOff val="25000"/>
                  </a:schemeClr>
                </a:solidFill>
                <a:latin typeface="+mj-ea"/>
                <a:ea typeface="+mj-ea"/>
                <a:sym typeface="+mn-ea"/>
              </a:rPr>
              <a:t>（5.15GHz～5.35GHz和5.725GHz～5.850GHz），属于超高频（3GHz～30GHz）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具有更少冲突的优点，高载波频率，这导致必须使用更多的接入点，同样还意味着5GHz不能传播得像2.4GHz那么远。支持802.11a/</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ac。</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0" algn="l" latinLnBrk="0">
              <a:lnSpc>
                <a:spcPct val="150000"/>
              </a:lnSpc>
              <a:spcBef>
                <a:spcPts val="0"/>
              </a:spcBef>
              <a:buFont typeface="Wingdings" panose="05000000000000000000" charset="0"/>
              <a:buChar char="Ø"/>
            </a:pPr>
            <a:endPar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gn="l" hangingPunct="1">
              <a:buNone/>
            </a:pP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hangingPunct="1"/>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1"/>
          <p:cNvSpPr>
            <a:spLocks noGrp="1"/>
          </p:cNvSpPr>
          <p:nvPr/>
        </p:nvSpPr>
        <p:spPr>
          <a:xfrm>
            <a:off x="458470" y="321310"/>
            <a:ext cx="7433941" cy="6483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None/>
              <a:defRPr kumimoji="0" sz="4400" b="1" kern="1200">
                <a:solidFill>
                  <a:schemeClr val="tx1">
                    <a:lumMod val="65000"/>
                    <a:lumOff val="35000"/>
                  </a:schemeClr>
                </a:solidFill>
                <a:latin typeface="+mj-ea"/>
                <a:ea typeface="+mj-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r>
              <a:rPr lang="en-US" altLang="zh-CN" dirty="0">
                <a:sym typeface="+mn-ea"/>
              </a:rPr>
              <a:t>WLAN</a:t>
            </a:r>
            <a:r>
              <a:rPr lang="zh-CN" altLang="en-US" dirty="0">
                <a:sym typeface="+mn-ea"/>
              </a:rPr>
              <a:t>工作频率</a:t>
            </a:r>
            <a:endParaRPr lang="zh-CN" altLang="en-US" dirty="0">
              <a:sym typeface="+mn-ea"/>
            </a:endParaRPr>
          </a:p>
        </p:txBody>
      </p:sp>
      <p:sp>
        <p:nvSpPr>
          <p:cNvPr id="3" name="文本占位符 2"/>
          <p:cNvSpPr/>
          <p:nvPr>
            <p:ph type="body" idx="1"/>
          </p:nvPr>
        </p:nvSpPr>
        <p:spPr>
          <a:xfrm>
            <a:off x="288925" y="1473835"/>
            <a:ext cx="8746490" cy="7342505"/>
          </a:xfrm>
        </p:spPr>
        <p:txBody>
          <a:bodyPr/>
          <a:p>
            <a:pPr lvl="0" algn="l" fontAlgn="auto">
              <a:lnSpc>
                <a:spcPct val="150000"/>
              </a:lnSpc>
              <a:spcBef>
                <a:spcPts val="0"/>
              </a:spcBef>
              <a:spcAft>
                <a:spcPts val="0"/>
              </a:spcAft>
            </a:pPr>
            <a:r>
              <a:rPr lang="en-US" altLang="zh-CN" sz="2400" dirty="0">
                <a:solidFill>
                  <a:schemeClr val="tx1">
                    <a:lumMod val="75000"/>
                    <a:lumOff val="25000"/>
                  </a:schemeClr>
                </a:solidFill>
                <a:latin typeface="+mj-ea"/>
                <a:ea typeface="+mj-ea"/>
                <a:sym typeface="+mn-ea"/>
              </a:rPr>
              <a:t>IEEE 802.11b是</a:t>
            </a:r>
            <a:r>
              <a:rPr lang="en-US" altLang="zh-CN" sz="2400" dirty="0">
                <a:solidFill>
                  <a:schemeClr val="tx1">
                    <a:lumMod val="75000"/>
                    <a:lumOff val="25000"/>
                  </a:schemeClr>
                </a:solidFill>
                <a:latin typeface="+mj-ea"/>
                <a:ea typeface="+mj-ea"/>
                <a:sym typeface="+mn-ea"/>
              </a:rPr>
              <a:t>是所有无线局域网标准中最著名，也是普及最广的标准。</a:t>
            </a:r>
            <a:r>
              <a:rPr lang="en-US" altLang="zh-CN" sz="2400" dirty="0">
                <a:solidFill>
                  <a:schemeClr val="tx1">
                    <a:lumMod val="75000"/>
                    <a:lumOff val="25000"/>
                  </a:schemeClr>
                </a:solidFill>
                <a:latin typeface="+mj-ea"/>
                <a:ea typeface="+mj-ea"/>
                <a:sym typeface="+mn-ea"/>
              </a:rPr>
              <a:t>其工作频率为2.4GHz，传送速度为11Mb/s。</a:t>
            </a:r>
            <a:endParaRPr lang="en-US" altLang="zh-CN" sz="2400" dirty="0">
              <a:solidFill>
                <a:schemeClr val="tx1">
                  <a:lumMod val="75000"/>
                  <a:lumOff val="25000"/>
                </a:schemeClr>
              </a:solidFill>
              <a:latin typeface="+mj-ea"/>
              <a:ea typeface="+mj-ea"/>
              <a:sym typeface="+mn-ea"/>
            </a:endParaRPr>
          </a:p>
          <a:p>
            <a:pPr lvl="0" algn="l" fontAlgn="auto">
              <a:lnSpc>
                <a:spcPct val="150000"/>
              </a:lnSpc>
              <a:spcBef>
                <a:spcPts val="0"/>
              </a:spcBef>
              <a:spcAft>
                <a:spcPts val="0"/>
              </a:spcAft>
            </a:pPr>
            <a:r>
              <a:rPr lang="en-US" altLang="zh-CN" sz="2400" dirty="0">
                <a:solidFill>
                  <a:schemeClr val="tx1">
                    <a:lumMod val="75000"/>
                    <a:lumOff val="25000"/>
                  </a:schemeClr>
                </a:solidFill>
                <a:latin typeface="+mj-ea"/>
                <a:ea typeface="+mj-ea"/>
                <a:sym typeface="+mn-ea"/>
              </a:rPr>
              <a:t>IEEE 802.11g工作频率为2.4GHz，原始数据传输率为54Mb/s。</a:t>
            </a:r>
            <a:endParaRPr lang="en-US" altLang="zh-CN" sz="2400" dirty="0">
              <a:solidFill>
                <a:schemeClr val="tx1">
                  <a:lumMod val="75000"/>
                  <a:lumOff val="25000"/>
                </a:schemeClr>
              </a:solidFill>
              <a:latin typeface="+mj-ea"/>
              <a:ea typeface="+mj-ea"/>
              <a:sym typeface="+mn-ea"/>
            </a:endParaRPr>
          </a:p>
          <a:p>
            <a:pPr lvl="0" algn="l" fontAlgn="auto">
              <a:lnSpc>
                <a:spcPct val="150000"/>
              </a:lnSpc>
              <a:spcBef>
                <a:spcPts val="0"/>
              </a:spcBef>
              <a:spcAft>
                <a:spcPts val="0"/>
              </a:spcAft>
            </a:pPr>
            <a:r>
              <a:rPr lang="en-US" altLang="zh-CN" sz="2400" dirty="0">
                <a:solidFill>
                  <a:schemeClr val="tx1">
                    <a:lumMod val="75000"/>
                    <a:lumOff val="25000"/>
                  </a:schemeClr>
                </a:solidFill>
                <a:latin typeface="+mj-ea"/>
                <a:ea typeface="+mj-ea"/>
                <a:sym typeface="+mn-ea"/>
              </a:rPr>
              <a:t>IEEE 802.11a是802.11原始标准的一个修订标准，采用了与原始标准相同的核心协议，工作频率为5GHz，使用52个正交频分多路复用子载波，最大原始数据传输速率为54Mb/s。</a:t>
            </a:r>
            <a:endParaRPr lang="en-US" altLang="zh-CN" sz="2400" dirty="0">
              <a:solidFill>
                <a:schemeClr val="tx1">
                  <a:lumMod val="75000"/>
                  <a:lumOff val="25000"/>
                </a:schemeClr>
              </a:solidFill>
              <a:latin typeface="+mj-ea"/>
              <a:ea typeface="+mj-ea"/>
              <a:sym typeface="+mn-ea"/>
            </a:endParaRPr>
          </a:p>
          <a:p>
            <a:pPr lvl="0" algn="l" fontAlgn="auto">
              <a:lnSpc>
                <a:spcPct val="150000"/>
              </a:lnSpc>
              <a:spcBef>
                <a:spcPts val="0"/>
              </a:spcBef>
              <a:spcAft>
                <a:spcPts val="0"/>
              </a:spcAft>
            </a:pPr>
            <a:r>
              <a:rPr lang="en-US" altLang="zh-CN" sz="2400" dirty="0">
                <a:solidFill>
                  <a:schemeClr val="tx1">
                    <a:lumMod val="75000"/>
                    <a:lumOff val="25000"/>
                  </a:schemeClr>
                </a:solidFill>
                <a:latin typeface="+mj-ea"/>
                <a:ea typeface="+mj-ea"/>
                <a:sym typeface="+mn-ea"/>
              </a:rPr>
              <a:t>IEEE 802.11n 双频工作 数据传输速度最高可达600Mbit/s。802.11n增加了对于MIMO 的标准。MIMO 使用多个发射和接收天线来允许更高的资料传输率。</a:t>
            </a:r>
            <a:endParaRPr lang="en-US" altLang="zh-CN" sz="2400" dirty="0">
              <a:solidFill>
                <a:schemeClr val="tx1">
                  <a:lumMod val="75000"/>
                  <a:lumOff val="25000"/>
                </a:schemeClr>
              </a:solidFill>
              <a:latin typeface="+mj-ea"/>
              <a:ea typeface="+mj-ea"/>
              <a:sym typeface="+mn-ea"/>
            </a:endParaRPr>
          </a:p>
          <a:p>
            <a:pPr lvl="0" algn="l" hangingPunct="1">
              <a:lnSpc>
                <a:spcPct val="150000"/>
              </a:lnSpc>
              <a:spcBef>
                <a:spcPts val="0"/>
              </a:spcBef>
              <a:spcAft>
                <a:spcPts val="0"/>
              </a:spcAft>
            </a:pPr>
            <a:r>
              <a:rPr lang="en-US" altLang="zh-CN" sz="2400" dirty="0">
                <a:solidFill>
                  <a:schemeClr val="tx1">
                    <a:lumMod val="75000"/>
                    <a:lumOff val="25000"/>
                  </a:schemeClr>
                </a:solidFill>
                <a:latin typeface="+mj-ea"/>
                <a:ea typeface="+mj-ea"/>
                <a:sym typeface="+mn-ea"/>
              </a:rPr>
              <a:t>IEEE 802.11ac   802.11n之后的版本工作在5GHz，理论数据传输率可达1Gb/s。</a:t>
            </a:r>
            <a:endParaRPr lang="zh-CN" altLang="en-US"/>
          </a:p>
        </p:txBody>
      </p:sp>
      <p:graphicFrame>
        <p:nvGraphicFramePr>
          <p:cNvPr id="6" name="Group 66"/>
          <p:cNvGraphicFramePr>
            <a:graphicFrameLocks noGrp="1"/>
          </p:cNvGraphicFramePr>
          <p:nvPr>
            <p:custDataLst>
              <p:tags r:id="rId1"/>
            </p:custDataLst>
          </p:nvPr>
        </p:nvGraphicFramePr>
        <p:xfrm>
          <a:off x="9189720" y="1660843"/>
          <a:ext cx="8883015" cy="7899400"/>
        </p:xfrm>
        <a:graphic>
          <a:graphicData uri="http://schemas.openxmlformats.org/drawingml/2006/table">
            <a:tbl>
              <a:tblPr/>
              <a:tblGrid>
                <a:gridCol w="820420"/>
                <a:gridCol w="1039495"/>
                <a:gridCol w="1074420"/>
                <a:gridCol w="1304925"/>
                <a:gridCol w="1501775"/>
                <a:gridCol w="1570990"/>
                <a:gridCol w="1570990"/>
              </a:tblGrid>
              <a:tr h="1103630">
                <a:tc>
                  <a:txBody>
                    <a:bodyPr/>
                    <a:p>
                      <a:pPr marL="0" marR="0" lvl="0" indent="0" algn="l"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802.11b</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802.11g</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802.11a</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802.11n</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802.11ac</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anchorCtr="1"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1165860">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标准发布时间</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1997</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1999</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2003</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1999</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2009</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2013</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833120">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rPr>
                        <a:t>合法频宽</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83.5MHz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83.5MHz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83.5MHz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325MHz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83.5MHz&amp;325MHz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83.5MHz&amp;325MHz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1630045">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频率范围</a:t>
                      </a: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 </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2.4-2.4835GHz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2.4-2.4835GHz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2.4-2.4835GHz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5.150-5.350GHz  </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5.725-5.850GHz     </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（中国）</a:t>
                      </a:r>
                      <a:endParaRPr kumimoji="0" lang="zh-CN" altLang="en-US" sz="12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2.4-2.4835GHz</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5.150-5.350GHz</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5.725-5.850GHz</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5.150-5.350GHz</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5.725-5.850GHz</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（中国）</a:t>
                      </a:r>
                      <a:endParaRPr kumimoji="0" lang="zh-CN" altLang="en-US" sz="12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833120">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非重叠 信道 </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3</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smtClean="0">
                          <a:ln>
                            <a:noFill/>
                          </a:ln>
                          <a:effectLst/>
                          <a:latin typeface="微软雅黑" panose="020B0503020204020204" pitchFamily="34" charset="-122"/>
                          <a:ea typeface="微软雅黑" panose="020B0503020204020204" pitchFamily="34" charset="-122"/>
                        </a:rPr>
                        <a:t>3</a:t>
                      </a:r>
                      <a:endPar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3</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13 ( </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中国 </a:t>
                      </a: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 </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个 </a:t>
                      </a: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2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2.4G 3</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个</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5G 13</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个</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13 ( </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中国 </a:t>
                      </a: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 </a:t>
                      </a: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个 </a:t>
                      </a: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2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833755">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rPr>
                        <a:t>调制技术</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FHSS</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DSSS</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CCK</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 DSSS</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CCK</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OFDM</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OFDM</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MIMO OFDM</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MIMO OFDM</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C000"/>
                    </a:solidFill>
                  </a:tcPr>
                </a:tc>
              </a:tr>
              <a:tr h="1499870">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zh-CN" altLang="en-US"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速率</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lang="en-US" altLang="zh-CN" sz="1200" dirty="0" err="1" smtClean="0">
                          <a:latin typeface="微软雅黑" panose="020B0503020204020204" pitchFamily="34" charset="-122"/>
                          <a:ea typeface="微软雅黑" panose="020B0503020204020204" pitchFamily="34" charset="-122"/>
                          <a:cs typeface="微软雅黑" panose="020B0503020204020204" pitchFamily="34" charset="-122"/>
                        </a:rPr>
                        <a:t>Mbit</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/s</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1, 2</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1, 2, 5.5 , 11</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defRPr/>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1, 2, 5.5 , 11</a:t>
                      </a:r>
                      <a:endPar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6,  9,  12, 18, </a:t>
                      </a:r>
                      <a:b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b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24,  36,  48,  54</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6,  9,  12,  18,</a:t>
                      </a:r>
                      <a:b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b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 24,  36,  48,  54</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u="none" strike="noStrike" cap="none" normalizeH="0" baseline="0" dirty="0" smtClean="0">
                          <a:ln>
                            <a:noFill/>
                          </a:ln>
                          <a:effectLst/>
                          <a:latin typeface="微软雅黑" panose="020B0503020204020204" pitchFamily="34" charset="-122"/>
                          <a:ea typeface="微软雅黑" panose="020B0503020204020204" pitchFamily="34" charset="-122"/>
                        </a:rPr>
                        <a:t>6.5, 7.2,…65, 72.2,…130, 135, 144.4, 150,… 270, 300,…600</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c>
                  <a:txBody>
                    <a:bodyPr/>
                    <a:p>
                      <a:pPr marL="0" marR="0" lvl="0" indent="0" algn="ctr" defTabSz="914400" rtl="0" eaLnBrk="0" fontAlgn="base" latinLnBrk="0" hangingPunct="0">
                        <a:lnSpc>
                          <a:spcPct val="100000"/>
                        </a:lnSpc>
                        <a:spcBef>
                          <a:spcPts val="0"/>
                        </a:spcBef>
                        <a:spcAft>
                          <a:spcPct val="0"/>
                        </a:spcAft>
                        <a:buClr>
                          <a:schemeClr val="accent1"/>
                        </a:buClr>
                        <a:buSzPct val="100000"/>
                        <a:buFont typeface="Arial" panose="020B0604020202020204" pitchFamily="34" charset="0"/>
                        <a:buNone/>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293,433,867,1300,3470</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WLAN</a:t>
            </a:r>
            <a:r>
              <a:rPr lang="zh-CN" altLang="en-US" dirty="0">
                <a:sym typeface="+mn-ea"/>
              </a:rPr>
              <a:t>工作频率</a:t>
            </a:r>
            <a:endParaRPr lang="en-US" altLang="zh-CN" dirty="0"/>
          </a:p>
        </p:txBody>
      </p:sp>
      <p:sp>
        <p:nvSpPr>
          <p:cNvPr id="6147" name="内容占位符 2"/>
          <p:cNvSpPr>
            <a:spLocks noGrp="1"/>
          </p:cNvSpPr>
          <p:nvPr/>
        </p:nvSpPr>
        <p:spPr>
          <a:xfrm>
            <a:off x="458470" y="1310640"/>
            <a:ext cx="10662920" cy="453072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2.4GHz 频段信道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914400" lvl="1" indent="-457200"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WLAN技术被 802.11b/g/n 定义工作在 2.4GHz 的频段中，在其中 2.4GHz 频段被划分为14个交叠的、错列的20MHz 无线载波信道，它们的中心频率间隔分别为 5MHz。</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信道在不同的国家的使用会根据该国家法规而有所不同。</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2" indent="-457200" algn="l" latinLnBrk="0">
              <a:lnSpc>
                <a:spcPts val="5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在美国，FCC 法规仅允许信道1到11被使用</a:t>
            </a: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2" indent="-457200" algn="l" latinLnBrk="0">
              <a:lnSpc>
                <a:spcPts val="5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在欧洲，允许信道1到13被使用</a:t>
            </a:r>
            <a:endPar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2" indent="-457200" algn="l" latinLnBrk="0">
              <a:lnSpc>
                <a:spcPts val="5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在日本，1到14信道被允许使用</a:t>
            </a:r>
            <a:endPar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2" indent="-457200" algn="l" latinLnBrk="0">
              <a:lnSpc>
                <a:spcPts val="5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在中国，1到13信道被允许使用</a:t>
            </a: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一般认为只有1、6和11是非重叠信道</a:t>
            </a:r>
            <a:endPar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gn="l" latinLnBrk="0">
              <a:lnSpc>
                <a:spcPts val="5000"/>
              </a:lnSpc>
              <a:spcBef>
                <a:spcPts val="0"/>
              </a:spcBef>
              <a:buFont typeface="Wingdings" panose="05000000000000000000" charset="0"/>
              <a:buChar char="Ø"/>
            </a:pP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hangingPunct="1">
              <a:buNone/>
            </a:pP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hangingPunct="1"/>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5"/>
          <p:cNvPicPr>
            <a:picLocks noChangeAspect="1"/>
          </p:cNvPicPr>
          <p:nvPr/>
        </p:nvPicPr>
        <p:blipFill>
          <a:blip r:embed="rId1"/>
          <a:stretch>
            <a:fillRect/>
          </a:stretch>
        </p:blipFill>
        <p:spPr>
          <a:xfrm>
            <a:off x="11383645" y="1310640"/>
            <a:ext cx="6316980" cy="7368540"/>
          </a:xfrm>
          <a:prstGeom prst="rect">
            <a:avLst/>
          </a:prstGeom>
          <a:noFill/>
          <a:ln w="9525">
            <a:noFill/>
          </a:ln>
        </p:spPr>
      </p:pic>
      <p:pic>
        <p:nvPicPr>
          <p:cNvPr id="11" name="Picture 7"/>
          <p:cNvPicPr>
            <a:picLocks noChangeAspect="1"/>
          </p:cNvPicPr>
          <p:nvPr/>
        </p:nvPicPr>
        <p:blipFill>
          <a:blip r:embed="rId2"/>
          <a:stretch>
            <a:fillRect/>
          </a:stretch>
        </p:blipFill>
        <p:spPr>
          <a:xfrm>
            <a:off x="1300480" y="7772400"/>
            <a:ext cx="9635490" cy="198437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WLAN</a:t>
            </a:r>
            <a:r>
              <a:rPr lang="zh-CN" altLang="en-US" dirty="0">
                <a:sym typeface="+mn-ea"/>
              </a:rPr>
              <a:t>工作频率</a:t>
            </a:r>
            <a:endParaRPr lang="en-US" altLang="zh-CN" dirty="0"/>
          </a:p>
        </p:txBody>
      </p:sp>
      <p:sp>
        <p:nvSpPr>
          <p:cNvPr id="6147" name="内容占位符 2"/>
          <p:cNvSpPr>
            <a:spLocks noGrp="1"/>
          </p:cNvSpPr>
          <p:nvPr/>
        </p:nvSpPr>
        <p:spPr>
          <a:xfrm>
            <a:off x="458470" y="1310640"/>
            <a:ext cx="11652250" cy="192913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2.4GHz 频段信道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914400" lvl="1" indent="-457200"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对于无线局域网，为了避免信号干扰，相邻AP只能工作在</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非重叠信道</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endPar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371600" lvl="2" indent="-457200" algn="l" latinLnBrk="0">
              <a:lnSpc>
                <a:spcPts val="5000"/>
              </a:lnSpc>
              <a:spcBef>
                <a:spcPts val="0"/>
              </a:spcBef>
              <a:buFont typeface="Wingdings" panose="05000000000000000000" charset="0"/>
              <a:buChar char="Ø"/>
            </a:pP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hangingPunct="1">
              <a:buNone/>
            </a:pP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hangingPunct="1"/>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2533" name="图片 8"/>
          <p:cNvPicPr>
            <a:picLocks noChangeAspect="1"/>
          </p:cNvPicPr>
          <p:nvPr/>
        </p:nvPicPr>
        <p:blipFill>
          <a:blip r:embed="rId1"/>
          <a:stretch>
            <a:fillRect/>
          </a:stretch>
        </p:blipFill>
        <p:spPr>
          <a:xfrm>
            <a:off x="3710940" y="3643630"/>
            <a:ext cx="10455275" cy="517207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WLAN</a:t>
            </a:r>
            <a:r>
              <a:rPr lang="zh-CN" altLang="en-US" dirty="0">
                <a:sym typeface="+mn-ea"/>
              </a:rPr>
              <a:t>工作频率</a:t>
            </a:r>
            <a:endParaRPr lang="en-US" altLang="zh-CN" dirty="0"/>
          </a:p>
        </p:txBody>
      </p:sp>
      <p:sp>
        <p:nvSpPr>
          <p:cNvPr id="6147" name="内容占位符 2"/>
          <p:cNvSpPr>
            <a:spLocks noGrp="1"/>
          </p:cNvSpPr>
          <p:nvPr/>
        </p:nvSpPr>
        <p:spPr>
          <a:xfrm>
            <a:off x="343535" y="1309370"/>
            <a:ext cx="9451340" cy="453072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5GHz频段</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信道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支持802.11a/n/ac</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802.11a/n 每个信道需要占用20MHz</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802.11ac每个信道支持20MHz、40MHz、80MHz</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latinLnBrk="0">
              <a:lnSpc>
                <a:spcPts val="5000"/>
              </a:lnSpc>
              <a:spcBef>
                <a:spcPts val="0"/>
              </a:spcBef>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在中国，5.8GHz频段内有5个非重叠信道，分别为：149，153，157，161，165</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gn="l" latinLnBrk="0">
              <a:lnSpc>
                <a:spcPts val="5000"/>
              </a:lnSpc>
              <a:spcBef>
                <a:spcPts val="0"/>
              </a:spcBef>
              <a:buFont typeface="Wingdings" panose="05000000000000000000" charset="0"/>
              <a:buChar char="Ø"/>
            </a:pP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gn="l" hangingPunct="1">
              <a:buNone/>
            </a:pP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hangingPunct="1"/>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4" name="Group 3"/>
          <p:cNvGraphicFramePr>
            <a:graphicFrameLocks noGrp="1"/>
          </p:cNvGraphicFramePr>
          <p:nvPr>
            <p:custDataLst>
              <p:tags r:id="rId1"/>
            </p:custDataLst>
          </p:nvPr>
        </p:nvGraphicFramePr>
        <p:xfrm>
          <a:off x="9794875" y="1517968"/>
          <a:ext cx="8353425" cy="8137525"/>
        </p:xfrm>
        <a:graphic>
          <a:graphicData uri="http://schemas.openxmlformats.org/drawingml/2006/table">
            <a:tbl>
              <a:tblPr/>
              <a:tblGrid>
                <a:gridCol w="842010"/>
                <a:gridCol w="1918335"/>
                <a:gridCol w="1958340"/>
                <a:gridCol w="1957705"/>
                <a:gridCol w="1677035"/>
              </a:tblGrid>
              <a:tr h="117983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信道编号</a:t>
                      </a:r>
                      <a:r>
                        <a:rPr kumimoji="0" lang="en-US" altLang="zh-CN" sz="2000" b="1" u="none" strike="noStrike" cap="none" normalizeH="0" baseline="0" dirty="0" err="1"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Nch</a:t>
                      </a:r>
                      <a:endParaRPr kumimoji="0" lang="en-US" altLang="zh-CN"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频段</a:t>
                      </a:r>
                      <a:r>
                        <a:rPr kumimoji="0" lang="en-US" altLang="zh-CN"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GHz</a:t>
                      </a:r>
                      <a:endParaRPr kumimoji="0" lang="en-US" altLang="zh-CN"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中心频率</a:t>
                      </a:r>
                      <a:r>
                        <a:rPr kumimoji="0" lang="en-US" altLang="zh-CN"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MHz</a:t>
                      </a:r>
                      <a:endParaRPr kumimoji="0" lang="en-US" altLang="zh-CN"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美国</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20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中国</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r>
              <a:tr h="51244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36</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rowSpan="4">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5.15~5.25</a:t>
                      </a:r>
                      <a:b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b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UNII</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低频段</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5180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71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40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5200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　</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08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44</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5220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08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48</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5240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80010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rowSpan="4">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5.25~5.35</a:t>
                      </a:r>
                      <a:b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b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UNII</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中频段</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5260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　</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71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56</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5280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08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60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5300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　</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71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64</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5320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仅室内</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244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149</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rowSpan="4">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5.725~5.825</a:t>
                      </a:r>
                      <a:b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b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UNII</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rPr>
                        <a:t>高频段</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smtClean="0">
                          <a:ln>
                            <a:noFill/>
                          </a:ln>
                          <a:effectLst/>
                          <a:latin typeface="微软雅黑" panose="020B0503020204020204" pitchFamily="34" charset="-122"/>
                          <a:ea typeface="微软雅黑" panose="020B0503020204020204" pitchFamily="34" charset="-122"/>
                        </a:rPr>
                        <a:t>5745</a:t>
                      </a:r>
                      <a:endPar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71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153</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5765</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2445">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157</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smtClean="0">
                          <a:ln>
                            <a:noFill/>
                          </a:ln>
                          <a:effectLst/>
                          <a:latin typeface="微软雅黑" panose="020B0503020204020204" pitchFamily="34" charset="-122"/>
                          <a:ea typeface="微软雅黑" panose="020B0503020204020204" pitchFamily="34" charset="-122"/>
                        </a:rPr>
                        <a:t>5785</a:t>
                      </a:r>
                      <a:endPar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08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161</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vMerge="1">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smtClean="0">
                          <a:ln>
                            <a:noFill/>
                          </a:ln>
                          <a:effectLst/>
                          <a:latin typeface="微软雅黑" panose="020B0503020204020204" pitchFamily="34" charset="-122"/>
                          <a:ea typeface="微软雅黑" panose="020B0503020204020204" pitchFamily="34" charset="-122"/>
                        </a:rPr>
                        <a:t>5805</a:t>
                      </a:r>
                      <a:endPar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2"/>
                    </a:solidFill>
                  </a:tcPr>
                </a:tc>
              </a:tr>
              <a:tr h="513080">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165</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~5.850</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5825</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tx2"/>
                    </a:solidFill>
                  </a:tcPr>
                </a:tc>
                <a:tc>
                  <a:txBody>
                    <a:bodyPr/>
                    <a:p>
                      <a:pPr marL="0" marR="0" lvl="0" indent="0" algn="ctr" defTabSz="914400" rtl="0" eaLnBrk="0" fontAlgn="ctr" latinLnBrk="0" hangingPunct="0">
                        <a:lnSpc>
                          <a:spcPct val="100000"/>
                        </a:lnSpc>
                        <a:spcBef>
                          <a:spcPct val="0"/>
                        </a:spcBef>
                        <a:spcAft>
                          <a:spcPct val="0"/>
                        </a:spcAft>
                        <a:buClr>
                          <a:schemeClr val="bg1"/>
                        </a:buClr>
                        <a:buSzPct val="60000"/>
                        <a:buFont typeface="Wingdings" panose="05000000000000000000" pitchFamily="2" charset="2"/>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是</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tx2"/>
                    </a:solidFill>
                  </a:tcPr>
                </a:tc>
                <a:tc>
                  <a:txBody>
                    <a:bodyPr/>
                    <a:p>
                      <a:pPr algn="ctr" fontAlgn="ctr"/>
                      <a:r>
                        <a:rPr lang="zh-CN" altLang="en-US" sz="1400" u="none" strike="noStrike" baseline="0" dirty="0" smtClean="0">
                          <a:latin typeface="微软雅黑" panose="020B0503020204020204" pitchFamily="34" charset="-122"/>
                          <a:ea typeface="微软雅黑" panose="020B0503020204020204" pitchFamily="34" charset="-122"/>
                        </a:rPr>
                        <a:t>是</a:t>
                      </a:r>
                      <a:endParaRPr lang="zh-CN" altLang="en-US" sz="1400" b="0" i="0" u="none" strike="noStrike" baseline="0" dirty="0" smtClean="0">
                        <a:solidFill>
                          <a:srgbClr val="000000"/>
                        </a:solidFill>
                        <a:latin typeface="微软雅黑" panose="020B0503020204020204" pitchFamily="34" charset="-122"/>
                        <a:ea typeface="微软雅黑" panose="020B0503020204020204" pitchFamily="34" charset="-122"/>
                      </a:endParaRPr>
                    </a:p>
                  </a:txBody>
                  <a:tcPr marL="91393" marR="91393" marT="45698" marB="45698" anchor="ctr" horzOverflow="overflow">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tx2"/>
                    </a:solidFill>
                  </a:tcPr>
                </a:tc>
              </a:tr>
            </a:tbl>
          </a:graphicData>
        </a:graphic>
      </p:graphicFrame>
      <p:grpSp>
        <p:nvGrpSpPr>
          <p:cNvPr id="2" name="组合 1"/>
          <p:cNvGrpSpPr/>
          <p:nvPr/>
        </p:nvGrpSpPr>
        <p:grpSpPr>
          <a:xfrm>
            <a:off x="671830" y="5586095"/>
            <a:ext cx="7848600" cy="4069715"/>
            <a:chOff x="1190" y="3243"/>
            <a:chExt cx="12360" cy="6409"/>
          </a:xfrm>
        </p:grpSpPr>
        <p:cxnSp>
          <p:nvCxnSpPr>
            <p:cNvPr id="153604" name="直接连接符 6"/>
            <p:cNvCxnSpPr/>
            <p:nvPr>
              <p:custDataLst>
                <p:tags r:id="rId2"/>
              </p:custDataLst>
            </p:nvPr>
          </p:nvCxnSpPr>
          <p:spPr>
            <a:xfrm>
              <a:off x="3175" y="5118"/>
              <a:ext cx="9158" cy="0"/>
            </a:xfrm>
            <a:prstGeom prst="line">
              <a:avLst/>
            </a:prstGeom>
            <a:ln w="9525" cap="flat" cmpd="sng">
              <a:solidFill>
                <a:schemeClr val="dk1"/>
              </a:solidFill>
              <a:prstDash val="solid"/>
              <a:headEnd type="none" w="med" len="med"/>
              <a:tailEnd type="none" w="med" len="med"/>
            </a:ln>
          </p:spPr>
        </p:cxnSp>
        <p:sp>
          <p:nvSpPr>
            <p:cNvPr id="10" name="梯形 9"/>
            <p:cNvSpPr/>
            <p:nvPr>
              <p:custDataLst>
                <p:tags r:id="rId3"/>
              </p:custDataLst>
            </p:nvPr>
          </p:nvSpPr>
          <p:spPr bwMode="auto">
            <a:xfrm>
              <a:off x="4083"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1" name="梯形 10"/>
            <p:cNvSpPr/>
            <p:nvPr>
              <p:custDataLst>
                <p:tags r:id="rId4"/>
              </p:custDataLst>
            </p:nvPr>
          </p:nvSpPr>
          <p:spPr bwMode="auto">
            <a:xfrm>
              <a:off x="4365"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3" name="梯形 12"/>
            <p:cNvSpPr/>
            <p:nvPr>
              <p:custDataLst>
                <p:tags r:id="rId5"/>
              </p:custDataLst>
            </p:nvPr>
          </p:nvSpPr>
          <p:spPr bwMode="auto">
            <a:xfrm>
              <a:off x="4650"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4" name="梯形 13"/>
            <p:cNvSpPr/>
            <p:nvPr>
              <p:custDataLst>
                <p:tags r:id="rId6"/>
              </p:custDataLst>
            </p:nvPr>
          </p:nvSpPr>
          <p:spPr bwMode="auto">
            <a:xfrm>
              <a:off x="4933"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2" name="梯形 31"/>
            <p:cNvSpPr/>
            <p:nvPr>
              <p:custDataLst>
                <p:tags r:id="rId7"/>
              </p:custDataLst>
            </p:nvPr>
          </p:nvSpPr>
          <p:spPr bwMode="auto">
            <a:xfrm>
              <a:off x="5215"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3" name="梯形 32"/>
            <p:cNvSpPr/>
            <p:nvPr>
              <p:custDataLst>
                <p:tags r:id="rId8"/>
              </p:custDataLst>
            </p:nvPr>
          </p:nvSpPr>
          <p:spPr bwMode="auto">
            <a:xfrm>
              <a:off x="5500"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4" name="梯形 33"/>
            <p:cNvSpPr/>
            <p:nvPr>
              <p:custDataLst>
                <p:tags r:id="rId9"/>
              </p:custDataLst>
            </p:nvPr>
          </p:nvSpPr>
          <p:spPr bwMode="auto">
            <a:xfrm>
              <a:off x="5783"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5" name="梯形 34"/>
            <p:cNvSpPr/>
            <p:nvPr>
              <p:custDataLst>
                <p:tags r:id="rId10"/>
              </p:custDataLst>
            </p:nvPr>
          </p:nvSpPr>
          <p:spPr bwMode="auto">
            <a:xfrm>
              <a:off x="6068"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6" name="梯形 35"/>
            <p:cNvSpPr/>
            <p:nvPr>
              <p:custDataLst>
                <p:tags r:id="rId11"/>
              </p:custDataLst>
            </p:nvPr>
          </p:nvSpPr>
          <p:spPr bwMode="auto">
            <a:xfrm>
              <a:off x="6803"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7" name="梯形 36"/>
            <p:cNvSpPr/>
            <p:nvPr>
              <p:custDataLst>
                <p:tags r:id="rId12"/>
              </p:custDataLst>
            </p:nvPr>
          </p:nvSpPr>
          <p:spPr bwMode="auto">
            <a:xfrm>
              <a:off x="7088"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8" name="梯形 37"/>
            <p:cNvSpPr/>
            <p:nvPr>
              <p:custDataLst>
                <p:tags r:id="rId13"/>
              </p:custDataLst>
            </p:nvPr>
          </p:nvSpPr>
          <p:spPr bwMode="auto">
            <a:xfrm>
              <a:off x="7370"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39" name="梯形 38"/>
            <p:cNvSpPr/>
            <p:nvPr>
              <p:custDataLst>
                <p:tags r:id="rId14"/>
              </p:custDataLst>
            </p:nvPr>
          </p:nvSpPr>
          <p:spPr bwMode="auto">
            <a:xfrm>
              <a:off x="7655"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0" name="梯形 39"/>
            <p:cNvSpPr/>
            <p:nvPr>
              <p:custDataLst>
                <p:tags r:id="rId15"/>
              </p:custDataLst>
            </p:nvPr>
          </p:nvSpPr>
          <p:spPr bwMode="auto">
            <a:xfrm>
              <a:off x="7938"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1" name="梯形 40"/>
            <p:cNvSpPr/>
            <p:nvPr>
              <p:custDataLst>
                <p:tags r:id="rId16"/>
              </p:custDataLst>
            </p:nvPr>
          </p:nvSpPr>
          <p:spPr bwMode="auto">
            <a:xfrm>
              <a:off x="8220"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2" name="梯形 41"/>
            <p:cNvSpPr/>
            <p:nvPr>
              <p:custDataLst>
                <p:tags r:id="rId17"/>
              </p:custDataLst>
            </p:nvPr>
          </p:nvSpPr>
          <p:spPr bwMode="auto">
            <a:xfrm>
              <a:off x="8505"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3" name="梯形 42"/>
            <p:cNvSpPr/>
            <p:nvPr>
              <p:custDataLst>
                <p:tags r:id="rId18"/>
              </p:custDataLst>
            </p:nvPr>
          </p:nvSpPr>
          <p:spPr bwMode="auto">
            <a:xfrm>
              <a:off x="8788"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4" name="梯形 43"/>
            <p:cNvSpPr/>
            <p:nvPr>
              <p:custDataLst>
                <p:tags r:id="rId19"/>
              </p:custDataLst>
            </p:nvPr>
          </p:nvSpPr>
          <p:spPr bwMode="auto">
            <a:xfrm>
              <a:off x="9073"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5" name="梯形 44"/>
            <p:cNvSpPr/>
            <p:nvPr>
              <p:custDataLst>
                <p:tags r:id="rId20"/>
              </p:custDataLst>
            </p:nvPr>
          </p:nvSpPr>
          <p:spPr bwMode="auto">
            <a:xfrm>
              <a:off x="9355"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6" name="梯形 45"/>
            <p:cNvSpPr/>
            <p:nvPr>
              <p:custDataLst>
                <p:tags r:id="rId21"/>
              </p:custDataLst>
            </p:nvPr>
          </p:nvSpPr>
          <p:spPr bwMode="auto">
            <a:xfrm>
              <a:off x="9638"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7" name="梯形 46"/>
            <p:cNvSpPr/>
            <p:nvPr>
              <p:custDataLst>
                <p:tags r:id="rId22"/>
              </p:custDataLst>
            </p:nvPr>
          </p:nvSpPr>
          <p:spPr bwMode="auto">
            <a:xfrm>
              <a:off x="9923"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8" name="梯形 47"/>
            <p:cNvSpPr/>
            <p:nvPr>
              <p:custDataLst>
                <p:tags r:id="rId23"/>
              </p:custDataLst>
            </p:nvPr>
          </p:nvSpPr>
          <p:spPr bwMode="auto">
            <a:xfrm>
              <a:off x="10715"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49" name="梯形 48"/>
            <p:cNvSpPr/>
            <p:nvPr>
              <p:custDataLst>
                <p:tags r:id="rId24"/>
              </p:custDataLst>
            </p:nvPr>
          </p:nvSpPr>
          <p:spPr bwMode="auto">
            <a:xfrm>
              <a:off x="11000"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50" name="梯形 49"/>
            <p:cNvSpPr/>
            <p:nvPr>
              <p:custDataLst>
                <p:tags r:id="rId25"/>
              </p:custDataLst>
            </p:nvPr>
          </p:nvSpPr>
          <p:spPr bwMode="auto">
            <a:xfrm>
              <a:off x="11283"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51" name="梯形 50"/>
            <p:cNvSpPr/>
            <p:nvPr>
              <p:custDataLst>
                <p:tags r:id="rId26"/>
              </p:custDataLst>
            </p:nvPr>
          </p:nvSpPr>
          <p:spPr bwMode="auto">
            <a:xfrm>
              <a:off x="11565" y="4625"/>
              <a:ext cx="285"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52" name="梯形 51"/>
            <p:cNvSpPr/>
            <p:nvPr>
              <p:custDataLst>
                <p:tags r:id="rId27"/>
              </p:custDataLst>
            </p:nvPr>
          </p:nvSpPr>
          <p:spPr bwMode="auto">
            <a:xfrm>
              <a:off x="11850" y="4625"/>
              <a:ext cx="283" cy="493"/>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153630" name="直接连接符 53"/>
            <p:cNvCxnSpPr/>
            <p:nvPr>
              <p:custDataLst>
                <p:tags r:id="rId28"/>
              </p:custDataLst>
            </p:nvPr>
          </p:nvCxnSpPr>
          <p:spPr>
            <a:xfrm flipV="1">
              <a:off x="3118" y="5850"/>
              <a:ext cx="9157" cy="55"/>
            </a:xfrm>
            <a:prstGeom prst="line">
              <a:avLst/>
            </a:prstGeom>
            <a:ln w="9525" cap="flat" cmpd="sng">
              <a:solidFill>
                <a:schemeClr val="dk1"/>
              </a:solidFill>
              <a:prstDash val="solid"/>
              <a:headEnd type="none" w="med" len="med"/>
              <a:tailEnd type="none" w="med" len="med"/>
            </a:ln>
          </p:spPr>
        </p:cxnSp>
        <p:sp>
          <p:nvSpPr>
            <p:cNvPr id="55" name="梯形 54"/>
            <p:cNvSpPr/>
            <p:nvPr>
              <p:custDataLst>
                <p:tags r:id="rId29"/>
              </p:custDataLst>
            </p:nvPr>
          </p:nvSpPr>
          <p:spPr bwMode="auto">
            <a:xfrm>
              <a:off x="4083"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153632" name="直接连接符 56"/>
            <p:cNvCxnSpPr/>
            <p:nvPr>
              <p:custDataLst>
                <p:tags r:id="rId30"/>
              </p:custDataLst>
            </p:nvPr>
          </p:nvCxnSpPr>
          <p:spPr>
            <a:xfrm>
              <a:off x="4083" y="3870"/>
              <a:ext cx="0" cy="5783"/>
            </a:xfrm>
            <a:prstGeom prst="line">
              <a:avLst/>
            </a:prstGeom>
            <a:ln w="9525" cap="flat" cmpd="sng">
              <a:solidFill>
                <a:schemeClr val="dk1"/>
              </a:solidFill>
              <a:prstDash val="lgDash"/>
              <a:headEnd type="none" w="med" len="med"/>
              <a:tailEnd type="none" w="med" len="med"/>
            </a:ln>
          </p:spPr>
        </p:cxnSp>
        <p:cxnSp>
          <p:nvCxnSpPr>
            <p:cNvPr id="153633" name="直接连接符 59"/>
            <p:cNvCxnSpPr/>
            <p:nvPr>
              <p:custDataLst>
                <p:tags r:id="rId31"/>
              </p:custDataLst>
            </p:nvPr>
          </p:nvCxnSpPr>
          <p:spPr>
            <a:xfrm>
              <a:off x="5215" y="3870"/>
              <a:ext cx="0" cy="5670"/>
            </a:xfrm>
            <a:prstGeom prst="line">
              <a:avLst/>
            </a:prstGeom>
            <a:ln w="9525" cap="flat" cmpd="sng">
              <a:solidFill>
                <a:schemeClr val="dk1"/>
              </a:solidFill>
              <a:prstDash val="lgDash"/>
              <a:headEnd type="none" w="med" len="med"/>
              <a:tailEnd type="none" w="med" len="med"/>
            </a:ln>
          </p:spPr>
        </p:cxnSp>
        <p:sp>
          <p:nvSpPr>
            <p:cNvPr id="61" name="梯形 60"/>
            <p:cNvSpPr/>
            <p:nvPr>
              <p:custDataLst>
                <p:tags r:id="rId32"/>
              </p:custDataLst>
            </p:nvPr>
          </p:nvSpPr>
          <p:spPr bwMode="auto">
            <a:xfrm>
              <a:off x="4650" y="5400"/>
              <a:ext cx="565"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2" name="梯形 61"/>
            <p:cNvSpPr/>
            <p:nvPr>
              <p:custDataLst>
                <p:tags r:id="rId33"/>
              </p:custDataLst>
            </p:nvPr>
          </p:nvSpPr>
          <p:spPr bwMode="auto">
            <a:xfrm>
              <a:off x="5215"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3" name="梯形 62"/>
            <p:cNvSpPr/>
            <p:nvPr>
              <p:custDataLst>
                <p:tags r:id="rId34"/>
              </p:custDataLst>
            </p:nvPr>
          </p:nvSpPr>
          <p:spPr bwMode="auto">
            <a:xfrm>
              <a:off x="5783"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4" name="梯形 63"/>
            <p:cNvSpPr/>
            <p:nvPr>
              <p:custDataLst>
                <p:tags r:id="rId35"/>
              </p:custDataLst>
            </p:nvPr>
          </p:nvSpPr>
          <p:spPr bwMode="auto">
            <a:xfrm>
              <a:off x="6803"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5" name="梯形 64"/>
            <p:cNvSpPr/>
            <p:nvPr>
              <p:custDataLst>
                <p:tags r:id="rId36"/>
              </p:custDataLst>
            </p:nvPr>
          </p:nvSpPr>
          <p:spPr bwMode="auto">
            <a:xfrm>
              <a:off x="7370"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6" name="梯形 65"/>
            <p:cNvSpPr/>
            <p:nvPr>
              <p:custDataLst>
                <p:tags r:id="rId37"/>
              </p:custDataLst>
            </p:nvPr>
          </p:nvSpPr>
          <p:spPr bwMode="auto">
            <a:xfrm>
              <a:off x="9073" y="5400"/>
              <a:ext cx="565"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7" name="梯形 66"/>
            <p:cNvSpPr/>
            <p:nvPr>
              <p:custDataLst>
                <p:tags r:id="rId38"/>
              </p:custDataLst>
            </p:nvPr>
          </p:nvSpPr>
          <p:spPr bwMode="auto">
            <a:xfrm>
              <a:off x="9638"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8" name="梯形 67"/>
            <p:cNvSpPr/>
            <p:nvPr>
              <p:custDataLst>
                <p:tags r:id="rId39"/>
              </p:custDataLst>
            </p:nvPr>
          </p:nvSpPr>
          <p:spPr bwMode="auto">
            <a:xfrm>
              <a:off x="7938"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69" name="梯形 68"/>
            <p:cNvSpPr/>
            <p:nvPr>
              <p:custDataLst>
                <p:tags r:id="rId40"/>
              </p:custDataLst>
            </p:nvPr>
          </p:nvSpPr>
          <p:spPr bwMode="auto">
            <a:xfrm>
              <a:off x="8505"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0" name="梯形 69"/>
            <p:cNvSpPr/>
            <p:nvPr>
              <p:custDataLst>
                <p:tags r:id="rId41"/>
              </p:custDataLst>
            </p:nvPr>
          </p:nvSpPr>
          <p:spPr bwMode="auto">
            <a:xfrm>
              <a:off x="10715"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1" name="梯形 70"/>
            <p:cNvSpPr/>
            <p:nvPr>
              <p:custDataLst>
                <p:tags r:id="rId42"/>
              </p:custDataLst>
            </p:nvPr>
          </p:nvSpPr>
          <p:spPr bwMode="auto">
            <a:xfrm>
              <a:off x="11283" y="5400"/>
              <a:ext cx="568" cy="510"/>
            </a:xfrm>
            <a:prstGeom prst="trapezoid">
              <a:avLst/>
            </a:prstGeom>
            <a:solidFill>
              <a:srgbClr val="FF660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t"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153645" name="直接连接符 71"/>
            <p:cNvCxnSpPr/>
            <p:nvPr>
              <p:custDataLst>
                <p:tags r:id="rId43"/>
              </p:custDataLst>
            </p:nvPr>
          </p:nvCxnSpPr>
          <p:spPr>
            <a:xfrm>
              <a:off x="6350" y="3870"/>
              <a:ext cx="0" cy="5670"/>
            </a:xfrm>
            <a:prstGeom prst="line">
              <a:avLst/>
            </a:prstGeom>
            <a:ln w="9525" cap="flat" cmpd="sng">
              <a:solidFill>
                <a:schemeClr val="dk1"/>
              </a:solidFill>
              <a:prstDash val="lgDash"/>
              <a:headEnd type="none" w="med" len="med"/>
              <a:tailEnd type="none" w="med" len="med"/>
            </a:ln>
          </p:spPr>
        </p:cxnSp>
        <p:cxnSp>
          <p:nvCxnSpPr>
            <p:cNvPr id="153646" name="直接连接符 72"/>
            <p:cNvCxnSpPr/>
            <p:nvPr>
              <p:custDataLst>
                <p:tags r:id="rId44"/>
              </p:custDataLst>
            </p:nvPr>
          </p:nvCxnSpPr>
          <p:spPr>
            <a:xfrm>
              <a:off x="6803" y="3870"/>
              <a:ext cx="0" cy="5670"/>
            </a:xfrm>
            <a:prstGeom prst="line">
              <a:avLst/>
            </a:prstGeom>
            <a:ln w="9525" cap="flat" cmpd="sng">
              <a:solidFill>
                <a:schemeClr val="dk1"/>
              </a:solidFill>
              <a:prstDash val="lgDash"/>
              <a:headEnd type="none" w="med" len="med"/>
              <a:tailEnd type="none" w="med" len="med"/>
            </a:ln>
          </p:spPr>
        </p:cxnSp>
        <p:cxnSp>
          <p:nvCxnSpPr>
            <p:cNvPr id="153647" name="直接连接符 73"/>
            <p:cNvCxnSpPr/>
            <p:nvPr>
              <p:custDataLst>
                <p:tags r:id="rId45"/>
              </p:custDataLst>
            </p:nvPr>
          </p:nvCxnSpPr>
          <p:spPr>
            <a:xfrm>
              <a:off x="10715" y="3870"/>
              <a:ext cx="0" cy="5613"/>
            </a:xfrm>
            <a:prstGeom prst="line">
              <a:avLst/>
            </a:prstGeom>
            <a:ln w="9525" cap="flat" cmpd="sng">
              <a:solidFill>
                <a:schemeClr val="dk1"/>
              </a:solidFill>
              <a:prstDash val="lgDash"/>
              <a:headEnd type="none" w="med" len="med"/>
              <a:tailEnd type="none" w="med" len="med"/>
            </a:ln>
          </p:spPr>
        </p:cxnSp>
        <p:cxnSp>
          <p:nvCxnSpPr>
            <p:cNvPr id="153648" name="直接连接符 74"/>
            <p:cNvCxnSpPr/>
            <p:nvPr>
              <p:custDataLst>
                <p:tags r:id="rId46"/>
              </p:custDataLst>
            </p:nvPr>
          </p:nvCxnSpPr>
          <p:spPr>
            <a:xfrm>
              <a:off x="10205" y="3870"/>
              <a:ext cx="0" cy="5670"/>
            </a:xfrm>
            <a:prstGeom prst="line">
              <a:avLst/>
            </a:prstGeom>
            <a:ln w="9525" cap="flat" cmpd="sng">
              <a:solidFill>
                <a:schemeClr val="dk1"/>
              </a:solidFill>
              <a:prstDash val="lgDash"/>
              <a:headEnd type="none" w="med" len="med"/>
              <a:tailEnd type="none" w="med" len="med"/>
            </a:ln>
          </p:spPr>
        </p:cxnSp>
        <p:cxnSp>
          <p:nvCxnSpPr>
            <p:cNvPr id="153649" name="直接连接符 75"/>
            <p:cNvCxnSpPr/>
            <p:nvPr>
              <p:custDataLst>
                <p:tags r:id="rId47"/>
              </p:custDataLst>
            </p:nvPr>
          </p:nvCxnSpPr>
          <p:spPr>
            <a:xfrm>
              <a:off x="12133" y="3870"/>
              <a:ext cx="0" cy="5613"/>
            </a:xfrm>
            <a:prstGeom prst="line">
              <a:avLst/>
            </a:prstGeom>
            <a:ln w="9525" cap="flat" cmpd="sng">
              <a:solidFill>
                <a:schemeClr val="dk1"/>
              </a:solidFill>
              <a:prstDash val="lgDash"/>
              <a:headEnd type="none" w="med" len="med"/>
              <a:tailEnd type="none" w="med" len="med"/>
            </a:ln>
          </p:spPr>
        </p:cxnSp>
        <p:cxnSp>
          <p:nvCxnSpPr>
            <p:cNvPr id="153650" name="直接连接符 76"/>
            <p:cNvCxnSpPr/>
            <p:nvPr>
              <p:custDataLst>
                <p:tags r:id="rId48"/>
              </p:custDataLst>
            </p:nvPr>
          </p:nvCxnSpPr>
          <p:spPr>
            <a:xfrm>
              <a:off x="3118" y="6818"/>
              <a:ext cx="9270" cy="0"/>
            </a:xfrm>
            <a:prstGeom prst="line">
              <a:avLst/>
            </a:prstGeom>
            <a:ln w="9525" cap="flat" cmpd="sng">
              <a:solidFill>
                <a:schemeClr val="dk1"/>
              </a:solidFill>
              <a:prstDash val="solid"/>
              <a:headEnd type="none" w="med" len="med"/>
              <a:tailEnd type="none" w="med" len="med"/>
            </a:ln>
          </p:spPr>
        </p:cxnSp>
        <p:sp>
          <p:nvSpPr>
            <p:cNvPr id="78" name="梯形 77"/>
            <p:cNvSpPr/>
            <p:nvPr>
              <p:custDataLst>
                <p:tags r:id="rId49"/>
              </p:custDataLst>
            </p:nvPr>
          </p:nvSpPr>
          <p:spPr bwMode="auto">
            <a:xfrm>
              <a:off x="4083" y="6308"/>
              <a:ext cx="1133"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79" name="梯形 78"/>
            <p:cNvSpPr/>
            <p:nvPr>
              <p:custDataLst>
                <p:tags r:id="rId50"/>
              </p:custDataLst>
            </p:nvPr>
          </p:nvSpPr>
          <p:spPr bwMode="auto">
            <a:xfrm>
              <a:off x="5215" y="6308"/>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0" name="梯形 79"/>
            <p:cNvSpPr/>
            <p:nvPr>
              <p:custDataLst>
                <p:tags r:id="rId51"/>
              </p:custDataLst>
            </p:nvPr>
          </p:nvSpPr>
          <p:spPr bwMode="auto">
            <a:xfrm>
              <a:off x="6803" y="6308"/>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1" name="梯形 80"/>
            <p:cNvSpPr/>
            <p:nvPr>
              <p:custDataLst>
                <p:tags r:id="rId52"/>
              </p:custDataLst>
            </p:nvPr>
          </p:nvSpPr>
          <p:spPr bwMode="auto">
            <a:xfrm>
              <a:off x="7938" y="6308"/>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2" name="梯形 81"/>
            <p:cNvSpPr/>
            <p:nvPr>
              <p:custDataLst>
                <p:tags r:id="rId53"/>
              </p:custDataLst>
            </p:nvPr>
          </p:nvSpPr>
          <p:spPr bwMode="auto">
            <a:xfrm>
              <a:off x="9073" y="6308"/>
              <a:ext cx="1133"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3" name="梯形 82"/>
            <p:cNvSpPr/>
            <p:nvPr>
              <p:custDataLst>
                <p:tags r:id="rId54"/>
              </p:custDataLst>
            </p:nvPr>
          </p:nvSpPr>
          <p:spPr bwMode="auto">
            <a:xfrm>
              <a:off x="10715" y="6308"/>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153657" name="直接连接符 83"/>
            <p:cNvCxnSpPr/>
            <p:nvPr>
              <p:custDataLst>
                <p:tags r:id="rId55"/>
              </p:custDataLst>
            </p:nvPr>
          </p:nvCxnSpPr>
          <p:spPr>
            <a:xfrm>
              <a:off x="3060" y="7668"/>
              <a:ext cx="9273" cy="0"/>
            </a:xfrm>
            <a:prstGeom prst="line">
              <a:avLst/>
            </a:prstGeom>
            <a:ln w="9525" cap="flat" cmpd="sng">
              <a:solidFill>
                <a:schemeClr val="dk1"/>
              </a:solidFill>
              <a:prstDash val="solid"/>
              <a:headEnd type="none" w="med" len="med"/>
              <a:tailEnd type="none" w="med" len="med"/>
            </a:ln>
          </p:spPr>
        </p:cxnSp>
        <p:sp>
          <p:nvSpPr>
            <p:cNvPr id="85" name="梯形 84"/>
            <p:cNvSpPr/>
            <p:nvPr>
              <p:custDataLst>
                <p:tags r:id="rId56"/>
              </p:custDataLst>
            </p:nvPr>
          </p:nvSpPr>
          <p:spPr bwMode="auto">
            <a:xfrm>
              <a:off x="4083" y="7158"/>
              <a:ext cx="2268"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6" name="梯形 85"/>
            <p:cNvSpPr/>
            <p:nvPr>
              <p:custDataLst>
                <p:tags r:id="rId57"/>
              </p:custDataLst>
            </p:nvPr>
          </p:nvSpPr>
          <p:spPr bwMode="auto">
            <a:xfrm>
              <a:off x="6803" y="7158"/>
              <a:ext cx="2270"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88" name="梯形 87"/>
            <p:cNvSpPr/>
            <p:nvPr>
              <p:custDataLst>
                <p:tags r:id="rId58"/>
              </p:custDataLst>
            </p:nvPr>
          </p:nvSpPr>
          <p:spPr bwMode="auto">
            <a:xfrm>
              <a:off x="4083" y="8065"/>
              <a:ext cx="1133"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96" name="梯形 95"/>
            <p:cNvSpPr/>
            <p:nvPr>
              <p:custDataLst>
                <p:tags r:id="rId59"/>
              </p:custDataLst>
            </p:nvPr>
          </p:nvSpPr>
          <p:spPr bwMode="auto">
            <a:xfrm>
              <a:off x="4083" y="8803"/>
              <a:ext cx="1133"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97" name="梯形 96"/>
            <p:cNvSpPr/>
            <p:nvPr>
              <p:custDataLst>
                <p:tags r:id="rId60"/>
              </p:custDataLst>
            </p:nvPr>
          </p:nvSpPr>
          <p:spPr bwMode="auto">
            <a:xfrm>
              <a:off x="6860" y="8803"/>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98" name="梯形 97"/>
            <p:cNvSpPr/>
            <p:nvPr>
              <p:custDataLst>
                <p:tags r:id="rId61"/>
              </p:custDataLst>
            </p:nvPr>
          </p:nvSpPr>
          <p:spPr bwMode="auto">
            <a:xfrm>
              <a:off x="10715" y="8065"/>
              <a:ext cx="1135" cy="510"/>
            </a:xfrm>
            <a:prstGeom prst="trapezoid">
              <a:avLst/>
            </a:prstGeom>
            <a:solidFill>
              <a:srgbClr val="00B050"/>
            </a:solidFill>
            <a:ln w="9525" cap="flat" cmpd="sng" algn="ctr">
              <a:solidFill>
                <a:schemeClr val="dk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sp>
          <p:nvSpPr>
            <p:cNvPr id="102" name="文本框 101"/>
            <p:cNvSpPr txBox="1"/>
            <p:nvPr/>
          </p:nvSpPr>
          <p:spPr bwMode="auto">
            <a:xfrm>
              <a:off x="3905" y="4265"/>
              <a:ext cx="2646" cy="337"/>
            </a:xfrm>
            <a:prstGeom prst="rect">
              <a:avLst/>
            </a:prstGeom>
            <a:noFill/>
            <a:ln w="9525">
              <a:noFill/>
              <a:miter lim="800000"/>
            </a:ln>
          </p:spPr>
          <p:txBody>
            <a:bodyPr wrap="none" lIns="99980" tIns="49986" rIns="99980" bIns="49986">
              <a:spAutoFit/>
            </a:bodyPr>
            <a:p>
              <a:pPr marR="0" algn="ctr" defTabSz="1001395" eaLnBrk="0" hangingPunct="0">
                <a:buClrTx/>
                <a:buSzTx/>
                <a:buFontTx/>
                <a:buNone/>
                <a:defRPr/>
              </a:pPr>
              <a:r>
                <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36   40   44   48   52   56   60   64</a:t>
              </a:r>
              <a:endPar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文本框 102"/>
            <p:cNvSpPr txBox="1"/>
            <p:nvPr/>
          </p:nvSpPr>
          <p:spPr bwMode="auto">
            <a:xfrm>
              <a:off x="6568" y="4265"/>
              <a:ext cx="3966" cy="337"/>
            </a:xfrm>
            <a:prstGeom prst="rect">
              <a:avLst/>
            </a:prstGeom>
            <a:noFill/>
            <a:ln w="9525">
              <a:noFill/>
              <a:miter lim="800000"/>
            </a:ln>
          </p:spPr>
          <p:txBody>
            <a:bodyPr wrap="none" lIns="99980" tIns="49986" rIns="99980" bIns="49986">
              <a:spAutoFit/>
            </a:bodyPr>
            <a:p>
              <a:pPr marR="0" algn="ctr" defTabSz="1001395" eaLnBrk="0" hangingPunct="0">
                <a:buClrTx/>
                <a:buSzTx/>
                <a:buFontTx/>
                <a:buNone/>
                <a:defRPr/>
              </a:pPr>
              <a:r>
                <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100 104 108 112 116 120 128 128 132 136 140 144</a:t>
              </a:r>
              <a:endPar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4" name="文本框 103"/>
            <p:cNvSpPr txBox="1"/>
            <p:nvPr/>
          </p:nvSpPr>
          <p:spPr bwMode="auto">
            <a:xfrm>
              <a:off x="10505" y="4265"/>
              <a:ext cx="1810" cy="337"/>
            </a:xfrm>
            <a:prstGeom prst="rect">
              <a:avLst/>
            </a:prstGeom>
            <a:noFill/>
            <a:ln w="9525">
              <a:noFill/>
              <a:miter lim="800000"/>
            </a:ln>
          </p:spPr>
          <p:txBody>
            <a:bodyPr wrap="none" lIns="99980" tIns="49986" rIns="99980" bIns="49986">
              <a:spAutoFit/>
            </a:bodyPr>
            <a:p>
              <a:pPr marR="0" algn="ctr" defTabSz="1001395" eaLnBrk="0" hangingPunct="0">
                <a:buClrTx/>
                <a:buSzTx/>
                <a:buFontTx/>
                <a:buNone/>
                <a:defRPr/>
              </a:pPr>
              <a:r>
                <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149 153 157 161 165</a:t>
              </a:r>
              <a:endParaRPr kumimoji="0" lang="en-US" altLang="zh-CN" sz="75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文本框 104"/>
            <p:cNvSpPr txBox="1"/>
            <p:nvPr/>
          </p:nvSpPr>
          <p:spPr bwMode="auto">
            <a:xfrm>
              <a:off x="4705" y="5500"/>
              <a:ext cx="51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48</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文本框 105"/>
            <p:cNvSpPr txBox="1"/>
            <p:nvPr/>
          </p:nvSpPr>
          <p:spPr bwMode="auto">
            <a:xfrm>
              <a:off x="4083" y="5500"/>
              <a:ext cx="51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38</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文本框 106"/>
            <p:cNvSpPr txBox="1"/>
            <p:nvPr/>
          </p:nvSpPr>
          <p:spPr bwMode="auto">
            <a:xfrm>
              <a:off x="5273" y="5500"/>
              <a:ext cx="51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54</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8" name="文本框 107"/>
            <p:cNvSpPr txBox="1"/>
            <p:nvPr/>
          </p:nvSpPr>
          <p:spPr bwMode="auto">
            <a:xfrm>
              <a:off x="5840" y="5500"/>
              <a:ext cx="51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62</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文本框 108"/>
            <p:cNvSpPr txBox="1"/>
            <p:nvPr/>
          </p:nvSpPr>
          <p:spPr bwMode="auto">
            <a:xfrm>
              <a:off x="6748"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102</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0" name="文本框 109"/>
            <p:cNvSpPr txBox="1"/>
            <p:nvPr/>
          </p:nvSpPr>
          <p:spPr bwMode="auto">
            <a:xfrm>
              <a:off x="7313" y="5500"/>
              <a:ext cx="683"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110</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文本框 110"/>
            <p:cNvSpPr txBox="1"/>
            <p:nvPr/>
          </p:nvSpPr>
          <p:spPr bwMode="auto">
            <a:xfrm>
              <a:off x="7880"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118</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2" name="文本框 111"/>
            <p:cNvSpPr txBox="1"/>
            <p:nvPr/>
          </p:nvSpPr>
          <p:spPr bwMode="auto">
            <a:xfrm>
              <a:off x="8448"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126</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3" name="文本框 112"/>
            <p:cNvSpPr txBox="1"/>
            <p:nvPr/>
          </p:nvSpPr>
          <p:spPr bwMode="auto">
            <a:xfrm>
              <a:off x="9015"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134</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4" name="文本框 113"/>
            <p:cNvSpPr txBox="1"/>
            <p:nvPr/>
          </p:nvSpPr>
          <p:spPr bwMode="auto">
            <a:xfrm>
              <a:off x="9583"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142</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5" name="文本框 114"/>
            <p:cNvSpPr txBox="1"/>
            <p:nvPr/>
          </p:nvSpPr>
          <p:spPr bwMode="auto">
            <a:xfrm>
              <a:off x="10660" y="550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151</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6" name="文本框 115"/>
            <p:cNvSpPr txBox="1"/>
            <p:nvPr/>
          </p:nvSpPr>
          <p:spPr bwMode="auto">
            <a:xfrm>
              <a:off x="11225" y="5500"/>
              <a:ext cx="683"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159</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文本框 116"/>
            <p:cNvSpPr txBox="1"/>
            <p:nvPr/>
          </p:nvSpPr>
          <p:spPr bwMode="auto">
            <a:xfrm>
              <a:off x="4308" y="6420"/>
              <a:ext cx="683"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42</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文本框 117"/>
            <p:cNvSpPr txBox="1"/>
            <p:nvPr/>
          </p:nvSpPr>
          <p:spPr bwMode="auto">
            <a:xfrm>
              <a:off x="5443" y="642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58</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文本框 118"/>
            <p:cNvSpPr txBox="1"/>
            <p:nvPr/>
          </p:nvSpPr>
          <p:spPr bwMode="auto">
            <a:xfrm>
              <a:off x="7030" y="642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106</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0" name="文本框 119"/>
            <p:cNvSpPr txBox="1"/>
            <p:nvPr/>
          </p:nvSpPr>
          <p:spPr bwMode="auto">
            <a:xfrm>
              <a:off x="8220" y="6420"/>
              <a:ext cx="683"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122</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1" name="文本框 120"/>
            <p:cNvSpPr txBox="1"/>
            <p:nvPr/>
          </p:nvSpPr>
          <p:spPr bwMode="auto">
            <a:xfrm>
              <a:off x="9355" y="642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138</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文本框 121"/>
            <p:cNvSpPr txBox="1"/>
            <p:nvPr/>
          </p:nvSpPr>
          <p:spPr bwMode="auto">
            <a:xfrm>
              <a:off x="10885" y="6478"/>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155</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文本框 122"/>
            <p:cNvSpPr txBox="1"/>
            <p:nvPr/>
          </p:nvSpPr>
          <p:spPr bwMode="auto">
            <a:xfrm>
              <a:off x="4875" y="727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50</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文本框 123"/>
            <p:cNvSpPr txBox="1"/>
            <p:nvPr/>
          </p:nvSpPr>
          <p:spPr bwMode="auto">
            <a:xfrm>
              <a:off x="7598" y="7270"/>
              <a:ext cx="680" cy="349"/>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144</a:t>
              </a:r>
              <a:endParaRPr kumimoji="0" lang="en-US" altLang="zh-CN" sz="800" kern="1200" cap="none" spc="0" normalizeH="0" baseline="0"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文本框 126"/>
            <p:cNvSpPr txBox="1"/>
            <p:nvPr/>
          </p:nvSpPr>
          <p:spPr bwMode="auto">
            <a:xfrm>
              <a:off x="2948" y="4720"/>
              <a:ext cx="119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20MHz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文本框 127"/>
            <p:cNvSpPr txBox="1"/>
            <p:nvPr/>
          </p:nvSpPr>
          <p:spPr bwMode="auto">
            <a:xfrm>
              <a:off x="2948" y="5403"/>
              <a:ext cx="119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40MHz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9" name="文本框 128"/>
            <p:cNvSpPr txBox="1"/>
            <p:nvPr/>
          </p:nvSpPr>
          <p:spPr bwMode="auto">
            <a:xfrm>
              <a:off x="2948" y="6308"/>
              <a:ext cx="119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80MHz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文本框 129"/>
            <p:cNvSpPr txBox="1"/>
            <p:nvPr/>
          </p:nvSpPr>
          <p:spPr bwMode="auto">
            <a:xfrm>
              <a:off x="2890" y="7215"/>
              <a:ext cx="1363"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160MHz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1" name="文本框 130"/>
            <p:cNvSpPr txBox="1"/>
            <p:nvPr/>
          </p:nvSpPr>
          <p:spPr bwMode="auto">
            <a:xfrm>
              <a:off x="2890" y="8118"/>
              <a:ext cx="1363"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160MHz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(80+80)</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6" name="文本框 135"/>
            <p:cNvSpPr txBox="1"/>
            <p:nvPr/>
          </p:nvSpPr>
          <p:spPr bwMode="auto">
            <a:xfrm>
              <a:off x="12218" y="3643"/>
              <a:ext cx="1333"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Total</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文本框 136"/>
            <p:cNvSpPr txBox="1"/>
            <p:nvPr/>
          </p:nvSpPr>
          <p:spPr bwMode="auto">
            <a:xfrm>
              <a:off x="12163" y="4493"/>
              <a:ext cx="133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25</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8" name="文本框 137"/>
            <p:cNvSpPr txBox="1"/>
            <p:nvPr/>
          </p:nvSpPr>
          <p:spPr bwMode="auto">
            <a:xfrm>
              <a:off x="12163" y="5390"/>
              <a:ext cx="133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文本框 138"/>
            <p:cNvSpPr txBox="1"/>
            <p:nvPr/>
          </p:nvSpPr>
          <p:spPr bwMode="auto">
            <a:xfrm>
              <a:off x="12163" y="6308"/>
              <a:ext cx="133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6</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文本框 139"/>
            <p:cNvSpPr txBox="1"/>
            <p:nvPr/>
          </p:nvSpPr>
          <p:spPr bwMode="auto">
            <a:xfrm>
              <a:off x="12163" y="7158"/>
              <a:ext cx="133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文本框 140"/>
            <p:cNvSpPr txBox="1"/>
            <p:nvPr/>
          </p:nvSpPr>
          <p:spPr bwMode="auto">
            <a:xfrm>
              <a:off x="12163" y="8293"/>
              <a:ext cx="133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2" name="文本框 141"/>
            <p:cNvSpPr txBox="1"/>
            <p:nvPr/>
          </p:nvSpPr>
          <p:spPr bwMode="auto">
            <a:xfrm>
              <a:off x="3543" y="3245"/>
              <a:ext cx="1190"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5170</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 name="文本框 142"/>
            <p:cNvSpPr txBox="1"/>
            <p:nvPr/>
          </p:nvSpPr>
          <p:spPr bwMode="auto">
            <a:xfrm>
              <a:off x="5755" y="3243"/>
              <a:ext cx="1190"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5330</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4" name="文本框 143"/>
            <p:cNvSpPr txBox="1"/>
            <p:nvPr/>
          </p:nvSpPr>
          <p:spPr bwMode="auto">
            <a:xfrm>
              <a:off x="6548" y="3245"/>
              <a:ext cx="1193"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5490</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文本框 144"/>
            <p:cNvSpPr txBox="1"/>
            <p:nvPr/>
          </p:nvSpPr>
          <p:spPr bwMode="auto">
            <a:xfrm>
              <a:off x="9668" y="3303"/>
              <a:ext cx="1190"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5730</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文本框 145"/>
            <p:cNvSpPr txBox="1"/>
            <p:nvPr/>
          </p:nvSpPr>
          <p:spPr bwMode="auto">
            <a:xfrm>
              <a:off x="10403" y="3303"/>
              <a:ext cx="1193"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5735</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7" name="文本框 146"/>
            <p:cNvSpPr txBox="1"/>
            <p:nvPr/>
          </p:nvSpPr>
          <p:spPr bwMode="auto">
            <a:xfrm>
              <a:off x="11538" y="3303"/>
              <a:ext cx="1190" cy="737"/>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5835</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MHz</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3704" name="左大括号 125"/>
            <p:cNvSpPr/>
            <p:nvPr>
              <p:custDataLst>
                <p:tags r:id="rId62"/>
              </p:custDataLst>
            </p:nvPr>
          </p:nvSpPr>
          <p:spPr>
            <a:xfrm>
              <a:off x="2608" y="4720"/>
              <a:ext cx="452" cy="4083"/>
            </a:xfrm>
            <a:prstGeom prst="leftBrace">
              <a:avLst>
                <a:gd name="adj1" fmla="val 8353"/>
                <a:gd name="adj2" fmla="val 50000"/>
              </a:avLst>
            </a:prstGeom>
            <a:solidFill>
              <a:schemeClr val="lt1"/>
            </a:solidFill>
            <a:ln w="19050" cap="flat" cmpd="sng">
              <a:solidFill>
                <a:srgbClr val="00B050"/>
              </a:solidFill>
              <a:prstDash val="solid"/>
              <a:headEnd type="none" w="med" len="med"/>
              <a:tailEnd type="none" w="med" len="med"/>
            </a:ln>
          </p:spPr>
          <p:txBody>
            <a:bodyPr/>
            <a:p>
              <a:pPr fontAlgn="t"/>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153705" name="左大括号 131"/>
            <p:cNvSpPr/>
            <p:nvPr>
              <p:custDataLst>
                <p:tags r:id="rId63"/>
              </p:custDataLst>
            </p:nvPr>
          </p:nvSpPr>
          <p:spPr>
            <a:xfrm>
              <a:off x="2210" y="4833"/>
              <a:ext cx="455" cy="1135"/>
            </a:xfrm>
            <a:prstGeom prst="leftBrace">
              <a:avLst>
                <a:gd name="adj1" fmla="val 8315"/>
                <a:gd name="adj2" fmla="val 50000"/>
              </a:avLst>
            </a:prstGeom>
            <a:solidFill>
              <a:schemeClr val="lt1"/>
            </a:solidFill>
            <a:ln w="19050" cap="flat" cmpd="sng">
              <a:solidFill>
                <a:srgbClr val="FF6600"/>
              </a:solidFill>
              <a:prstDash val="solid"/>
              <a:headEnd type="none" w="med" len="med"/>
              <a:tailEnd type="none" w="med" len="med"/>
            </a:ln>
          </p:spPr>
          <p:txBody>
            <a:bodyPr/>
            <a:p>
              <a:pPr fontAlgn="t"/>
              <a:endParaRPr lang="zh-CN" altLang="en-US" sz="1000" dirty="0">
                <a:solidFill>
                  <a:schemeClr val="dk1"/>
                </a:solidFill>
                <a:latin typeface="微软雅黑" panose="020B0503020204020204" pitchFamily="34" charset="-122"/>
                <a:ea typeface="微软雅黑" panose="020B0503020204020204" pitchFamily="34" charset="-122"/>
              </a:endParaRPr>
            </a:p>
          </p:txBody>
        </p:sp>
        <p:sp>
          <p:nvSpPr>
            <p:cNvPr id="133" name="文本框 132"/>
            <p:cNvSpPr txBox="1"/>
            <p:nvPr/>
          </p:nvSpPr>
          <p:spPr bwMode="auto">
            <a:xfrm>
              <a:off x="1190" y="4890"/>
              <a:ext cx="1333"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802.11a</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文本框 133"/>
            <p:cNvSpPr txBox="1"/>
            <p:nvPr/>
          </p:nvSpPr>
          <p:spPr bwMode="auto">
            <a:xfrm>
              <a:off x="1205" y="5570"/>
              <a:ext cx="1333"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802.11n</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文本框 134"/>
            <p:cNvSpPr txBox="1"/>
            <p:nvPr/>
          </p:nvSpPr>
          <p:spPr bwMode="auto">
            <a:xfrm>
              <a:off x="1205" y="6648"/>
              <a:ext cx="1460" cy="446"/>
            </a:xfrm>
            <a:prstGeom prst="rect">
              <a:avLst/>
            </a:prstGeom>
            <a:noFill/>
            <a:ln w="9525">
              <a:noFill/>
              <a:miter lim="800000"/>
            </a:ln>
          </p:spPr>
          <p:txBody>
            <a:bodyPr lIns="99980" tIns="49986" rIns="99980" bIns="49986">
              <a:spAutoFit/>
            </a:bodyPr>
            <a:p>
              <a:pPr marR="0" algn="ctr" defTabSz="1001395" eaLnBrk="0" hangingPunct="0">
                <a:buClrTx/>
                <a:buSzTx/>
                <a:buFontTx/>
                <a:buNone/>
                <a:defRPr/>
              </a:pPr>
              <a:r>
                <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802.11ac</a:t>
              </a:r>
              <a:endParaRPr kumimoji="0" lang="en-US" altLang="zh-CN" sz="1200" b="1"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5"/>
          <p:cNvSpPr txBox="1"/>
          <p:nvPr/>
        </p:nvSpPr>
        <p:spPr>
          <a:xfrm>
            <a:off x="1942433" y="4139502"/>
            <a:ext cx="4753353" cy="677145"/>
          </a:xfrm>
          <a:prstGeom prst="rect">
            <a:avLst/>
          </a:prstGeom>
          <a:noFill/>
        </p:spPr>
        <p:txBody>
          <a:bodyPr wrap="square" lIns="182917" tIns="91458" rIns="182917" bIns="91458" rtlCol="0">
            <a:spAutoFit/>
          </a:bodyPr>
          <a:lstStyle/>
          <a:p>
            <a:pPr algn="ctr"/>
            <a:r>
              <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 INTRODUCTION</a:t>
            </a:r>
            <a:endPar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52"/>
          <p:cNvSpPr txBox="1"/>
          <p:nvPr/>
        </p:nvSpPr>
        <p:spPr>
          <a:xfrm>
            <a:off x="1728763" y="3090488"/>
            <a:ext cx="5446395" cy="1292698"/>
          </a:xfrm>
          <a:prstGeom prst="rect">
            <a:avLst/>
          </a:prstGeom>
          <a:noFill/>
        </p:spPr>
        <p:txBody>
          <a:bodyPr wrap="square" lIns="182917" tIns="91458" rIns="182917" bIns="91458" rtlCol="0">
            <a:spAutoFit/>
          </a:bodyPr>
          <a:lstStyle/>
          <a:p>
            <a:pPr algn="ctr"/>
            <a:r>
              <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rPr>
              <a:t>内容简介</a:t>
            </a:r>
            <a:endPar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705427" y="2664316"/>
            <a:ext cx="9096299" cy="852344"/>
            <a:chOff x="7273379" y="4237007"/>
            <a:chExt cx="9096299" cy="852344"/>
          </a:xfrm>
        </p:grpSpPr>
        <p:pic>
          <p:nvPicPr>
            <p:cNvPr id="22"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4"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无线局域网相关背景知识</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692183" y="4108281"/>
            <a:ext cx="10067791" cy="852344"/>
            <a:chOff x="7273379" y="4237007"/>
            <a:chExt cx="10067791" cy="852344"/>
          </a:xfrm>
        </p:grpSpPr>
        <p:pic>
          <p:nvPicPr>
            <p:cNvPr id="26"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7" name="文本占位符 27"/>
            <p:cNvSpPr txBox="1"/>
            <p:nvPr/>
          </p:nvSpPr>
          <p:spPr>
            <a:xfrm>
              <a:off x="8991053" y="4237007"/>
              <a:ext cx="8350117" cy="648335"/>
            </a:xfrm>
            <a:prstGeom prst="rect">
              <a:avLst/>
            </a:prstGeom>
          </p:spPr>
          <p:txBody>
            <a:bodyPr/>
            <a:lstStyle>
              <a:lvl1pPr>
                <a:buNone/>
                <a:defRPr sz="3600">
                  <a:solidFill>
                    <a:schemeClr val="tx1">
                      <a:lumMod val="65000"/>
                      <a:lumOff val="35000"/>
                    </a:schemeClr>
                  </a:solidFill>
                </a:defRPr>
              </a:lvl1p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WLAN</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网络组成、拓扑、服务</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95325" y="5501823"/>
            <a:ext cx="8304212" cy="894341"/>
            <a:chOff x="6731725" y="3641683"/>
            <a:chExt cx="8304212" cy="894341"/>
          </a:xfrm>
        </p:grpSpPr>
        <p:pic>
          <p:nvPicPr>
            <p:cNvPr id="21"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1"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en-US" altLang="zh-CN" b="1" dirty="0">
                  <a:solidFill>
                    <a:schemeClr val="tx1"/>
                  </a:solidFill>
                  <a:uFillTx/>
                  <a:latin typeface="+中文标题" charset="0"/>
                  <a:ea typeface="+mj-ea"/>
                </a:rPr>
                <a:t>Wi-Fi</a:t>
              </a:r>
              <a:r>
                <a:rPr lang="zh-CN" altLang="en-US" b="1" dirty="0">
                  <a:solidFill>
                    <a:schemeClr val="tx1"/>
                  </a:solidFill>
                  <a:uFillTx/>
                  <a:latin typeface="+中文标题" charset="0"/>
                  <a:ea typeface="+mj-ea"/>
                </a:rPr>
                <a:t>安全</a:t>
              </a:r>
              <a:endParaRPr lang="zh-CN" altLang="en-US" b="1" dirty="0">
                <a:solidFill>
                  <a:schemeClr val="tx1"/>
                </a:solidFill>
                <a:uFillTx/>
                <a:latin typeface="+中文标题" charset="0"/>
                <a:ea typeface="+mj-ea"/>
              </a:endParaRPr>
            </a:p>
          </p:txBody>
        </p:sp>
      </p:grpSp>
      <p:grpSp>
        <p:nvGrpSpPr>
          <p:cNvPr id="32" name="组合 31"/>
          <p:cNvGrpSpPr/>
          <p:nvPr/>
        </p:nvGrpSpPr>
        <p:grpSpPr>
          <a:xfrm>
            <a:off x="7729472" y="6795205"/>
            <a:ext cx="8304212" cy="894341"/>
            <a:chOff x="6731725" y="3641683"/>
            <a:chExt cx="8304212" cy="894341"/>
          </a:xfrm>
        </p:grpSpPr>
        <p:pic>
          <p:nvPicPr>
            <p:cNvPr id="33"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5" name="文本占位符 27"/>
            <p:cNvSpPr txBox="1"/>
            <p:nvPr/>
          </p:nvSpPr>
          <p:spPr>
            <a:xfrm>
              <a:off x="8414760" y="3641683"/>
              <a:ext cx="6576020" cy="648072"/>
            </a:xfrm>
            <a:prstGeom prst="rect">
              <a:avLst/>
            </a:prstGeom>
          </p:spPr>
          <p:txBody>
            <a:bodyPr/>
            <a:lstStyle>
              <a:lvl1pPr>
                <a:buNone/>
                <a:defRPr sz="3600">
                  <a:solidFill>
                    <a:schemeClr val="tx1">
                      <a:lumMod val="65000"/>
                      <a:lumOff val="35000"/>
                    </a:schemeClr>
                  </a:solidFill>
                </a:defRPr>
              </a:lvl1p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802.11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协议栈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WLAN</a:t>
            </a:r>
            <a:r>
              <a:rPr lang="zh-CN" altLang="en-US" dirty="0">
                <a:sym typeface="+mn-ea"/>
              </a:rPr>
              <a:t>工作频率</a:t>
            </a:r>
            <a:endParaRPr lang="en-US" altLang="zh-CN" dirty="0"/>
          </a:p>
        </p:txBody>
      </p:sp>
      <p:sp>
        <p:nvSpPr>
          <p:cNvPr id="6147" name="内容占位符 2"/>
          <p:cNvSpPr>
            <a:spLocks noGrp="1"/>
          </p:cNvSpPr>
          <p:nvPr/>
        </p:nvSpPr>
        <p:spPr>
          <a:xfrm>
            <a:off x="1450340" y="1389380"/>
            <a:ext cx="15895320" cy="78816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l" latinLnBrk="0">
              <a:lnSpc>
                <a:spcPct val="150000"/>
              </a:lnSpc>
            </a:pPr>
            <a:r>
              <a:rPr lang="en-US" altLang="zh-CN"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信道绑定</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（频宽）</a:t>
            </a:r>
            <a:endParaRPr lang="en-US" altLang="zh-CN"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914400" lvl="1" algn="l" latinLnBrk="0">
              <a:lnSpc>
                <a:spcPct val="150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对于无线技术，提高所用频谱的宽度，可以最为直接地提高吞吐。就好比是马路变宽了，车辆的通行能力自然提高。</a:t>
            </a: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algn="l" latinLnBrk="0">
              <a:lnSpc>
                <a:spcPct val="150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信道绑定技术通过将相邻的两个20MHz信道绑定成40MHz，使传输速率成倍提高。</a:t>
            </a: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algn="l" latinLnBrk="0">
              <a:lnSpc>
                <a:spcPct val="150000"/>
              </a:lnSpc>
              <a:spcBef>
                <a:spcPts val="0"/>
              </a:spcBef>
              <a:buFont typeface="Wingdings" panose="05000000000000000000" charset="0"/>
              <a:buChar char="Ø"/>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2.4G只有</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个（互不干扰的）信道，只支持</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40MHz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，所以</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802.11n</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最高只支持</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40MHz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G有</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个信道，支持</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个</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40MHz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G有</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个信道，支持</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个</a:t>
            </a: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40MHz</a:t>
            </a: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algn="l" latinLnBrk="0">
              <a:lnSpc>
                <a:spcPct val="150000"/>
              </a:lnSpc>
              <a:spcBef>
                <a:spcPct val="20000"/>
              </a:spcBef>
              <a:buChar char="n"/>
            </a:pPr>
            <a:endParaRPr lang="en-US" altLang="zh-CN"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gn="l" hangingPunct="1">
              <a:buNone/>
            </a:pP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hangingPunct="1"/>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9370" y="5745480"/>
            <a:ext cx="10641330" cy="4279347"/>
            <a:chOff x="1193" y="3813"/>
            <a:chExt cx="12367" cy="5664"/>
          </a:xfrm>
        </p:grpSpPr>
        <p:cxnSp>
          <p:nvCxnSpPr>
            <p:cNvPr id="55300" name="直接箭头连接符 5"/>
            <p:cNvCxnSpPr/>
            <p:nvPr>
              <p:custDataLst>
                <p:tags r:id="rId1"/>
              </p:custDataLst>
            </p:nvPr>
          </p:nvCxnSpPr>
          <p:spPr>
            <a:xfrm>
              <a:off x="2163" y="8320"/>
              <a:ext cx="11240" cy="3"/>
            </a:xfrm>
            <a:prstGeom prst="straightConnector1">
              <a:avLst/>
            </a:prstGeom>
            <a:ln w="9525" cap="flat" cmpd="sng">
              <a:solidFill>
                <a:schemeClr val="dk1"/>
              </a:solidFill>
              <a:prstDash val="solid"/>
              <a:headEnd type="none" w="med" len="med"/>
              <a:tailEnd type="arrow" w="med" len="med"/>
            </a:ln>
          </p:spPr>
        </p:cxnSp>
        <p:cxnSp>
          <p:nvCxnSpPr>
            <p:cNvPr id="55301" name="直接连接符 19"/>
            <p:cNvCxnSpPr/>
            <p:nvPr>
              <p:custDataLst>
                <p:tags r:id="rId2"/>
              </p:custDataLst>
            </p:nvPr>
          </p:nvCxnSpPr>
          <p:spPr>
            <a:xfrm rot="5400000">
              <a:off x="2508" y="8375"/>
              <a:ext cx="560" cy="0"/>
            </a:xfrm>
            <a:prstGeom prst="line">
              <a:avLst/>
            </a:prstGeom>
            <a:ln w="9525" cap="flat" cmpd="sng">
              <a:solidFill>
                <a:schemeClr val="dk1"/>
              </a:solidFill>
              <a:prstDash val="solid"/>
              <a:headEnd type="none" w="med" len="med"/>
              <a:tailEnd type="none" w="med" len="med"/>
            </a:ln>
          </p:spPr>
        </p:cxnSp>
        <p:sp>
          <p:nvSpPr>
            <p:cNvPr id="89" name="TextBox 20"/>
            <p:cNvSpPr txBox="1">
              <a:spLocks noChangeArrowheads="1"/>
            </p:cNvSpPr>
            <p:nvPr/>
          </p:nvSpPr>
          <p:spPr bwMode="auto">
            <a:xfrm>
              <a:off x="2048" y="8990"/>
              <a:ext cx="755" cy="304"/>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2.402</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03" name="直接连接符 21"/>
            <p:cNvCxnSpPr/>
            <p:nvPr>
              <p:custDataLst>
                <p:tags r:id="rId3"/>
              </p:custDataLst>
            </p:nvPr>
          </p:nvCxnSpPr>
          <p:spPr>
            <a:xfrm rot="5400000">
              <a:off x="2028" y="8543"/>
              <a:ext cx="895" cy="0"/>
            </a:xfrm>
            <a:prstGeom prst="line">
              <a:avLst/>
            </a:prstGeom>
            <a:ln w="9525" cap="flat" cmpd="sng">
              <a:solidFill>
                <a:schemeClr val="dk1"/>
              </a:solidFill>
              <a:prstDash val="dash"/>
              <a:headEnd type="none" w="med" len="med"/>
              <a:tailEnd type="none" w="med" len="med"/>
            </a:ln>
          </p:spPr>
        </p:cxnSp>
        <p:cxnSp>
          <p:nvCxnSpPr>
            <p:cNvPr id="55304" name="直接连接符 87"/>
            <p:cNvCxnSpPr/>
            <p:nvPr>
              <p:custDataLst>
                <p:tags r:id="rId4"/>
              </p:custDataLst>
            </p:nvPr>
          </p:nvCxnSpPr>
          <p:spPr>
            <a:xfrm rot="5400000">
              <a:off x="3130" y="8375"/>
              <a:ext cx="560" cy="0"/>
            </a:xfrm>
            <a:prstGeom prst="line">
              <a:avLst/>
            </a:prstGeom>
            <a:ln w="9525" cap="flat" cmpd="sng">
              <a:solidFill>
                <a:schemeClr val="dk1"/>
              </a:solidFill>
              <a:prstDash val="solid"/>
              <a:headEnd type="none" w="med" len="med"/>
              <a:tailEnd type="none" w="med" len="med"/>
            </a:ln>
          </p:spPr>
        </p:cxnSp>
        <p:sp>
          <p:nvSpPr>
            <p:cNvPr id="93" name="TextBox 88"/>
            <p:cNvSpPr txBox="1">
              <a:spLocks noChangeArrowheads="1"/>
            </p:cNvSpPr>
            <p:nvPr/>
          </p:nvSpPr>
          <p:spPr bwMode="auto">
            <a:xfrm>
              <a:off x="2670" y="8990"/>
              <a:ext cx="755" cy="304"/>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2.407</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06" name="直接连接符 89"/>
            <p:cNvCxnSpPr/>
            <p:nvPr>
              <p:custDataLst>
                <p:tags r:id="rId5"/>
              </p:custDataLst>
            </p:nvPr>
          </p:nvCxnSpPr>
          <p:spPr>
            <a:xfrm rot="5400000">
              <a:off x="2650" y="8543"/>
              <a:ext cx="895" cy="0"/>
            </a:xfrm>
            <a:prstGeom prst="line">
              <a:avLst/>
            </a:prstGeom>
            <a:ln w="9525" cap="flat" cmpd="sng">
              <a:solidFill>
                <a:schemeClr val="dk1"/>
              </a:solidFill>
              <a:prstDash val="dash"/>
              <a:headEnd type="none" w="med" len="med"/>
              <a:tailEnd type="none" w="med" len="med"/>
            </a:ln>
          </p:spPr>
        </p:cxnSp>
        <p:cxnSp>
          <p:nvCxnSpPr>
            <p:cNvPr id="55307" name="直接连接符 91"/>
            <p:cNvCxnSpPr/>
            <p:nvPr>
              <p:custDataLst>
                <p:tags r:id="rId6"/>
              </p:custDataLst>
            </p:nvPr>
          </p:nvCxnSpPr>
          <p:spPr>
            <a:xfrm rot="5400000">
              <a:off x="3755" y="8375"/>
              <a:ext cx="560" cy="0"/>
            </a:xfrm>
            <a:prstGeom prst="line">
              <a:avLst/>
            </a:prstGeom>
            <a:ln w="9525" cap="flat" cmpd="sng">
              <a:solidFill>
                <a:schemeClr val="dk1"/>
              </a:solidFill>
              <a:prstDash val="solid"/>
              <a:headEnd type="none" w="med" len="med"/>
              <a:tailEnd type="none" w="med" len="med"/>
            </a:ln>
          </p:spPr>
        </p:cxnSp>
        <p:sp>
          <p:nvSpPr>
            <p:cNvPr id="97" name="TextBox 92"/>
            <p:cNvSpPr txBox="1">
              <a:spLocks noChangeArrowheads="1"/>
            </p:cNvSpPr>
            <p:nvPr/>
          </p:nvSpPr>
          <p:spPr bwMode="auto">
            <a:xfrm>
              <a:off x="3295"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2.412</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09" name="直接连接符 93"/>
            <p:cNvCxnSpPr/>
            <p:nvPr>
              <p:custDataLst>
                <p:tags r:id="rId7"/>
              </p:custDataLst>
            </p:nvPr>
          </p:nvCxnSpPr>
          <p:spPr>
            <a:xfrm rot="5400000">
              <a:off x="3278" y="8543"/>
              <a:ext cx="895" cy="0"/>
            </a:xfrm>
            <a:prstGeom prst="line">
              <a:avLst/>
            </a:prstGeom>
            <a:ln w="9525" cap="flat" cmpd="sng">
              <a:solidFill>
                <a:schemeClr val="dk1"/>
              </a:solidFill>
              <a:prstDash val="dash"/>
              <a:headEnd type="none" w="med" len="med"/>
              <a:tailEnd type="none" w="med" len="med"/>
            </a:ln>
          </p:spPr>
        </p:cxnSp>
        <p:cxnSp>
          <p:nvCxnSpPr>
            <p:cNvPr id="55310" name="直接连接符 95"/>
            <p:cNvCxnSpPr/>
            <p:nvPr>
              <p:custDataLst>
                <p:tags r:id="rId8"/>
              </p:custDataLst>
            </p:nvPr>
          </p:nvCxnSpPr>
          <p:spPr>
            <a:xfrm rot="5400000">
              <a:off x="4378" y="8375"/>
              <a:ext cx="560" cy="0"/>
            </a:xfrm>
            <a:prstGeom prst="line">
              <a:avLst/>
            </a:prstGeom>
            <a:ln w="9525" cap="flat" cmpd="sng">
              <a:solidFill>
                <a:schemeClr val="dk1"/>
              </a:solidFill>
              <a:prstDash val="solid"/>
              <a:headEnd type="none" w="med" len="med"/>
              <a:tailEnd type="none" w="med" len="med"/>
            </a:ln>
          </p:spPr>
        </p:cxnSp>
        <p:sp>
          <p:nvSpPr>
            <p:cNvPr id="101" name="TextBox 96"/>
            <p:cNvSpPr txBox="1">
              <a:spLocks noChangeArrowheads="1"/>
            </p:cNvSpPr>
            <p:nvPr/>
          </p:nvSpPr>
          <p:spPr bwMode="auto">
            <a:xfrm>
              <a:off x="3918"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2.417</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12" name="直接连接符 97"/>
            <p:cNvCxnSpPr/>
            <p:nvPr>
              <p:custDataLst>
                <p:tags r:id="rId9"/>
              </p:custDataLst>
            </p:nvPr>
          </p:nvCxnSpPr>
          <p:spPr>
            <a:xfrm rot="5400000">
              <a:off x="3898" y="8543"/>
              <a:ext cx="895" cy="0"/>
            </a:xfrm>
            <a:prstGeom prst="line">
              <a:avLst/>
            </a:prstGeom>
            <a:ln w="9525" cap="flat" cmpd="sng">
              <a:solidFill>
                <a:schemeClr val="dk1"/>
              </a:solidFill>
              <a:prstDash val="dash"/>
              <a:headEnd type="none" w="med" len="med"/>
              <a:tailEnd type="none" w="med" len="med"/>
            </a:ln>
          </p:spPr>
        </p:cxnSp>
        <p:cxnSp>
          <p:nvCxnSpPr>
            <p:cNvPr id="55313" name="直接连接符 99"/>
            <p:cNvCxnSpPr/>
            <p:nvPr>
              <p:custDataLst>
                <p:tags r:id="rId10"/>
              </p:custDataLst>
            </p:nvPr>
          </p:nvCxnSpPr>
          <p:spPr>
            <a:xfrm rot="5400000">
              <a:off x="5005" y="8375"/>
              <a:ext cx="560" cy="0"/>
            </a:xfrm>
            <a:prstGeom prst="line">
              <a:avLst/>
            </a:prstGeom>
            <a:ln w="9525" cap="flat" cmpd="sng">
              <a:solidFill>
                <a:schemeClr val="dk1"/>
              </a:solidFill>
              <a:prstDash val="solid"/>
              <a:headEnd type="none" w="med" len="med"/>
              <a:tailEnd type="none" w="med" len="med"/>
            </a:ln>
          </p:spPr>
        </p:cxnSp>
        <p:sp>
          <p:nvSpPr>
            <p:cNvPr id="105" name="TextBox 100"/>
            <p:cNvSpPr txBox="1">
              <a:spLocks noChangeArrowheads="1"/>
            </p:cNvSpPr>
            <p:nvPr/>
          </p:nvSpPr>
          <p:spPr bwMode="auto">
            <a:xfrm>
              <a:off x="4545"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2.422</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15" name="直接连接符 101"/>
            <p:cNvCxnSpPr/>
            <p:nvPr>
              <p:custDataLst>
                <p:tags r:id="rId11"/>
              </p:custDataLst>
            </p:nvPr>
          </p:nvCxnSpPr>
          <p:spPr>
            <a:xfrm rot="5400000">
              <a:off x="4525" y="8543"/>
              <a:ext cx="895" cy="0"/>
            </a:xfrm>
            <a:prstGeom prst="line">
              <a:avLst/>
            </a:prstGeom>
            <a:ln w="9525" cap="flat" cmpd="sng">
              <a:solidFill>
                <a:schemeClr val="dk1"/>
              </a:solidFill>
              <a:prstDash val="dash"/>
              <a:headEnd type="none" w="med" len="med"/>
              <a:tailEnd type="none" w="med" len="med"/>
            </a:ln>
          </p:spPr>
        </p:cxnSp>
        <p:cxnSp>
          <p:nvCxnSpPr>
            <p:cNvPr id="55316" name="直接连接符 103"/>
            <p:cNvCxnSpPr/>
            <p:nvPr>
              <p:custDataLst>
                <p:tags r:id="rId12"/>
              </p:custDataLst>
            </p:nvPr>
          </p:nvCxnSpPr>
          <p:spPr>
            <a:xfrm rot="5400000">
              <a:off x="5628" y="8375"/>
              <a:ext cx="560" cy="0"/>
            </a:xfrm>
            <a:prstGeom prst="line">
              <a:avLst/>
            </a:prstGeom>
            <a:ln w="9525" cap="flat" cmpd="sng">
              <a:solidFill>
                <a:schemeClr val="dk1"/>
              </a:solidFill>
              <a:prstDash val="solid"/>
              <a:headEnd type="none" w="med" len="med"/>
              <a:tailEnd type="none" w="med" len="med"/>
            </a:ln>
          </p:spPr>
        </p:cxnSp>
        <p:sp>
          <p:nvSpPr>
            <p:cNvPr id="109" name="TextBox 104"/>
            <p:cNvSpPr txBox="1">
              <a:spLocks noChangeArrowheads="1"/>
            </p:cNvSpPr>
            <p:nvPr/>
          </p:nvSpPr>
          <p:spPr bwMode="auto">
            <a:xfrm>
              <a:off x="5168"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2.427</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18" name="直接连接符 105"/>
            <p:cNvCxnSpPr/>
            <p:nvPr>
              <p:custDataLst>
                <p:tags r:id="rId13"/>
              </p:custDataLst>
            </p:nvPr>
          </p:nvCxnSpPr>
          <p:spPr>
            <a:xfrm rot="5400000">
              <a:off x="5148" y="8543"/>
              <a:ext cx="895" cy="0"/>
            </a:xfrm>
            <a:prstGeom prst="line">
              <a:avLst/>
            </a:prstGeom>
            <a:ln w="9525" cap="flat" cmpd="sng">
              <a:solidFill>
                <a:schemeClr val="dk1"/>
              </a:solidFill>
              <a:prstDash val="dash"/>
              <a:headEnd type="none" w="med" len="med"/>
              <a:tailEnd type="none" w="med" len="med"/>
            </a:ln>
          </p:spPr>
        </p:cxnSp>
        <p:cxnSp>
          <p:nvCxnSpPr>
            <p:cNvPr id="55319" name="直接连接符 107"/>
            <p:cNvCxnSpPr/>
            <p:nvPr>
              <p:custDataLst>
                <p:tags r:id="rId14"/>
              </p:custDataLst>
            </p:nvPr>
          </p:nvCxnSpPr>
          <p:spPr>
            <a:xfrm rot="5400000">
              <a:off x="6255" y="8375"/>
              <a:ext cx="560" cy="0"/>
            </a:xfrm>
            <a:prstGeom prst="line">
              <a:avLst/>
            </a:prstGeom>
            <a:ln w="9525" cap="flat" cmpd="sng">
              <a:solidFill>
                <a:schemeClr val="dk1"/>
              </a:solidFill>
              <a:prstDash val="solid"/>
              <a:headEnd type="none" w="med" len="med"/>
              <a:tailEnd type="none" w="med" len="med"/>
            </a:ln>
          </p:spPr>
        </p:cxnSp>
        <p:sp>
          <p:nvSpPr>
            <p:cNvPr id="113" name="TextBox 108"/>
            <p:cNvSpPr txBox="1">
              <a:spLocks noChangeArrowheads="1"/>
            </p:cNvSpPr>
            <p:nvPr/>
          </p:nvSpPr>
          <p:spPr bwMode="auto">
            <a:xfrm>
              <a:off x="5794"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2.432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5</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21" name="直接连接符 109"/>
            <p:cNvCxnSpPr/>
            <p:nvPr>
              <p:custDataLst>
                <p:tags r:id="rId15"/>
              </p:custDataLst>
            </p:nvPr>
          </p:nvCxnSpPr>
          <p:spPr>
            <a:xfrm rot="5400000">
              <a:off x="5775" y="8543"/>
              <a:ext cx="895" cy="0"/>
            </a:xfrm>
            <a:prstGeom prst="line">
              <a:avLst/>
            </a:prstGeom>
            <a:ln w="9525" cap="flat" cmpd="sng">
              <a:solidFill>
                <a:schemeClr val="dk1"/>
              </a:solidFill>
              <a:prstDash val="dash"/>
              <a:headEnd type="none" w="med" len="med"/>
              <a:tailEnd type="none" w="med" len="med"/>
            </a:ln>
          </p:spPr>
        </p:cxnSp>
        <p:cxnSp>
          <p:nvCxnSpPr>
            <p:cNvPr id="55322" name="直接连接符 111"/>
            <p:cNvCxnSpPr/>
            <p:nvPr>
              <p:custDataLst>
                <p:tags r:id="rId16"/>
              </p:custDataLst>
            </p:nvPr>
          </p:nvCxnSpPr>
          <p:spPr>
            <a:xfrm rot="5400000">
              <a:off x="6875" y="8375"/>
              <a:ext cx="560" cy="0"/>
            </a:xfrm>
            <a:prstGeom prst="line">
              <a:avLst/>
            </a:prstGeom>
            <a:ln w="9525" cap="flat" cmpd="sng">
              <a:solidFill>
                <a:schemeClr val="dk1"/>
              </a:solidFill>
              <a:prstDash val="solid"/>
              <a:headEnd type="none" w="med" len="med"/>
              <a:tailEnd type="none" w="med" len="med"/>
            </a:ln>
          </p:spPr>
        </p:cxnSp>
        <p:sp>
          <p:nvSpPr>
            <p:cNvPr id="117" name="TextBox 112"/>
            <p:cNvSpPr txBox="1">
              <a:spLocks noChangeArrowheads="1"/>
            </p:cNvSpPr>
            <p:nvPr/>
          </p:nvSpPr>
          <p:spPr bwMode="auto">
            <a:xfrm>
              <a:off x="6415"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2.437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6</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24" name="直接连接符 113"/>
            <p:cNvCxnSpPr/>
            <p:nvPr>
              <p:custDataLst>
                <p:tags r:id="rId17"/>
              </p:custDataLst>
            </p:nvPr>
          </p:nvCxnSpPr>
          <p:spPr>
            <a:xfrm rot="5400000">
              <a:off x="6398" y="8543"/>
              <a:ext cx="895" cy="0"/>
            </a:xfrm>
            <a:prstGeom prst="line">
              <a:avLst/>
            </a:prstGeom>
            <a:ln w="9525" cap="flat" cmpd="sng">
              <a:solidFill>
                <a:schemeClr val="dk1"/>
              </a:solidFill>
              <a:prstDash val="dash"/>
              <a:headEnd type="none" w="med" len="med"/>
              <a:tailEnd type="none" w="med" len="med"/>
            </a:ln>
          </p:spPr>
        </p:cxnSp>
        <p:cxnSp>
          <p:nvCxnSpPr>
            <p:cNvPr id="55325" name="直接连接符 115"/>
            <p:cNvCxnSpPr/>
            <p:nvPr>
              <p:custDataLst>
                <p:tags r:id="rId18"/>
              </p:custDataLst>
            </p:nvPr>
          </p:nvCxnSpPr>
          <p:spPr>
            <a:xfrm rot="5400000">
              <a:off x="7503" y="8375"/>
              <a:ext cx="560" cy="0"/>
            </a:xfrm>
            <a:prstGeom prst="line">
              <a:avLst/>
            </a:prstGeom>
            <a:ln w="9525" cap="flat" cmpd="sng">
              <a:solidFill>
                <a:schemeClr val="dk1"/>
              </a:solidFill>
              <a:prstDash val="solid"/>
              <a:headEnd type="none" w="med" len="med"/>
              <a:tailEnd type="none" w="med" len="med"/>
            </a:ln>
          </p:spPr>
        </p:cxnSp>
        <p:sp>
          <p:nvSpPr>
            <p:cNvPr id="121" name="TextBox 116"/>
            <p:cNvSpPr txBox="1">
              <a:spLocks noChangeArrowheads="1"/>
            </p:cNvSpPr>
            <p:nvPr/>
          </p:nvSpPr>
          <p:spPr bwMode="auto">
            <a:xfrm>
              <a:off x="7043"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2.442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27" name="直接连接符 117"/>
            <p:cNvCxnSpPr/>
            <p:nvPr>
              <p:custDataLst>
                <p:tags r:id="rId19"/>
              </p:custDataLst>
            </p:nvPr>
          </p:nvCxnSpPr>
          <p:spPr>
            <a:xfrm rot="5400000">
              <a:off x="7023" y="8543"/>
              <a:ext cx="895" cy="0"/>
            </a:xfrm>
            <a:prstGeom prst="line">
              <a:avLst/>
            </a:prstGeom>
            <a:ln w="9525" cap="flat" cmpd="sng">
              <a:solidFill>
                <a:schemeClr val="dk1"/>
              </a:solidFill>
              <a:prstDash val="dash"/>
              <a:headEnd type="none" w="med" len="med"/>
              <a:tailEnd type="none" w="med" len="med"/>
            </a:ln>
          </p:spPr>
        </p:cxnSp>
        <p:cxnSp>
          <p:nvCxnSpPr>
            <p:cNvPr id="55328" name="直接连接符 119"/>
            <p:cNvCxnSpPr/>
            <p:nvPr>
              <p:custDataLst>
                <p:tags r:id="rId20"/>
              </p:custDataLst>
            </p:nvPr>
          </p:nvCxnSpPr>
          <p:spPr>
            <a:xfrm rot="5400000">
              <a:off x="8125" y="8375"/>
              <a:ext cx="560" cy="0"/>
            </a:xfrm>
            <a:prstGeom prst="line">
              <a:avLst/>
            </a:prstGeom>
            <a:ln w="9525" cap="flat" cmpd="sng">
              <a:solidFill>
                <a:schemeClr val="dk1"/>
              </a:solidFill>
              <a:prstDash val="solid"/>
              <a:headEnd type="none" w="med" len="med"/>
              <a:tailEnd type="none" w="med" len="med"/>
            </a:ln>
          </p:spPr>
        </p:cxnSp>
        <p:sp>
          <p:nvSpPr>
            <p:cNvPr id="125" name="TextBox 120"/>
            <p:cNvSpPr txBox="1">
              <a:spLocks noChangeArrowheads="1"/>
            </p:cNvSpPr>
            <p:nvPr/>
          </p:nvSpPr>
          <p:spPr bwMode="auto">
            <a:xfrm>
              <a:off x="7665"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2.447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8</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30" name="直接连接符 121"/>
            <p:cNvCxnSpPr/>
            <p:nvPr>
              <p:custDataLst>
                <p:tags r:id="rId21"/>
              </p:custDataLst>
            </p:nvPr>
          </p:nvCxnSpPr>
          <p:spPr>
            <a:xfrm rot="5400000">
              <a:off x="7645" y="8543"/>
              <a:ext cx="895" cy="0"/>
            </a:xfrm>
            <a:prstGeom prst="line">
              <a:avLst/>
            </a:prstGeom>
            <a:ln w="9525" cap="flat" cmpd="sng">
              <a:solidFill>
                <a:schemeClr val="dk1"/>
              </a:solidFill>
              <a:prstDash val="dash"/>
              <a:headEnd type="none" w="med" len="med"/>
              <a:tailEnd type="none" w="med" len="med"/>
            </a:ln>
          </p:spPr>
        </p:cxnSp>
        <p:cxnSp>
          <p:nvCxnSpPr>
            <p:cNvPr id="55331" name="直接连接符 123"/>
            <p:cNvCxnSpPr/>
            <p:nvPr>
              <p:custDataLst>
                <p:tags r:id="rId22"/>
              </p:custDataLst>
            </p:nvPr>
          </p:nvCxnSpPr>
          <p:spPr>
            <a:xfrm rot="5400000">
              <a:off x="8753" y="8375"/>
              <a:ext cx="560" cy="0"/>
            </a:xfrm>
            <a:prstGeom prst="line">
              <a:avLst/>
            </a:prstGeom>
            <a:ln w="9525" cap="flat" cmpd="sng">
              <a:solidFill>
                <a:schemeClr val="dk1"/>
              </a:solidFill>
              <a:prstDash val="solid"/>
              <a:headEnd type="none" w="med" len="med"/>
              <a:tailEnd type="none" w="med" len="med"/>
            </a:ln>
          </p:spPr>
        </p:cxnSp>
        <p:sp>
          <p:nvSpPr>
            <p:cNvPr id="129" name="TextBox 124"/>
            <p:cNvSpPr txBox="1">
              <a:spLocks noChangeArrowheads="1"/>
            </p:cNvSpPr>
            <p:nvPr/>
          </p:nvSpPr>
          <p:spPr bwMode="auto">
            <a:xfrm>
              <a:off x="8293"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2.452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9</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33" name="直接连接符 125"/>
            <p:cNvCxnSpPr/>
            <p:nvPr>
              <p:custDataLst>
                <p:tags r:id="rId23"/>
              </p:custDataLst>
            </p:nvPr>
          </p:nvCxnSpPr>
          <p:spPr>
            <a:xfrm rot="5400000">
              <a:off x="8273" y="8543"/>
              <a:ext cx="895" cy="0"/>
            </a:xfrm>
            <a:prstGeom prst="line">
              <a:avLst/>
            </a:prstGeom>
            <a:ln w="9525" cap="flat" cmpd="sng">
              <a:solidFill>
                <a:schemeClr val="dk1"/>
              </a:solidFill>
              <a:prstDash val="dash"/>
              <a:headEnd type="none" w="med" len="med"/>
              <a:tailEnd type="none" w="med" len="med"/>
            </a:ln>
          </p:spPr>
        </p:cxnSp>
        <p:cxnSp>
          <p:nvCxnSpPr>
            <p:cNvPr id="55334" name="直接连接符 127"/>
            <p:cNvCxnSpPr/>
            <p:nvPr>
              <p:custDataLst>
                <p:tags r:id="rId24"/>
              </p:custDataLst>
            </p:nvPr>
          </p:nvCxnSpPr>
          <p:spPr>
            <a:xfrm rot="5400000">
              <a:off x="9373" y="8375"/>
              <a:ext cx="560" cy="0"/>
            </a:xfrm>
            <a:prstGeom prst="line">
              <a:avLst/>
            </a:prstGeom>
            <a:ln w="9525" cap="flat" cmpd="sng">
              <a:solidFill>
                <a:schemeClr val="dk1"/>
              </a:solidFill>
              <a:prstDash val="solid"/>
              <a:headEnd type="none" w="med" len="med"/>
              <a:tailEnd type="none" w="med" len="med"/>
            </a:ln>
          </p:spPr>
        </p:cxnSp>
        <p:sp>
          <p:nvSpPr>
            <p:cNvPr id="133" name="TextBox 128"/>
            <p:cNvSpPr txBox="1">
              <a:spLocks noChangeArrowheads="1"/>
            </p:cNvSpPr>
            <p:nvPr/>
          </p:nvSpPr>
          <p:spPr bwMode="auto">
            <a:xfrm>
              <a:off x="8913"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2.457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10</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36" name="直接连接符 129"/>
            <p:cNvCxnSpPr/>
            <p:nvPr>
              <p:custDataLst>
                <p:tags r:id="rId25"/>
              </p:custDataLst>
            </p:nvPr>
          </p:nvCxnSpPr>
          <p:spPr>
            <a:xfrm rot="5400000">
              <a:off x="8895" y="8543"/>
              <a:ext cx="895" cy="0"/>
            </a:xfrm>
            <a:prstGeom prst="line">
              <a:avLst/>
            </a:prstGeom>
            <a:ln w="9525" cap="flat" cmpd="sng">
              <a:solidFill>
                <a:schemeClr val="dk1"/>
              </a:solidFill>
              <a:prstDash val="dash"/>
              <a:headEnd type="none" w="med" len="med"/>
              <a:tailEnd type="none" w="med" len="med"/>
            </a:ln>
          </p:spPr>
        </p:cxnSp>
        <p:cxnSp>
          <p:nvCxnSpPr>
            <p:cNvPr id="55337" name="直接连接符 131"/>
            <p:cNvCxnSpPr/>
            <p:nvPr>
              <p:custDataLst>
                <p:tags r:id="rId26"/>
              </p:custDataLst>
            </p:nvPr>
          </p:nvCxnSpPr>
          <p:spPr>
            <a:xfrm rot="5400000">
              <a:off x="10000" y="8375"/>
              <a:ext cx="560" cy="0"/>
            </a:xfrm>
            <a:prstGeom prst="line">
              <a:avLst/>
            </a:prstGeom>
            <a:ln w="9525" cap="flat" cmpd="sng">
              <a:solidFill>
                <a:schemeClr val="dk1"/>
              </a:solidFill>
              <a:prstDash val="solid"/>
              <a:headEnd type="none" w="med" len="med"/>
              <a:tailEnd type="none" w="med" len="med"/>
            </a:ln>
          </p:spPr>
        </p:cxnSp>
        <p:sp>
          <p:nvSpPr>
            <p:cNvPr id="137" name="TextBox 132"/>
            <p:cNvSpPr txBox="1">
              <a:spLocks noChangeArrowheads="1"/>
            </p:cNvSpPr>
            <p:nvPr/>
          </p:nvSpPr>
          <p:spPr bwMode="auto">
            <a:xfrm>
              <a:off x="9540"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2.462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11</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39" name="直接连接符 133"/>
            <p:cNvCxnSpPr/>
            <p:nvPr>
              <p:custDataLst>
                <p:tags r:id="rId27"/>
              </p:custDataLst>
            </p:nvPr>
          </p:nvCxnSpPr>
          <p:spPr>
            <a:xfrm rot="5400000">
              <a:off x="9520" y="8543"/>
              <a:ext cx="895" cy="0"/>
            </a:xfrm>
            <a:prstGeom prst="line">
              <a:avLst/>
            </a:prstGeom>
            <a:ln w="9525" cap="flat" cmpd="sng">
              <a:solidFill>
                <a:schemeClr val="dk1"/>
              </a:solidFill>
              <a:prstDash val="dash"/>
              <a:headEnd type="none" w="med" len="med"/>
              <a:tailEnd type="none" w="med" len="med"/>
            </a:ln>
          </p:spPr>
        </p:cxnSp>
        <p:cxnSp>
          <p:nvCxnSpPr>
            <p:cNvPr id="55340" name="直接连接符 135"/>
            <p:cNvCxnSpPr/>
            <p:nvPr>
              <p:custDataLst>
                <p:tags r:id="rId28"/>
              </p:custDataLst>
            </p:nvPr>
          </p:nvCxnSpPr>
          <p:spPr>
            <a:xfrm rot="5400000">
              <a:off x="10623" y="8375"/>
              <a:ext cx="560" cy="0"/>
            </a:xfrm>
            <a:prstGeom prst="line">
              <a:avLst/>
            </a:prstGeom>
            <a:ln w="9525" cap="flat" cmpd="sng">
              <a:solidFill>
                <a:schemeClr val="dk1"/>
              </a:solidFill>
              <a:prstDash val="solid"/>
              <a:headEnd type="none" w="med" len="med"/>
              <a:tailEnd type="none" w="med" len="med"/>
            </a:ln>
          </p:spPr>
        </p:cxnSp>
        <p:sp>
          <p:nvSpPr>
            <p:cNvPr id="141" name="TextBox 136"/>
            <p:cNvSpPr txBox="1">
              <a:spLocks noChangeArrowheads="1"/>
            </p:cNvSpPr>
            <p:nvPr/>
          </p:nvSpPr>
          <p:spPr bwMode="auto">
            <a:xfrm>
              <a:off x="10163"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2.467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42" name="直接连接符 137"/>
            <p:cNvCxnSpPr/>
            <p:nvPr>
              <p:custDataLst>
                <p:tags r:id="rId29"/>
              </p:custDataLst>
            </p:nvPr>
          </p:nvCxnSpPr>
          <p:spPr>
            <a:xfrm rot="5400000">
              <a:off x="10143" y="8543"/>
              <a:ext cx="895" cy="0"/>
            </a:xfrm>
            <a:prstGeom prst="line">
              <a:avLst/>
            </a:prstGeom>
            <a:ln w="9525" cap="flat" cmpd="sng">
              <a:solidFill>
                <a:schemeClr val="dk1"/>
              </a:solidFill>
              <a:prstDash val="dash"/>
              <a:headEnd type="none" w="med" len="med"/>
              <a:tailEnd type="none" w="med" len="med"/>
            </a:ln>
          </p:spPr>
        </p:cxnSp>
        <p:cxnSp>
          <p:nvCxnSpPr>
            <p:cNvPr id="55343" name="直接连接符 139"/>
            <p:cNvCxnSpPr/>
            <p:nvPr>
              <p:custDataLst>
                <p:tags r:id="rId30"/>
              </p:custDataLst>
            </p:nvPr>
          </p:nvCxnSpPr>
          <p:spPr>
            <a:xfrm rot="5400000">
              <a:off x="11250" y="8375"/>
              <a:ext cx="560" cy="0"/>
            </a:xfrm>
            <a:prstGeom prst="line">
              <a:avLst/>
            </a:prstGeom>
            <a:ln w="9525" cap="flat" cmpd="sng">
              <a:solidFill>
                <a:schemeClr val="dk1"/>
              </a:solidFill>
              <a:prstDash val="solid"/>
              <a:headEnd type="none" w="med" len="med"/>
              <a:tailEnd type="none" w="med" len="med"/>
            </a:ln>
          </p:spPr>
        </p:cxnSp>
        <p:sp>
          <p:nvSpPr>
            <p:cNvPr id="145" name="TextBox 140"/>
            <p:cNvSpPr txBox="1">
              <a:spLocks noChangeArrowheads="1"/>
            </p:cNvSpPr>
            <p:nvPr/>
          </p:nvSpPr>
          <p:spPr bwMode="auto">
            <a:xfrm>
              <a:off x="10790" y="8990"/>
              <a:ext cx="755" cy="487"/>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2.472</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13</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45" name="直接连接符 141"/>
            <p:cNvCxnSpPr/>
            <p:nvPr>
              <p:custDataLst>
                <p:tags r:id="rId31"/>
              </p:custDataLst>
            </p:nvPr>
          </p:nvCxnSpPr>
          <p:spPr>
            <a:xfrm rot="5400000">
              <a:off x="10770" y="8543"/>
              <a:ext cx="895" cy="0"/>
            </a:xfrm>
            <a:prstGeom prst="line">
              <a:avLst/>
            </a:prstGeom>
            <a:ln w="9525" cap="flat" cmpd="sng">
              <a:solidFill>
                <a:schemeClr val="dk1"/>
              </a:solidFill>
              <a:prstDash val="dash"/>
              <a:headEnd type="none" w="med" len="med"/>
              <a:tailEnd type="none" w="med" len="med"/>
            </a:ln>
          </p:spPr>
        </p:cxnSp>
        <p:cxnSp>
          <p:nvCxnSpPr>
            <p:cNvPr id="55346" name="直接连接符 143"/>
            <p:cNvCxnSpPr/>
            <p:nvPr>
              <p:custDataLst>
                <p:tags r:id="rId32"/>
              </p:custDataLst>
            </p:nvPr>
          </p:nvCxnSpPr>
          <p:spPr>
            <a:xfrm rot="5400000">
              <a:off x="11873" y="8375"/>
              <a:ext cx="560" cy="0"/>
            </a:xfrm>
            <a:prstGeom prst="line">
              <a:avLst/>
            </a:prstGeom>
            <a:ln w="9525" cap="flat" cmpd="sng">
              <a:solidFill>
                <a:schemeClr val="dk1"/>
              </a:solidFill>
              <a:prstDash val="solid"/>
              <a:headEnd type="none" w="med" len="med"/>
              <a:tailEnd type="none" w="med" len="med"/>
            </a:ln>
          </p:spPr>
        </p:cxnSp>
        <p:sp>
          <p:nvSpPr>
            <p:cNvPr id="149" name="TextBox 144"/>
            <p:cNvSpPr txBox="1">
              <a:spLocks noChangeArrowheads="1"/>
            </p:cNvSpPr>
            <p:nvPr/>
          </p:nvSpPr>
          <p:spPr bwMode="auto">
            <a:xfrm>
              <a:off x="11411" y="8990"/>
              <a:ext cx="755" cy="304"/>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rPr>
                <a:t>2.477</a:t>
              </a:r>
              <a:endParaRPr kumimoji="0" lang="en-US" altLang="zh-CN" sz="900" kern="1200" cap="none" spc="0" normalizeH="0" baseline="0" noProof="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48" name="直接连接符 145"/>
            <p:cNvCxnSpPr/>
            <p:nvPr>
              <p:custDataLst>
                <p:tags r:id="rId33"/>
              </p:custDataLst>
            </p:nvPr>
          </p:nvCxnSpPr>
          <p:spPr>
            <a:xfrm rot="5400000">
              <a:off x="11393" y="8543"/>
              <a:ext cx="895" cy="0"/>
            </a:xfrm>
            <a:prstGeom prst="line">
              <a:avLst/>
            </a:prstGeom>
            <a:ln w="9525" cap="flat" cmpd="sng">
              <a:solidFill>
                <a:schemeClr val="dk1"/>
              </a:solidFill>
              <a:prstDash val="dash"/>
              <a:headEnd type="none" w="med" len="med"/>
              <a:tailEnd type="none" w="med" len="med"/>
            </a:ln>
          </p:spPr>
        </p:cxnSp>
        <p:cxnSp>
          <p:nvCxnSpPr>
            <p:cNvPr id="55349" name="直接连接符 148"/>
            <p:cNvCxnSpPr/>
            <p:nvPr>
              <p:custDataLst>
                <p:tags r:id="rId34"/>
              </p:custDataLst>
            </p:nvPr>
          </p:nvCxnSpPr>
          <p:spPr>
            <a:xfrm rot="5400000">
              <a:off x="12498" y="8375"/>
              <a:ext cx="560" cy="0"/>
            </a:xfrm>
            <a:prstGeom prst="line">
              <a:avLst/>
            </a:prstGeom>
            <a:ln w="9525" cap="flat" cmpd="sng">
              <a:solidFill>
                <a:schemeClr val="dk1"/>
              </a:solidFill>
              <a:prstDash val="solid"/>
              <a:headEnd type="none" w="med" len="med"/>
              <a:tailEnd type="none" w="med" len="med"/>
            </a:ln>
          </p:spPr>
        </p:cxnSp>
        <p:sp>
          <p:nvSpPr>
            <p:cNvPr id="153" name="TextBox 149"/>
            <p:cNvSpPr txBox="1">
              <a:spLocks noChangeArrowheads="1"/>
            </p:cNvSpPr>
            <p:nvPr/>
          </p:nvSpPr>
          <p:spPr bwMode="auto">
            <a:xfrm>
              <a:off x="12038" y="8990"/>
              <a:ext cx="755" cy="304"/>
            </a:xfrm>
            <a:prstGeom prst="rect">
              <a:avLst/>
            </a:prstGeom>
            <a:noFill/>
            <a:ln w="9525">
              <a:noFill/>
              <a:miter lim="800000"/>
            </a:ln>
          </p:spPr>
          <p:txBody>
            <a:bodyPr wrap="square">
              <a:spAutoFit/>
            </a:bodyPr>
            <a:p>
              <a:pPr marR="0" algn="ctr" defTabSz="914400">
                <a:buClrTx/>
                <a:buSzTx/>
                <a:buFontTx/>
                <a:buNone/>
                <a:defRPr/>
              </a:pPr>
              <a:r>
                <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2.482</a:t>
              </a:r>
              <a:endParaRPr kumimoji="0" lang="en-US" altLang="zh-CN" sz="900" kern="1200" cap="none" spc="0" normalizeH="0" baseline="0" noProof="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5351" name="直接连接符 150"/>
            <p:cNvCxnSpPr/>
            <p:nvPr>
              <p:custDataLst>
                <p:tags r:id="rId35"/>
              </p:custDataLst>
            </p:nvPr>
          </p:nvCxnSpPr>
          <p:spPr>
            <a:xfrm rot="5400000">
              <a:off x="12018" y="8543"/>
              <a:ext cx="895" cy="0"/>
            </a:xfrm>
            <a:prstGeom prst="line">
              <a:avLst/>
            </a:prstGeom>
            <a:ln w="9525" cap="flat" cmpd="sng">
              <a:solidFill>
                <a:schemeClr val="dk1"/>
              </a:solidFill>
              <a:prstDash val="dash"/>
              <a:headEnd type="none" w="med" len="med"/>
              <a:tailEnd type="none" w="med" len="med"/>
            </a:ln>
          </p:spPr>
        </p:cxnSp>
        <p:cxnSp>
          <p:nvCxnSpPr>
            <p:cNvPr id="55352" name="直接连接符 178"/>
            <p:cNvCxnSpPr/>
            <p:nvPr>
              <p:custDataLst>
                <p:tags r:id="rId36"/>
              </p:custDataLst>
            </p:nvPr>
          </p:nvCxnSpPr>
          <p:spPr>
            <a:xfrm>
              <a:off x="2493" y="6775"/>
              <a:ext cx="2307" cy="0"/>
            </a:xfrm>
            <a:prstGeom prst="line">
              <a:avLst/>
            </a:prstGeom>
            <a:ln w="25400" cap="flat" cmpd="sng">
              <a:solidFill>
                <a:schemeClr val="dk1"/>
              </a:solidFill>
              <a:prstDash val="solid"/>
              <a:headEnd type="none" w="med" len="med"/>
              <a:tailEnd type="none" w="med" len="med"/>
            </a:ln>
          </p:spPr>
        </p:cxnSp>
        <p:cxnSp>
          <p:nvCxnSpPr>
            <p:cNvPr id="55353" name="直接连接符 180"/>
            <p:cNvCxnSpPr/>
            <p:nvPr>
              <p:custDataLst>
                <p:tags r:id="rId37"/>
              </p:custDataLst>
            </p:nvPr>
          </p:nvCxnSpPr>
          <p:spPr>
            <a:xfrm flipV="1">
              <a:off x="1768" y="7360"/>
              <a:ext cx="610" cy="113"/>
            </a:xfrm>
            <a:prstGeom prst="line">
              <a:avLst/>
            </a:prstGeom>
            <a:ln w="25400" cap="flat" cmpd="sng">
              <a:solidFill>
                <a:schemeClr val="dk1"/>
              </a:solidFill>
              <a:prstDash val="sysDash"/>
              <a:headEnd type="none" w="med" len="med"/>
              <a:tailEnd type="none" w="med" len="med"/>
            </a:ln>
          </p:spPr>
        </p:cxnSp>
        <p:cxnSp>
          <p:nvCxnSpPr>
            <p:cNvPr id="55354" name="直接连接符 181"/>
            <p:cNvCxnSpPr/>
            <p:nvPr>
              <p:custDataLst>
                <p:tags r:id="rId38"/>
              </p:custDataLst>
            </p:nvPr>
          </p:nvCxnSpPr>
          <p:spPr>
            <a:xfrm>
              <a:off x="4903" y="7350"/>
              <a:ext cx="602" cy="85"/>
            </a:xfrm>
            <a:prstGeom prst="line">
              <a:avLst/>
            </a:prstGeom>
            <a:ln w="25400" cap="flat" cmpd="sng">
              <a:solidFill>
                <a:schemeClr val="dk1"/>
              </a:solidFill>
              <a:prstDash val="sysDash"/>
              <a:headEnd type="none" w="med" len="med"/>
              <a:tailEnd type="none" w="med" len="med"/>
            </a:ln>
          </p:spPr>
        </p:cxnSp>
        <p:cxnSp>
          <p:nvCxnSpPr>
            <p:cNvPr id="55355" name="直接连接符 182"/>
            <p:cNvCxnSpPr/>
            <p:nvPr>
              <p:custDataLst>
                <p:tags r:id="rId39"/>
              </p:custDataLst>
            </p:nvPr>
          </p:nvCxnSpPr>
          <p:spPr>
            <a:xfrm flipH="1">
              <a:off x="1193" y="7453"/>
              <a:ext cx="625" cy="272"/>
            </a:xfrm>
            <a:prstGeom prst="line">
              <a:avLst/>
            </a:prstGeom>
            <a:ln w="25400" cap="flat" cmpd="sng">
              <a:solidFill>
                <a:schemeClr val="dk1"/>
              </a:solidFill>
              <a:prstDash val="sysDash"/>
              <a:headEnd type="none" w="med" len="med"/>
              <a:tailEnd type="none" w="med" len="med"/>
            </a:ln>
          </p:spPr>
        </p:cxnSp>
        <p:cxnSp>
          <p:nvCxnSpPr>
            <p:cNvPr id="55356" name="直接连接符 183"/>
            <p:cNvCxnSpPr/>
            <p:nvPr>
              <p:custDataLst>
                <p:tags r:id="rId40"/>
              </p:custDataLst>
            </p:nvPr>
          </p:nvCxnSpPr>
          <p:spPr>
            <a:xfrm>
              <a:off x="5505" y="7458"/>
              <a:ext cx="715" cy="397"/>
            </a:xfrm>
            <a:prstGeom prst="line">
              <a:avLst/>
            </a:prstGeom>
            <a:ln w="25400" cap="flat" cmpd="sng">
              <a:solidFill>
                <a:schemeClr val="dk1"/>
              </a:solidFill>
              <a:prstDash val="sysDash"/>
              <a:headEnd type="none" w="med" len="med"/>
              <a:tailEnd type="none" w="med" len="med"/>
            </a:ln>
          </p:spPr>
        </p:cxnSp>
        <p:cxnSp>
          <p:nvCxnSpPr>
            <p:cNvPr id="55357" name="直接连接符 184"/>
            <p:cNvCxnSpPr/>
            <p:nvPr>
              <p:custDataLst>
                <p:tags r:id="rId41"/>
              </p:custDataLst>
            </p:nvPr>
          </p:nvCxnSpPr>
          <p:spPr>
            <a:xfrm flipV="1">
              <a:off x="2390" y="6753"/>
              <a:ext cx="103" cy="620"/>
            </a:xfrm>
            <a:prstGeom prst="line">
              <a:avLst/>
            </a:prstGeom>
            <a:ln w="25400" cap="flat" cmpd="sng">
              <a:solidFill>
                <a:schemeClr val="dk1"/>
              </a:solidFill>
              <a:prstDash val="solid"/>
              <a:headEnd type="none" w="med" len="med"/>
              <a:tailEnd type="none" w="med" len="med"/>
            </a:ln>
          </p:spPr>
        </p:cxnSp>
        <p:cxnSp>
          <p:nvCxnSpPr>
            <p:cNvPr id="55358" name="直接连接符 185"/>
            <p:cNvCxnSpPr/>
            <p:nvPr>
              <p:custDataLst>
                <p:tags r:id="rId42"/>
              </p:custDataLst>
            </p:nvPr>
          </p:nvCxnSpPr>
          <p:spPr>
            <a:xfrm>
              <a:off x="4793" y="6753"/>
              <a:ext cx="87" cy="602"/>
            </a:xfrm>
            <a:prstGeom prst="line">
              <a:avLst/>
            </a:prstGeom>
            <a:ln w="25400" cap="flat" cmpd="sng">
              <a:solidFill>
                <a:schemeClr val="dk1"/>
              </a:solidFill>
              <a:prstDash val="solid"/>
              <a:headEnd type="none" w="med" len="med"/>
              <a:tailEnd type="none" w="med" len="med"/>
            </a:ln>
          </p:spPr>
        </p:cxnSp>
        <p:cxnSp>
          <p:nvCxnSpPr>
            <p:cNvPr id="55359" name="直接连接符 170"/>
            <p:cNvCxnSpPr/>
            <p:nvPr>
              <p:custDataLst>
                <p:tags r:id="rId43"/>
              </p:custDataLst>
            </p:nvPr>
          </p:nvCxnSpPr>
          <p:spPr>
            <a:xfrm>
              <a:off x="8768" y="6788"/>
              <a:ext cx="2307" cy="0"/>
            </a:xfrm>
            <a:prstGeom prst="line">
              <a:avLst/>
            </a:prstGeom>
            <a:ln w="25400" cap="flat" cmpd="sng">
              <a:solidFill>
                <a:schemeClr val="dk1"/>
              </a:solidFill>
              <a:prstDash val="solid"/>
              <a:headEnd type="none" w="med" len="med"/>
              <a:tailEnd type="none" w="med" len="med"/>
            </a:ln>
          </p:spPr>
        </p:cxnSp>
        <p:cxnSp>
          <p:nvCxnSpPr>
            <p:cNvPr id="55360" name="直接连接符 172"/>
            <p:cNvCxnSpPr/>
            <p:nvPr>
              <p:custDataLst>
                <p:tags r:id="rId44"/>
              </p:custDataLst>
            </p:nvPr>
          </p:nvCxnSpPr>
          <p:spPr>
            <a:xfrm flipV="1">
              <a:off x="8063" y="7393"/>
              <a:ext cx="610" cy="112"/>
            </a:xfrm>
            <a:prstGeom prst="line">
              <a:avLst/>
            </a:prstGeom>
            <a:ln w="25400" cap="flat" cmpd="sng">
              <a:solidFill>
                <a:schemeClr val="dk1"/>
              </a:solidFill>
              <a:prstDash val="sysDash"/>
              <a:headEnd type="none" w="med" len="med"/>
              <a:tailEnd type="none" w="med" len="med"/>
            </a:ln>
          </p:spPr>
        </p:cxnSp>
        <p:cxnSp>
          <p:nvCxnSpPr>
            <p:cNvPr id="55361" name="直接连接符 173"/>
            <p:cNvCxnSpPr/>
            <p:nvPr>
              <p:custDataLst>
                <p:tags r:id="rId45"/>
              </p:custDataLst>
            </p:nvPr>
          </p:nvCxnSpPr>
          <p:spPr>
            <a:xfrm>
              <a:off x="11178" y="7383"/>
              <a:ext cx="602" cy="87"/>
            </a:xfrm>
            <a:prstGeom prst="line">
              <a:avLst/>
            </a:prstGeom>
            <a:ln w="25400" cap="flat" cmpd="sng">
              <a:solidFill>
                <a:schemeClr val="dk1"/>
              </a:solidFill>
              <a:prstDash val="sysDash"/>
              <a:headEnd type="none" w="med" len="med"/>
              <a:tailEnd type="none" w="med" len="med"/>
            </a:ln>
          </p:spPr>
        </p:cxnSp>
        <p:cxnSp>
          <p:nvCxnSpPr>
            <p:cNvPr id="55362" name="直接连接符 174"/>
            <p:cNvCxnSpPr/>
            <p:nvPr>
              <p:custDataLst>
                <p:tags r:id="rId46"/>
              </p:custDataLst>
            </p:nvPr>
          </p:nvCxnSpPr>
          <p:spPr>
            <a:xfrm flipH="1">
              <a:off x="7433" y="7488"/>
              <a:ext cx="660" cy="377"/>
            </a:xfrm>
            <a:prstGeom prst="line">
              <a:avLst/>
            </a:prstGeom>
            <a:ln w="25400" cap="flat" cmpd="sng">
              <a:solidFill>
                <a:schemeClr val="dk1"/>
              </a:solidFill>
              <a:prstDash val="sysDash"/>
              <a:headEnd type="none" w="med" len="med"/>
              <a:tailEnd type="none" w="med" len="med"/>
            </a:ln>
          </p:spPr>
        </p:cxnSp>
        <p:cxnSp>
          <p:nvCxnSpPr>
            <p:cNvPr id="55363" name="直接连接符 175"/>
            <p:cNvCxnSpPr/>
            <p:nvPr>
              <p:custDataLst>
                <p:tags r:id="rId47"/>
              </p:custDataLst>
            </p:nvPr>
          </p:nvCxnSpPr>
          <p:spPr>
            <a:xfrm>
              <a:off x="11780" y="7470"/>
              <a:ext cx="718" cy="395"/>
            </a:xfrm>
            <a:prstGeom prst="line">
              <a:avLst/>
            </a:prstGeom>
            <a:ln w="25400" cap="flat" cmpd="sng">
              <a:solidFill>
                <a:schemeClr val="dk1"/>
              </a:solidFill>
              <a:prstDash val="sysDash"/>
              <a:headEnd type="none" w="med" len="med"/>
              <a:tailEnd type="none" w="med" len="med"/>
            </a:ln>
          </p:spPr>
        </p:cxnSp>
        <p:cxnSp>
          <p:nvCxnSpPr>
            <p:cNvPr id="55364" name="直接连接符 176"/>
            <p:cNvCxnSpPr/>
            <p:nvPr>
              <p:custDataLst>
                <p:tags r:id="rId48"/>
              </p:custDataLst>
            </p:nvPr>
          </p:nvCxnSpPr>
          <p:spPr>
            <a:xfrm flipV="1">
              <a:off x="8665" y="6765"/>
              <a:ext cx="103" cy="618"/>
            </a:xfrm>
            <a:prstGeom prst="line">
              <a:avLst/>
            </a:prstGeom>
            <a:ln w="25400" cap="flat" cmpd="sng">
              <a:solidFill>
                <a:schemeClr val="dk1"/>
              </a:solidFill>
              <a:prstDash val="solid"/>
              <a:headEnd type="none" w="med" len="med"/>
              <a:tailEnd type="none" w="med" len="med"/>
            </a:ln>
          </p:spPr>
        </p:cxnSp>
        <p:cxnSp>
          <p:nvCxnSpPr>
            <p:cNvPr id="55365" name="直接连接符 177"/>
            <p:cNvCxnSpPr/>
            <p:nvPr>
              <p:custDataLst>
                <p:tags r:id="rId49"/>
              </p:custDataLst>
            </p:nvPr>
          </p:nvCxnSpPr>
          <p:spPr>
            <a:xfrm>
              <a:off x="11090" y="6765"/>
              <a:ext cx="88" cy="600"/>
            </a:xfrm>
            <a:prstGeom prst="line">
              <a:avLst/>
            </a:prstGeom>
            <a:ln w="25400" cap="flat" cmpd="sng">
              <a:solidFill>
                <a:schemeClr val="dk1"/>
              </a:solidFill>
              <a:prstDash val="solid"/>
              <a:headEnd type="none" w="med" len="med"/>
              <a:tailEnd type="none" w="med" len="med"/>
            </a:ln>
          </p:spPr>
        </p:cxnSp>
        <p:cxnSp>
          <p:nvCxnSpPr>
            <p:cNvPr id="198" name="直接连接符 197"/>
            <p:cNvCxnSpPr/>
            <p:nvPr/>
          </p:nvCxnSpPr>
          <p:spPr bwMode="auto">
            <a:xfrm>
              <a:off x="5660" y="6788"/>
              <a:ext cx="2305" cy="0"/>
            </a:xfrm>
            <a:prstGeom prst="line">
              <a:avLst/>
            </a:prstGeom>
            <a:ln w="25400">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0" name="直接连接符 199"/>
            <p:cNvCxnSpPr/>
            <p:nvPr/>
          </p:nvCxnSpPr>
          <p:spPr bwMode="auto">
            <a:xfrm flipV="1">
              <a:off x="4953" y="7393"/>
              <a:ext cx="613" cy="113"/>
            </a:xfrm>
            <a:prstGeom prst="line">
              <a:avLst/>
            </a:prstGeom>
            <a:ln w="254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1" name="直接连接符 200"/>
            <p:cNvCxnSpPr/>
            <p:nvPr/>
          </p:nvCxnSpPr>
          <p:spPr bwMode="auto">
            <a:xfrm>
              <a:off x="8068" y="7385"/>
              <a:ext cx="603" cy="85"/>
            </a:xfrm>
            <a:prstGeom prst="line">
              <a:avLst/>
            </a:prstGeom>
            <a:ln w="254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2" name="直接连接符 201"/>
            <p:cNvCxnSpPr/>
            <p:nvPr/>
          </p:nvCxnSpPr>
          <p:spPr bwMode="auto">
            <a:xfrm flipH="1">
              <a:off x="4325" y="7488"/>
              <a:ext cx="658" cy="380"/>
            </a:xfrm>
            <a:prstGeom prst="line">
              <a:avLst/>
            </a:prstGeom>
            <a:ln w="254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3" name="直接连接符 202"/>
            <p:cNvCxnSpPr/>
            <p:nvPr/>
          </p:nvCxnSpPr>
          <p:spPr bwMode="auto">
            <a:xfrm>
              <a:off x="8670" y="7470"/>
              <a:ext cx="718" cy="398"/>
            </a:xfrm>
            <a:prstGeom prst="line">
              <a:avLst/>
            </a:prstGeom>
            <a:ln w="254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4" name="直接连接符 203"/>
            <p:cNvCxnSpPr/>
            <p:nvPr/>
          </p:nvCxnSpPr>
          <p:spPr bwMode="auto">
            <a:xfrm flipV="1">
              <a:off x="5555" y="6765"/>
              <a:ext cx="105" cy="620"/>
            </a:xfrm>
            <a:prstGeom prst="line">
              <a:avLst/>
            </a:prstGeom>
            <a:ln w="25400">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5" name="直接连接符 204"/>
            <p:cNvCxnSpPr/>
            <p:nvPr/>
          </p:nvCxnSpPr>
          <p:spPr bwMode="auto">
            <a:xfrm>
              <a:off x="7980" y="6765"/>
              <a:ext cx="88" cy="603"/>
            </a:xfrm>
            <a:prstGeom prst="line">
              <a:avLst/>
            </a:prstGeom>
            <a:ln w="25400">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5373" name="直接连接符 208"/>
            <p:cNvCxnSpPr/>
            <p:nvPr>
              <p:custDataLst>
                <p:tags r:id="rId50"/>
              </p:custDataLst>
            </p:nvPr>
          </p:nvCxnSpPr>
          <p:spPr>
            <a:xfrm>
              <a:off x="2523" y="4548"/>
              <a:ext cx="4590" cy="0"/>
            </a:xfrm>
            <a:prstGeom prst="line">
              <a:avLst/>
            </a:prstGeom>
            <a:ln w="25400" cap="flat" cmpd="sng">
              <a:solidFill>
                <a:schemeClr val="dk1"/>
              </a:solidFill>
              <a:prstDash val="solid"/>
              <a:headEnd type="none" w="med" len="med"/>
              <a:tailEnd type="none" w="med" len="med"/>
            </a:ln>
          </p:spPr>
        </p:cxnSp>
        <p:cxnSp>
          <p:nvCxnSpPr>
            <p:cNvPr id="55374" name="直接连接符 221"/>
            <p:cNvCxnSpPr/>
            <p:nvPr>
              <p:custDataLst>
                <p:tags r:id="rId51"/>
              </p:custDataLst>
            </p:nvPr>
          </p:nvCxnSpPr>
          <p:spPr>
            <a:xfrm>
              <a:off x="4980" y="4298"/>
              <a:ext cx="0" cy="227"/>
            </a:xfrm>
            <a:prstGeom prst="line">
              <a:avLst/>
            </a:prstGeom>
            <a:ln w="25400" cap="flat" cmpd="sng">
              <a:solidFill>
                <a:schemeClr val="dk1"/>
              </a:solidFill>
              <a:prstDash val="solid"/>
              <a:headEnd type="none" w="med" len="med"/>
              <a:tailEnd type="none" w="med" len="med"/>
            </a:ln>
          </p:spPr>
        </p:cxnSp>
        <p:cxnSp>
          <p:nvCxnSpPr>
            <p:cNvPr id="55375" name="直接连接符 234"/>
            <p:cNvCxnSpPr/>
            <p:nvPr>
              <p:custDataLst>
                <p:tags r:id="rId52"/>
              </p:custDataLst>
            </p:nvPr>
          </p:nvCxnSpPr>
          <p:spPr>
            <a:xfrm flipV="1">
              <a:off x="1803" y="5155"/>
              <a:ext cx="610" cy="113"/>
            </a:xfrm>
            <a:prstGeom prst="line">
              <a:avLst/>
            </a:prstGeom>
            <a:ln w="25400" cap="flat" cmpd="sng">
              <a:solidFill>
                <a:schemeClr val="dk1"/>
              </a:solidFill>
              <a:prstDash val="sysDash"/>
              <a:headEnd type="none" w="med" len="med"/>
              <a:tailEnd type="none" w="med" len="med"/>
            </a:ln>
          </p:spPr>
        </p:cxnSp>
        <p:cxnSp>
          <p:nvCxnSpPr>
            <p:cNvPr id="55376" name="直接连接符 235"/>
            <p:cNvCxnSpPr/>
            <p:nvPr>
              <p:custDataLst>
                <p:tags r:id="rId53"/>
              </p:custDataLst>
            </p:nvPr>
          </p:nvCxnSpPr>
          <p:spPr>
            <a:xfrm flipH="1">
              <a:off x="1193" y="5248"/>
              <a:ext cx="660" cy="377"/>
            </a:xfrm>
            <a:prstGeom prst="line">
              <a:avLst/>
            </a:prstGeom>
            <a:ln w="25400" cap="flat" cmpd="sng">
              <a:solidFill>
                <a:schemeClr val="dk1"/>
              </a:solidFill>
              <a:prstDash val="sysDash"/>
              <a:headEnd type="none" w="med" len="med"/>
              <a:tailEnd type="none" w="med" len="med"/>
            </a:ln>
          </p:spPr>
        </p:cxnSp>
        <p:cxnSp>
          <p:nvCxnSpPr>
            <p:cNvPr id="55377" name="直接连接符 236"/>
            <p:cNvCxnSpPr/>
            <p:nvPr>
              <p:custDataLst>
                <p:tags r:id="rId54"/>
              </p:custDataLst>
            </p:nvPr>
          </p:nvCxnSpPr>
          <p:spPr>
            <a:xfrm flipV="1">
              <a:off x="2425" y="4525"/>
              <a:ext cx="103" cy="618"/>
            </a:xfrm>
            <a:prstGeom prst="line">
              <a:avLst/>
            </a:prstGeom>
            <a:ln w="25400" cap="flat" cmpd="sng">
              <a:solidFill>
                <a:schemeClr val="dk1"/>
              </a:solidFill>
              <a:prstDash val="solid"/>
              <a:headEnd type="none" w="med" len="med"/>
              <a:tailEnd type="none" w="med" len="med"/>
            </a:ln>
          </p:spPr>
        </p:cxnSp>
        <p:cxnSp>
          <p:nvCxnSpPr>
            <p:cNvPr id="55378" name="直接连接符 237"/>
            <p:cNvCxnSpPr/>
            <p:nvPr>
              <p:custDataLst>
                <p:tags r:id="rId55"/>
              </p:custDataLst>
            </p:nvPr>
          </p:nvCxnSpPr>
          <p:spPr>
            <a:xfrm>
              <a:off x="7213" y="5133"/>
              <a:ext cx="602" cy="85"/>
            </a:xfrm>
            <a:prstGeom prst="line">
              <a:avLst/>
            </a:prstGeom>
            <a:ln w="25400" cap="flat" cmpd="sng">
              <a:solidFill>
                <a:schemeClr val="dk1"/>
              </a:solidFill>
              <a:prstDash val="sysDash"/>
              <a:headEnd type="none" w="med" len="med"/>
              <a:tailEnd type="none" w="med" len="med"/>
            </a:ln>
          </p:spPr>
        </p:cxnSp>
        <p:cxnSp>
          <p:nvCxnSpPr>
            <p:cNvPr id="55379" name="直接连接符 238"/>
            <p:cNvCxnSpPr/>
            <p:nvPr>
              <p:custDataLst>
                <p:tags r:id="rId56"/>
              </p:custDataLst>
            </p:nvPr>
          </p:nvCxnSpPr>
          <p:spPr>
            <a:xfrm>
              <a:off x="7815" y="5240"/>
              <a:ext cx="715" cy="398"/>
            </a:xfrm>
            <a:prstGeom prst="line">
              <a:avLst/>
            </a:prstGeom>
            <a:ln w="25400" cap="flat" cmpd="sng">
              <a:solidFill>
                <a:schemeClr val="dk1"/>
              </a:solidFill>
              <a:prstDash val="sysDash"/>
              <a:headEnd type="none" w="med" len="med"/>
              <a:tailEnd type="none" w="med" len="med"/>
            </a:ln>
          </p:spPr>
        </p:cxnSp>
        <p:cxnSp>
          <p:nvCxnSpPr>
            <p:cNvPr id="55380" name="直接连接符 239"/>
            <p:cNvCxnSpPr/>
            <p:nvPr>
              <p:custDataLst>
                <p:tags r:id="rId57"/>
              </p:custDataLst>
            </p:nvPr>
          </p:nvCxnSpPr>
          <p:spPr>
            <a:xfrm>
              <a:off x="7125" y="4535"/>
              <a:ext cx="88" cy="603"/>
            </a:xfrm>
            <a:prstGeom prst="line">
              <a:avLst/>
            </a:prstGeom>
            <a:ln w="25400" cap="flat" cmpd="sng">
              <a:solidFill>
                <a:schemeClr val="dk1"/>
              </a:solidFill>
              <a:prstDash val="solid"/>
              <a:headEnd type="none" w="med" len="med"/>
              <a:tailEnd type="none" w="med" len="med"/>
            </a:ln>
          </p:spPr>
        </p:cxnSp>
        <p:cxnSp>
          <p:nvCxnSpPr>
            <p:cNvPr id="55381" name="直接连接符 249"/>
            <p:cNvCxnSpPr/>
            <p:nvPr/>
          </p:nvCxnSpPr>
          <p:spPr>
            <a:xfrm>
              <a:off x="3195" y="4675"/>
              <a:ext cx="4593" cy="0"/>
            </a:xfrm>
            <a:prstGeom prst="line">
              <a:avLst/>
            </a:prstGeom>
            <a:ln w="25400" cap="flat" cmpd="sng">
              <a:solidFill>
                <a:srgbClr val="C00000"/>
              </a:solidFill>
              <a:prstDash val="solid"/>
              <a:headEnd type="none" w="med" len="med"/>
              <a:tailEnd type="none" w="med" len="med"/>
            </a:ln>
          </p:spPr>
        </p:cxnSp>
        <p:cxnSp>
          <p:nvCxnSpPr>
            <p:cNvPr id="55382" name="直接连接符 250"/>
            <p:cNvCxnSpPr/>
            <p:nvPr/>
          </p:nvCxnSpPr>
          <p:spPr>
            <a:xfrm>
              <a:off x="5653" y="4285"/>
              <a:ext cx="0" cy="398"/>
            </a:xfrm>
            <a:prstGeom prst="line">
              <a:avLst/>
            </a:prstGeom>
            <a:ln w="25400" cap="flat" cmpd="sng">
              <a:solidFill>
                <a:srgbClr val="C00000"/>
              </a:solidFill>
              <a:prstDash val="solid"/>
              <a:headEnd type="none" w="med" len="med"/>
              <a:tailEnd type="none" w="med" len="med"/>
            </a:ln>
          </p:spPr>
        </p:cxnSp>
        <p:cxnSp>
          <p:nvCxnSpPr>
            <p:cNvPr id="55383" name="直接连接符 243"/>
            <p:cNvCxnSpPr/>
            <p:nvPr/>
          </p:nvCxnSpPr>
          <p:spPr>
            <a:xfrm flipV="1">
              <a:off x="2478" y="5280"/>
              <a:ext cx="610" cy="113"/>
            </a:xfrm>
            <a:prstGeom prst="line">
              <a:avLst/>
            </a:prstGeom>
            <a:ln w="25400" cap="flat" cmpd="sng">
              <a:solidFill>
                <a:srgbClr val="C00000"/>
              </a:solidFill>
              <a:prstDash val="sysDash"/>
              <a:headEnd type="none" w="med" len="med"/>
              <a:tailEnd type="none" w="med" len="med"/>
            </a:ln>
          </p:spPr>
        </p:cxnSp>
        <p:cxnSp>
          <p:nvCxnSpPr>
            <p:cNvPr id="55384" name="直接连接符 244"/>
            <p:cNvCxnSpPr/>
            <p:nvPr/>
          </p:nvCxnSpPr>
          <p:spPr>
            <a:xfrm flipH="1">
              <a:off x="1868" y="5373"/>
              <a:ext cx="657" cy="380"/>
            </a:xfrm>
            <a:prstGeom prst="line">
              <a:avLst/>
            </a:prstGeom>
            <a:ln w="25400" cap="flat" cmpd="sng">
              <a:solidFill>
                <a:srgbClr val="C00000"/>
              </a:solidFill>
              <a:prstDash val="sysDash"/>
              <a:headEnd type="none" w="med" len="med"/>
              <a:tailEnd type="none" w="med" len="med"/>
            </a:ln>
          </p:spPr>
        </p:cxnSp>
        <p:cxnSp>
          <p:nvCxnSpPr>
            <p:cNvPr id="55385" name="直接连接符 245"/>
            <p:cNvCxnSpPr/>
            <p:nvPr/>
          </p:nvCxnSpPr>
          <p:spPr>
            <a:xfrm flipV="1">
              <a:off x="3100" y="4673"/>
              <a:ext cx="103" cy="620"/>
            </a:xfrm>
            <a:prstGeom prst="line">
              <a:avLst/>
            </a:prstGeom>
            <a:ln w="25400" cap="flat" cmpd="sng">
              <a:solidFill>
                <a:srgbClr val="C00000"/>
              </a:solidFill>
              <a:prstDash val="solid"/>
              <a:headEnd type="none" w="med" len="med"/>
              <a:tailEnd type="none" w="med" len="med"/>
            </a:ln>
          </p:spPr>
        </p:cxnSp>
        <p:cxnSp>
          <p:nvCxnSpPr>
            <p:cNvPr id="55386" name="直接连接符 246"/>
            <p:cNvCxnSpPr/>
            <p:nvPr/>
          </p:nvCxnSpPr>
          <p:spPr>
            <a:xfrm>
              <a:off x="7888" y="5258"/>
              <a:ext cx="602" cy="85"/>
            </a:xfrm>
            <a:prstGeom prst="line">
              <a:avLst/>
            </a:prstGeom>
            <a:ln w="25400" cap="flat" cmpd="sng">
              <a:solidFill>
                <a:srgbClr val="C00000"/>
              </a:solidFill>
              <a:prstDash val="sysDash"/>
              <a:headEnd type="none" w="med" len="med"/>
              <a:tailEnd type="none" w="med" len="med"/>
            </a:ln>
          </p:spPr>
        </p:cxnSp>
        <p:cxnSp>
          <p:nvCxnSpPr>
            <p:cNvPr id="55387" name="直接连接符 247"/>
            <p:cNvCxnSpPr/>
            <p:nvPr/>
          </p:nvCxnSpPr>
          <p:spPr>
            <a:xfrm>
              <a:off x="8490" y="5368"/>
              <a:ext cx="715" cy="395"/>
            </a:xfrm>
            <a:prstGeom prst="line">
              <a:avLst/>
            </a:prstGeom>
            <a:ln w="25400" cap="flat" cmpd="sng">
              <a:solidFill>
                <a:srgbClr val="C00000"/>
              </a:solidFill>
              <a:prstDash val="sysDash"/>
              <a:headEnd type="none" w="med" len="med"/>
              <a:tailEnd type="none" w="med" len="med"/>
            </a:ln>
          </p:spPr>
        </p:cxnSp>
        <p:cxnSp>
          <p:nvCxnSpPr>
            <p:cNvPr id="55388" name="直接连接符 248"/>
            <p:cNvCxnSpPr/>
            <p:nvPr/>
          </p:nvCxnSpPr>
          <p:spPr>
            <a:xfrm>
              <a:off x="7798" y="4660"/>
              <a:ext cx="90" cy="603"/>
            </a:xfrm>
            <a:prstGeom prst="line">
              <a:avLst/>
            </a:prstGeom>
            <a:ln w="25400" cap="flat" cmpd="sng">
              <a:solidFill>
                <a:srgbClr val="C00000"/>
              </a:solidFill>
              <a:prstDash val="solid"/>
              <a:headEnd type="none" w="med" len="med"/>
              <a:tailEnd type="none" w="med" len="med"/>
            </a:ln>
          </p:spPr>
        </p:cxnSp>
        <p:cxnSp>
          <p:nvCxnSpPr>
            <p:cNvPr id="55389" name="直接连接符 259"/>
            <p:cNvCxnSpPr/>
            <p:nvPr>
              <p:custDataLst>
                <p:tags r:id="rId58"/>
              </p:custDataLst>
            </p:nvPr>
          </p:nvCxnSpPr>
          <p:spPr>
            <a:xfrm>
              <a:off x="3733" y="4845"/>
              <a:ext cx="4592" cy="0"/>
            </a:xfrm>
            <a:prstGeom prst="line">
              <a:avLst/>
            </a:prstGeom>
            <a:ln w="25400" cap="flat" cmpd="sng">
              <a:solidFill>
                <a:schemeClr val="dk1"/>
              </a:solidFill>
              <a:prstDash val="solid"/>
              <a:headEnd type="none" w="med" len="med"/>
              <a:tailEnd type="none" w="med" len="med"/>
            </a:ln>
          </p:spPr>
        </p:cxnSp>
        <p:cxnSp>
          <p:nvCxnSpPr>
            <p:cNvPr id="55390" name="直接连接符 260"/>
            <p:cNvCxnSpPr/>
            <p:nvPr>
              <p:custDataLst>
                <p:tags r:id="rId59"/>
              </p:custDataLst>
            </p:nvPr>
          </p:nvCxnSpPr>
          <p:spPr>
            <a:xfrm>
              <a:off x="6190" y="4298"/>
              <a:ext cx="0" cy="567"/>
            </a:xfrm>
            <a:prstGeom prst="line">
              <a:avLst/>
            </a:prstGeom>
            <a:ln w="25400" cap="flat" cmpd="sng">
              <a:solidFill>
                <a:schemeClr val="dk1"/>
              </a:solidFill>
              <a:prstDash val="solid"/>
              <a:headEnd type="none" w="med" len="med"/>
              <a:tailEnd type="none" w="med" len="med"/>
            </a:ln>
          </p:spPr>
        </p:cxnSp>
        <p:cxnSp>
          <p:nvCxnSpPr>
            <p:cNvPr id="55391" name="直接连接符 253"/>
            <p:cNvCxnSpPr/>
            <p:nvPr>
              <p:custDataLst>
                <p:tags r:id="rId60"/>
              </p:custDataLst>
            </p:nvPr>
          </p:nvCxnSpPr>
          <p:spPr>
            <a:xfrm flipV="1">
              <a:off x="3013" y="5453"/>
              <a:ext cx="612" cy="112"/>
            </a:xfrm>
            <a:prstGeom prst="line">
              <a:avLst/>
            </a:prstGeom>
            <a:ln w="25400" cap="flat" cmpd="sng">
              <a:solidFill>
                <a:schemeClr val="dk1"/>
              </a:solidFill>
              <a:prstDash val="sysDash"/>
              <a:headEnd type="none" w="med" len="med"/>
              <a:tailEnd type="none" w="med" len="med"/>
            </a:ln>
          </p:spPr>
        </p:cxnSp>
        <p:cxnSp>
          <p:nvCxnSpPr>
            <p:cNvPr id="55392" name="直接连接符 254"/>
            <p:cNvCxnSpPr/>
            <p:nvPr>
              <p:custDataLst>
                <p:tags r:id="rId61"/>
              </p:custDataLst>
            </p:nvPr>
          </p:nvCxnSpPr>
          <p:spPr>
            <a:xfrm flipH="1">
              <a:off x="2405" y="5545"/>
              <a:ext cx="658" cy="378"/>
            </a:xfrm>
            <a:prstGeom prst="line">
              <a:avLst/>
            </a:prstGeom>
            <a:ln w="25400" cap="flat" cmpd="sng">
              <a:solidFill>
                <a:schemeClr val="dk1"/>
              </a:solidFill>
              <a:prstDash val="sysDash"/>
              <a:headEnd type="none" w="med" len="med"/>
              <a:tailEnd type="none" w="med" len="med"/>
            </a:ln>
          </p:spPr>
        </p:cxnSp>
        <p:cxnSp>
          <p:nvCxnSpPr>
            <p:cNvPr id="55393" name="直接连接符 255"/>
            <p:cNvCxnSpPr/>
            <p:nvPr>
              <p:custDataLst>
                <p:tags r:id="rId62"/>
              </p:custDataLst>
            </p:nvPr>
          </p:nvCxnSpPr>
          <p:spPr>
            <a:xfrm flipV="1">
              <a:off x="3635" y="4845"/>
              <a:ext cx="105" cy="618"/>
            </a:xfrm>
            <a:prstGeom prst="line">
              <a:avLst/>
            </a:prstGeom>
            <a:ln w="25400" cap="flat" cmpd="sng">
              <a:solidFill>
                <a:schemeClr val="dk1"/>
              </a:solidFill>
              <a:prstDash val="solid"/>
              <a:headEnd type="none" w="med" len="med"/>
              <a:tailEnd type="none" w="med" len="med"/>
            </a:ln>
          </p:spPr>
        </p:cxnSp>
        <p:cxnSp>
          <p:nvCxnSpPr>
            <p:cNvPr id="55394" name="直接连接符 256"/>
            <p:cNvCxnSpPr/>
            <p:nvPr>
              <p:custDataLst>
                <p:tags r:id="rId63"/>
              </p:custDataLst>
            </p:nvPr>
          </p:nvCxnSpPr>
          <p:spPr>
            <a:xfrm>
              <a:off x="8423" y="5430"/>
              <a:ext cx="602" cy="85"/>
            </a:xfrm>
            <a:prstGeom prst="line">
              <a:avLst/>
            </a:prstGeom>
            <a:ln w="25400" cap="flat" cmpd="sng">
              <a:solidFill>
                <a:schemeClr val="dk1"/>
              </a:solidFill>
              <a:prstDash val="sysDash"/>
              <a:headEnd type="none" w="med" len="med"/>
              <a:tailEnd type="none" w="med" len="med"/>
            </a:ln>
          </p:spPr>
        </p:cxnSp>
        <p:cxnSp>
          <p:nvCxnSpPr>
            <p:cNvPr id="55395" name="直接连接符 257"/>
            <p:cNvCxnSpPr/>
            <p:nvPr>
              <p:custDataLst>
                <p:tags r:id="rId64"/>
              </p:custDataLst>
            </p:nvPr>
          </p:nvCxnSpPr>
          <p:spPr>
            <a:xfrm>
              <a:off x="9025" y="5538"/>
              <a:ext cx="718" cy="397"/>
            </a:xfrm>
            <a:prstGeom prst="line">
              <a:avLst/>
            </a:prstGeom>
            <a:ln w="25400" cap="flat" cmpd="sng">
              <a:solidFill>
                <a:schemeClr val="dk1"/>
              </a:solidFill>
              <a:prstDash val="sysDash"/>
              <a:headEnd type="none" w="med" len="med"/>
              <a:tailEnd type="none" w="med" len="med"/>
            </a:ln>
          </p:spPr>
        </p:cxnSp>
        <p:cxnSp>
          <p:nvCxnSpPr>
            <p:cNvPr id="55396" name="直接连接符 258"/>
            <p:cNvCxnSpPr/>
            <p:nvPr>
              <p:custDataLst>
                <p:tags r:id="rId65"/>
              </p:custDataLst>
            </p:nvPr>
          </p:nvCxnSpPr>
          <p:spPr>
            <a:xfrm>
              <a:off x="8335" y="4833"/>
              <a:ext cx="88" cy="602"/>
            </a:xfrm>
            <a:prstGeom prst="line">
              <a:avLst/>
            </a:prstGeom>
            <a:ln w="25400" cap="flat" cmpd="sng">
              <a:solidFill>
                <a:schemeClr val="dk1"/>
              </a:solidFill>
              <a:prstDash val="solid"/>
              <a:headEnd type="none" w="med" len="med"/>
              <a:tailEnd type="none" w="med" len="med"/>
            </a:ln>
          </p:spPr>
        </p:cxnSp>
        <p:cxnSp>
          <p:nvCxnSpPr>
            <p:cNvPr id="55397" name="直接连接符 269"/>
            <p:cNvCxnSpPr/>
            <p:nvPr/>
          </p:nvCxnSpPr>
          <p:spPr>
            <a:xfrm>
              <a:off x="4395" y="5005"/>
              <a:ext cx="4593" cy="0"/>
            </a:xfrm>
            <a:prstGeom prst="line">
              <a:avLst/>
            </a:prstGeom>
            <a:ln w="25400" cap="flat" cmpd="sng">
              <a:solidFill>
                <a:srgbClr val="C00000"/>
              </a:solidFill>
              <a:prstDash val="solid"/>
              <a:headEnd type="none" w="med" len="med"/>
              <a:tailEnd type="none" w="med" len="med"/>
            </a:ln>
          </p:spPr>
        </p:cxnSp>
        <p:cxnSp>
          <p:nvCxnSpPr>
            <p:cNvPr id="55398" name="直接连接符 270"/>
            <p:cNvCxnSpPr/>
            <p:nvPr/>
          </p:nvCxnSpPr>
          <p:spPr>
            <a:xfrm>
              <a:off x="6853" y="4298"/>
              <a:ext cx="0" cy="737"/>
            </a:xfrm>
            <a:prstGeom prst="line">
              <a:avLst/>
            </a:prstGeom>
            <a:ln w="25400" cap="flat" cmpd="sng">
              <a:solidFill>
                <a:srgbClr val="C00000"/>
              </a:solidFill>
              <a:prstDash val="solid"/>
              <a:headEnd type="none" w="med" len="med"/>
              <a:tailEnd type="none" w="med" len="med"/>
            </a:ln>
          </p:spPr>
        </p:cxnSp>
        <p:cxnSp>
          <p:nvCxnSpPr>
            <p:cNvPr id="55399" name="直接连接符 263"/>
            <p:cNvCxnSpPr/>
            <p:nvPr/>
          </p:nvCxnSpPr>
          <p:spPr>
            <a:xfrm flipV="1">
              <a:off x="3678" y="5613"/>
              <a:ext cx="610" cy="112"/>
            </a:xfrm>
            <a:prstGeom prst="line">
              <a:avLst/>
            </a:prstGeom>
            <a:ln w="25400" cap="flat" cmpd="sng">
              <a:solidFill>
                <a:srgbClr val="C00000"/>
              </a:solidFill>
              <a:prstDash val="sysDash"/>
              <a:headEnd type="none" w="med" len="med"/>
              <a:tailEnd type="none" w="med" len="med"/>
            </a:ln>
          </p:spPr>
        </p:cxnSp>
        <p:cxnSp>
          <p:nvCxnSpPr>
            <p:cNvPr id="55400" name="直接连接符 264"/>
            <p:cNvCxnSpPr/>
            <p:nvPr/>
          </p:nvCxnSpPr>
          <p:spPr>
            <a:xfrm flipH="1">
              <a:off x="3068" y="5703"/>
              <a:ext cx="657" cy="380"/>
            </a:xfrm>
            <a:prstGeom prst="line">
              <a:avLst/>
            </a:prstGeom>
            <a:ln w="25400" cap="flat" cmpd="sng">
              <a:solidFill>
                <a:srgbClr val="C00000"/>
              </a:solidFill>
              <a:prstDash val="sysDash"/>
              <a:headEnd type="none" w="med" len="med"/>
              <a:tailEnd type="none" w="med" len="med"/>
            </a:ln>
          </p:spPr>
        </p:cxnSp>
        <p:cxnSp>
          <p:nvCxnSpPr>
            <p:cNvPr id="55401" name="直接连接符 265"/>
            <p:cNvCxnSpPr/>
            <p:nvPr/>
          </p:nvCxnSpPr>
          <p:spPr>
            <a:xfrm flipV="1">
              <a:off x="4298" y="5005"/>
              <a:ext cx="105" cy="618"/>
            </a:xfrm>
            <a:prstGeom prst="line">
              <a:avLst/>
            </a:prstGeom>
            <a:ln w="25400" cap="flat" cmpd="sng">
              <a:solidFill>
                <a:srgbClr val="C00000"/>
              </a:solidFill>
              <a:prstDash val="solid"/>
              <a:headEnd type="none" w="med" len="med"/>
              <a:tailEnd type="none" w="med" len="med"/>
            </a:ln>
          </p:spPr>
        </p:cxnSp>
        <p:cxnSp>
          <p:nvCxnSpPr>
            <p:cNvPr id="55402" name="直接连接符 266"/>
            <p:cNvCxnSpPr/>
            <p:nvPr/>
          </p:nvCxnSpPr>
          <p:spPr>
            <a:xfrm>
              <a:off x="9088" y="5590"/>
              <a:ext cx="602" cy="85"/>
            </a:xfrm>
            <a:prstGeom prst="line">
              <a:avLst/>
            </a:prstGeom>
            <a:ln w="25400" cap="flat" cmpd="sng">
              <a:solidFill>
                <a:srgbClr val="C00000"/>
              </a:solidFill>
              <a:prstDash val="sysDash"/>
              <a:headEnd type="none" w="med" len="med"/>
              <a:tailEnd type="none" w="med" len="med"/>
            </a:ln>
          </p:spPr>
        </p:cxnSp>
        <p:cxnSp>
          <p:nvCxnSpPr>
            <p:cNvPr id="55403" name="直接连接符 267"/>
            <p:cNvCxnSpPr/>
            <p:nvPr/>
          </p:nvCxnSpPr>
          <p:spPr>
            <a:xfrm>
              <a:off x="9690" y="5698"/>
              <a:ext cx="715" cy="397"/>
            </a:xfrm>
            <a:prstGeom prst="line">
              <a:avLst/>
            </a:prstGeom>
            <a:ln w="25400" cap="flat" cmpd="sng">
              <a:solidFill>
                <a:srgbClr val="C00000"/>
              </a:solidFill>
              <a:prstDash val="sysDash"/>
              <a:headEnd type="none" w="med" len="med"/>
              <a:tailEnd type="none" w="med" len="med"/>
            </a:ln>
          </p:spPr>
        </p:cxnSp>
        <p:cxnSp>
          <p:nvCxnSpPr>
            <p:cNvPr id="55404" name="直接连接符 268"/>
            <p:cNvCxnSpPr/>
            <p:nvPr/>
          </p:nvCxnSpPr>
          <p:spPr>
            <a:xfrm>
              <a:off x="8998" y="4993"/>
              <a:ext cx="90" cy="602"/>
            </a:xfrm>
            <a:prstGeom prst="line">
              <a:avLst/>
            </a:prstGeom>
            <a:ln w="25400" cap="flat" cmpd="sng">
              <a:solidFill>
                <a:srgbClr val="C00000"/>
              </a:solidFill>
              <a:prstDash val="solid"/>
              <a:headEnd type="none" w="med" len="med"/>
              <a:tailEnd type="none" w="med" len="med"/>
            </a:ln>
          </p:spPr>
        </p:cxnSp>
        <p:cxnSp>
          <p:nvCxnSpPr>
            <p:cNvPr id="55405" name="直接连接符 279"/>
            <p:cNvCxnSpPr/>
            <p:nvPr>
              <p:custDataLst>
                <p:tags r:id="rId66"/>
              </p:custDataLst>
            </p:nvPr>
          </p:nvCxnSpPr>
          <p:spPr>
            <a:xfrm>
              <a:off x="5048" y="5178"/>
              <a:ext cx="4592" cy="0"/>
            </a:xfrm>
            <a:prstGeom prst="line">
              <a:avLst/>
            </a:prstGeom>
            <a:ln w="25400" cap="flat" cmpd="sng">
              <a:solidFill>
                <a:schemeClr val="dk1"/>
              </a:solidFill>
              <a:prstDash val="solid"/>
              <a:headEnd type="none" w="med" len="med"/>
              <a:tailEnd type="none" w="med" len="med"/>
            </a:ln>
          </p:spPr>
        </p:cxnSp>
        <p:cxnSp>
          <p:nvCxnSpPr>
            <p:cNvPr id="55406" name="直接连接符 280"/>
            <p:cNvCxnSpPr/>
            <p:nvPr>
              <p:custDataLst>
                <p:tags r:id="rId67"/>
              </p:custDataLst>
            </p:nvPr>
          </p:nvCxnSpPr>
          <p:spPr>
            <a:xfrm>
              <a:off x="7505" y="4308"/>
              <a:ext cx="0" cy="907"/>
            </a:xfrm>
            <a:prstGeom prst="line">
              <a:avLst/>
            </a:prstGeom>
            <a:ln w="25400" cap="flat" cmpd="sng">
              <a:solidFill>
                <a:schemeClr val="dk1"/>
              </a:solidFill>
              <a:prstDash val="solid"/>
              <a:headEnd type="none" w="med" len="med"/>
              <a:tailEnd type="none" w="med" len="med"/>
            </a:ln>
          </p:spPr>
        </p:cxnSp>
        <p:cxnSp>
          <p:nvCxnSpPr>
            <p:cNvPr id="55407" name="直接连接符 273"/>
            <p:cNvCxnSpPr/>
            <p:nvPr>
              <p:custDataLst>
                <p:tags r:id="rId68"/>
              </p:custDataLst>
            </p:nvPr>
          </p:nvCxnSpPr>
          <p:spPr>
            <a:xfrm flipV="1">
              <a:off x="4328" y="5783"/>
              <a:ext cx="610" cy="112"/>
            </a:xfrm>
            <a:prstGeom prst="line">
              <a:avLst/>
            </a:prstGeom>
            <a:ln w="25400" cap="flat" cmpd="sng">
              <a:solidFill>
                <a:schemeClr val="dk1"/>
              </a:solidFill>
              <a:prstDash val="sysDash"/>
              <a:headEnd type="none" w="med" len="med"/>
              <a:tailEnd type="none" w="med" len="med"/>
            </a:ln>
          </p:spPr>
        </p:cxnSp>
        <p:cxnSp>
          <p:nvCxnSpPr>
            <p:cNvPr id="55408" name="直接连接符 274"/>
            <p:cNvCxnSpPr/>
            <p:nvPr>
              <p:custDataLst>
                <p:tags r:id="rId69"/>
              </p:custDataLst>
            </p:nvPr>
          </p:nvCxnSpPr>
          <p:spPr>
            <a:xfrm flipH="1">
              <a:off x="3718" y="5875"/>
              <a:ext cx="660" cy="380"/>
            </a:xfrm>
            <a:prstGeom prst="line">
              <a:avLst/>
            </a:prstGeom>
            <a:ln w="25400" cap="flat" cmpd="sng">
              <a:solidFill>
                <a:schemeClr val="dk1"/>
              </a:solidFill>
              <a:prstDash val="sysDash"/>
              <a:headEnd type="none" w="med" len="med"/>
              <a:tailEnd type="none" w="med" len="med"/>
            </a:ln>
          </p:spPr>
        </p:cxnSp>
        <p:cxnSp>
          <p:nvCxnSpPr>
            <p:cNvPr id="55409" name="直接连接符 275"/>
            <p:cNvCxnSpPr/>
            <p:nvPr>
              <p:custDataLst>
                <p:tags r:id="rId70"/>
              </p:custDataLst>
            </p:nvPr>
          </p:nvCxnSpPr>
          <p:spPr>
            <a:xfrm flipV="1">
              <a:off x="4950" y="5175"/>
              <a:ext cx="103" cy="620"/>
            </a:xfrm>
            <a:prstGeom prst="line">
              <a:avLst/>
            </a:prstGeom>
            <a:ln w="25400" cap="flat" cmpd="sng">
              <a:solidFill>
                <a:schemeClr val="dk1"/>
              </a:solidFill>
              <a:prstDash val="solid"/>
              <a:headEnd type="none" w="med" len="med"/>
              <a:tailEnd type="none" w="med" len="med"/>
            </a:ln>
          </p:spPr>
        </p:cxnSp>
        <p:cxnSp>
          <p:nvCxnSpPr>
            <p:cNvPr id="55410" name="直接连接符 276"/>
            <p:cNvCxnSpPr/>
            <p:nvPr>
              <p:custDataLst>
                <p:tags r:id="rId71"/>
              </p:custDataLst>
            </p:nvPr>
          </p:nvCxnSpPr>
          <p:spPr>
            <a:xfrm>
              <a:off x="9738" y="5760"/>
              <a:ext cx="602" cy="88"/>
            </a:xfrm>
            <a:prstGeom prst="line">
              <a:avLst/>
            </a:prstGeom>
            <a:ln w="25400" cap="flat" cmpd="sng">
              <a:solidFill>
                <a:schemeClr val="dk1"/>
              </a:solidFill>
              <a:prstDash val="sysDash"/>
              <a:headEnd type="none" w="med" len="med"/>
              <a:tailEnd type="none" w="med" len="med"/>
            </a:ln>
          </p:spPr>
        </p:cxnSp>
        <p:cxnSp>
          <p:nvCxnSpPr>
            <p:cNvPr id="55411" name="直接连接符 277"/>
            <p:cNvCxnSpPr/>
            <p:nvPr>
              <p:custDataLst>
                <p:tags r:id="rId72"/>
              </p:custDataLst>
            </p:nvPr>
          </p:nvCxnSpPr>
          <p:spPr>
            <a:xfrm>
              <a:off x="10340" y="5870"/>
              <a:ext cx="718" cy="395"/>
            </a:xfrm>
            <a:prstGeom prst="line">
              <a:avLst/>
            </a:prstGeom>
            <a:ln w="25400" cap="flat" cmpd="sng">
              <a:solidFill>
                <a:schemeClr val="dk1"/>
              </a:solidFill>
              <a:prstDash val="sysDash"/>
              <a:headEnd type="none" w="med" len="med"/>
              <a:tailEnd type="none" w="med" len="med"/>
            </a:ln>
          </p:spPr>
        </p:cxnSp>
        <p:cxnSp>
          <p:nvCxnSpPr>
            <p:cNvPr id="55412" name="直接连接符 278"/>
            <p:cNvCxnSpPr/>
            <p:nvPr>
              <p:custDataLst>
                <p:tags r:id="rId73"/>
              </p:custDataLst>
            </p:nvPr>
          </p:nvCxnSpPr>
          <p:spPr>
            <a:xfrm>
              <a:off x="9650" y="5165"/>
              <a:ext cx="88" cy="600"/>
            </a:xfrm>
            <a:prstGeom prst="line">
              <a:avLst/>
            </a:prstGeom>
            <a:ln w="25400" cap="flat" cmpd="sng">
              <a:solidFill>
                <a:schemeClr val="dk1"/>
              </a:solidFill>
              <a:prstDash val="solid"/>
              <a:headEnd type="none" w="med" len="med"/>
              <a:tailEnd type="none" w="med" len="med"/>
            </a:ln>
          </p:spPr>
        </p:cxnSp>
        <p:cxnSp>
          <p:nvCxnSpPr>
            <p:cNvPr id="55460" name="直接连接符 289"/>
            <p:cNvCxnSpPr/>
            <p:nvPr/>
          </p:nvCxnSpPr>
          <p:spPr>
            <a:xfrm>
              <a:off x="5643" y="5360"/>
              <a:ext cx="4590" cy="0"/>
            </a:xfrm>
            <a:prstGeom prst="line">
              <a:avLst/>
            </a:prstGeom>
            <a:ln w="25400" cap="flat" cmpd="sng">
              <a:solidFill>
                <a:srgbClr val="C00000"/>
              </a:solidFill>
              <a:prstDash val="solid"/>
              <a:headEnd type="none" w="med" len="med"/>
              <a:tailEnd type="none" w="med" len="med"/>
            </a:ln>
          </p:spPr>
        </p:cxnSp>
        <p:cxnSp>
          <p:nvCxnSpPr>
            <p:cNvPr id="55461" name="直接连接符 290"/>
            <p:cNvCxnSpPr/>
            <p:nvPr/>
          </p:nvCxnSpPr>
          <p:spPr>
            <a:xfrm>
              <a:off x="8099" y="4263"/>
              <a:ext cx="0" cy="1078"/>
            </a:xfrm>
            <a:prstGeom prst="line">
              <a:avLst/>
            </a:prstGeom>
            <a:ln w="25400" cap="flat" cmpd="sng">
              <a:solidFill>
                <a:srgbClr val="C00000"/>
              </a:solidFill>
              <a:prstDash val="solid"/>
              <a:headEnd type="none" w="med" len="med"/>
              <a:tailEnd type="none" w="med" len="med"/>
            </a:ln>
          </p:spPr>
        </p:cxnSp>
        <p:cxnSp>
          <p:nvCxnSpPr>
            <p:cNvPr id="55414" name="直接连接符 283"/>
            <p:cNvCxnSpPr/>
            <p:nvPr/>
          </p:nvCxnSpPr>
          <p:spPr>
            <a:xfrm flipV="1">
              <a:off x="4923" y="5965"/>
              <a:ext cx="610" cy="113"/>
            </a:xfrm>
            <a:prstGeom prst="line">
              <a:avLst/>
            </a:prstGeom>
            <a:ln w="25400" cap="flat" cmpd="sng">
              <a:solidFill>
                <a:srgbClr val="C00000"/>
              </a:solidFill>
              <a:prstDash val="sysDash"/>
              <a:headEnd type="none" w="med" len="med"/>
              <a:tailEnd type="none" w="med" len="med"/>
            </a:ln>
          </p:spPr>
        </p:cxnSp>
        <p:cxnSp>
          <p:nvCxnSpPr>
            <p:cNvPr id="55415" name="直接连接符 284"/>
            <p:cNvCxnSpPr/>
            <p:nvPr/>
          </p:nvCxnSpPr>
          <p:spPr>
            <a:xfrm flipH="1">
              <a:off x="4313" y="6058"/>
              <a:ext cx="660" cy="380"/>
            </a:xfrm>
            <a:prstGeom prst="line">
              <a:avLst/>
            </a:prstGeom>
            <a:ln w="25400" cap="flat" cmpd="sng">
              <a:solidFill>
                <a:srgbClr val="C00000"/>
              </a:solidFill>
              <a:prstDash val="sysDash"/>
              <a:headEnd type="none" w="med" len="med"/>
              <a:tailEnd type="none" w="med" len="med"/>
            </a:ln>
          </p:spPr>
        </p:cxnSp>
        <p:cxnSp>
          <p:nvCxnSpPr>
            <p:cNvPr id="55416" name="直接连接符 285"/>
            <p:cNvCxnSpPr/>
            <p:nvPr/>
          </p:nvCxnSpPr>
          <p:spPr>
            <a:xfrm flipV="1">
              <a:off x="5545" y="5358"/>
              <a:ext cx="103" cy="620"/>
            </a:xfrm>
            <a:prstGeom prst="line">
              <a:avLst/>
            </a:prstGeom>
            <a:ln w="25400" cap="flat" cmpd="sng">
              <a:solidFill>
                <a:srgbClr val="C00000"/>
              </a:solidFill>
              <a:prstDash val="solid"/>
              <a:headEnd type="none" w="med" len="med"/>
              <a:tailEnd type="none" w="med" len="med"/>
            </a:ln>
          </p:spPr>
        </p:cxnSp>
        <p:cxnSp>
          <p:nvCxnSpPr>
            <p:cNvPr id="55417" name="直接连接符 286"/>
            <p:cNvCxnSpPr/>
            <p:nvPr/>
          </p:nvCxnSpPr>
          <p:spPr>
            <a:xfrm>
              <a:off x="10333" y="5943"/>
              <a:ext cx="602" cy="87"/>
            </a:xfrm>
            <a:prstGeom prst="line">
              <a:avLst/>
            </a:prstGeom>
            <a:ln w="25400" cap="flat" cmpd="sng">
              <a:solidFill>
                <a:srgbClr val="C00000"/>
              </a:solidFill>
              <a:prstDash val="sysDash"/>
              <a:headEnd type="none" w="med" len="med"/>
              <a:tailEnd type="none" w="med" len="med"/>
            </a:ln>
          </p:spPr>
        </p:cxnSp>
        <p:cxnSp>
          <p:nvCxnSpPr>
            <p:cNvPr id="55418" name="直接连接符 287"/>
            <p:cNvCxnSpPr/>
            <p:nvPr/>
          </p:nvCxnSpPr>
          <p:spPr>
            <a:xfrm>
              <a:off x="10935" y="6053"/>
              <a:ext cx="715" cy="397"/>
            </a:xfrm>
            <a:prstGeom prst="line">
              <a:avLst/>
            </a:prstGeom>
            <a:ln w="25400" cap="flat" cmpd="sng">
              <a:solidFill>
                <a:srgbClr val="C00000"/>
              </a:solidFill>
              <a:prstDash val="sysDash"/>
              <a:headEnd type="none" w="med" len="med"/>
              <a:tailEnd type="none" w="med" len="med"/>
            </a:ln>
          </p:spPr>
        </p:cxnSp>
        <p:cxnSp>
          <p:nvCxnSpPr>
            <p:cNvPr id="55419" name="直接连接符 288"/>
            <p:cNvCxnSpPr/>
            <p:nvPr/>
          </p:nvCxnSpPr>
          <p:spPr>
            <a:xfrm>
              <a:off x="10245" y="5348"/>
              <a:ext cx="88" cy="602"/>
            </a:xfrm>
            <a:prstGeom prst="line">
              <a:avLst/>
            </a:prstGeom>
            <a:ln w="25400" cap="flat" cmpd="sng">
              <a:solidFill>
                <a:srgbClr val="C00000"/>
              </a:solidFill>
              <a:prstDash val="solid"/>
              <a:headEnd type="none" w="med" len="med"/>
              <a:tailEnd type="none" w="med" len="med"/>
            </a:ln>
          </p:spPr>
        </p:cxnSp>
        <p:cxnSp>
          <p:nvCxnSpPr>
            <p:cNvPr id="55458" name="直接连接符 299"/>
            <p:cNvCxnSpPr/>
            <p:nvPr>
              <p:custDataLst>
                <p:tags r:id="rId74"/>
              </p:custDataLst>
            </p:nvPr>
          </p:nvCxnSpPr>
          <p:spPr>
            <a:xfrm>
              <a:off x="6283" y="5565"/>
              <a:ext cx="4590" cy="0"/>
            </a:xfrm>
            <a:prstGeom prst="line">
              <a:avLst/>
            </a:prstGeom>
            <a:ln w="25400" cap="flat" cmpd="sng">
              <a:solidFill>
                <a:schemeClr val="dk1"/>
              </a:solidFill>
              <a:prstDash val="solid"/>
              <a:headEnd type="none" w="med" len="med"/>
              <a:tailEnd type="none" w="med" len="med"/>
            </a:ln>
          </p:spPr>
        </p:cxnSp>
        <p:cxnSp>
          <p:nvCxnSpPr>
            <p:cNvPr id="55459" name="直接连接符 300"/>
            <p:cNvCxnSpPr/>
            <p:nvPr>
              <p:custDataLst>
                <p:tags r:id="rId75"/>
              </p:custDataLst>
            </p:nvPr>
          </p:nvCxnSpPr>
          <p:spPr>
            <a:xfrm>
              <a:off x="8739" y="4285"/>
              <a:ext cx="0" cy="1247"/>
            </a:xfrm>
            <a:prstGeom prst="line">
              <a:avLst/>
            </a:prstGeom>
            <a:ln w="25400" cap="flat" cmpd="sng">
              <a:solidFill>
                <a:schemeClr val="dk1"/>
              </a:solidFill>
              <a:prstDash val="solid"/>
              <a:headEnd type="none" w="med" len="med"/>
              <a:tailEnd type="none" w="med" len="med"/>
            </a:ln>
          </p:spPr>
        </p:cxnSp>
        <p:cxnSp>
          <p:nvCxnSpPr>
            <p:cNvPr id="55421" name="直接连接符 293"/>
            <p:cNvCxnSpPr/>
            <p:nvPr>
              <p:custDataLst>
                <p:tags r:id="rId76"/>
              </p:custDataLst>
            </p:nvPr>
          </p:nvCxnSpPr>
          <p:spPr>
            <a:xfrm flipV="1">
              <a:off x="5563" y="6173"/>
              <a:ext cx="610" cy="112"/>
            </a:xfrm>
            <a:prstGeom prst="line">
              <a:avLst/>
            </a:prstGeom>
            <a:ln w="25400" cap="flat" cmpd="sng">
              <a:solidFill>
                <a:schemeClr val="dk1"/>
              </a:solidFill>
              <a:prstDash val="sysDash"/>
              <a:headEnd type="none" w="med" len="med"/>
              <a:tailEnd type="none" w="med" len="med"/>
            </a:ln>
          </p:spPr>
        </p:cxnSp>
        <p:cxnSp>
          <p:nvCxnSpPr>
            <p:cNvPr id="55422" name="直接连接符 294"/>
            <p:cNvCxnSpPr/>
            <p:nvPr>
              <p:custDataLst>
                <p:tags r:id="rId77"/>
              </p:custDataLst>
            </p:nvPr>
          </p:nvCxnSpPr>
          <p:spPr>
            <a:xfrm flipH="1">
              <a:off x="4953" y="6263"/>
              <a:ext cx="660" cy="380"/>
            </a:xfrm>
            <a:prstGeom prst="line">
              <a:avLst/>
            </a:prstGeom>
            <a:ln w="25400" cap="flat" cmpd="sng">
              <a:solidFill>
                <a:schemeClr val="dk1"/>
              </a:solidFill>
              <a:prstDash val="sysDash"/>
              <a:headEnd type="none" w="med" len="med"/>
              <a:tailEnd type="none" w="med" len="med"/>
            </a:ln>
          </p:spPr>
        </p:cxnSp>
        <p:cxnSp>
          <p:nvCxnSpPr>
            <p:cNvPr id="55423" name="直接连接符 295"/>
            <p:cNvCxnSpPr/>
            <p:nvPr>
              <p:custDataLst>
                <p:tags r:id="rId78"/>
              </p:custDataLst>
            </p:nvPr>
          </p:nvCxnSpPr>
          <p:spPr>
            <a:xfrm flipV="1">
              <a:off x="6185" y="5540"/>
              <a:ext cx="103" cy="620"/>
            </a:xfrm>
            <a:prstGeom prst="line">
              <a:avLst/>
            </a:prstGeom>
            <a:ln w="25400" cap="flat" cmpd="sng">
              <a:solidFill>
                <a:schemeClr val="dk1"/>
              </a:solidFill>
              <a:prstDash val="solid"/>
              <a:headEnd type="none" w="med" len="med"/>
              <a:tailEnd type="none" w="med" len="med"/>
            </a:ln>
          </p:spPr>
        </p:cxnSp>
        <p:cxnSp>
          <p:nvCxnSpPr>
            <p:cNvPr id="55424" name="直接连接符 296"/>
            <p:cNvCxnSpPr/>
            <p:nvPr>
              <p:custDataLst>
                <p:tags r:id="rId79"/>
              </p:custDataLst>
            </p:nvPr>
          </p:nvCxnSpPr>
          <p:spPr>
            <a:xfrm>
              <a:off x="10973" y="6150"/>
              <a:ext cx="602" cy="85"/>
            </a:xfrm>
            <a:prstGeom prst="line">
              <a:avLst/>
            </a:prstGeom>
            <a:ln w="25400" cap="flat" cmpd="sng">
              <a:solidFill>
                <a:schemeClr val="dk1"/>
              </a:solidFill>
              <a:prstDash val="sysDash"/>
              <a:headEnd type="none" w="med" len="med"/>
              <a:tailEnd type="none" w="med" len="med"/>
            </a:ln>
          </p:spPr>
        </p:cxnSp>
        <p:cxnSp>
          <p:nvCxnSpPr>
            <p:cNvPr id="55425" name="直接连接符 297"/>
            <p:cNvCxnSpPr/>
            <p:nvPr>
              <p:custDataLst>
                <p:tags r:id="rId80"/>
              </p:custDataLst>
            </p:nvPr>
          </p:nvCxnSpPr>
          <p:spPr>
            <a:xfrm>
              <a:off x="11575" y="6258"/>
              <a:ext cx="715" cy="397"/>
            </a:xfrm>
            <a:prstGeom prst="line">
              <a:avLst/>
            </a:prstGeom>
            <a:ln w="25400" cap="flat" cmpd="sng">
              <a:solidFill>
                <a:schemeClr val="dk1"/>
              </a:solidFill>
              <a:prstDash val="sysDash"/>
              <a:headEnd type="none" w="med" len="med"/>
              <a:tailEnd type="none" w="med" len="med"/>
            </a:ln>
          </p:spPr>
        </p:cxnSp>
        <p:cxnSp>
          <p:nvCxnSpPr>
            <p:cNvPr id="55426" name="直接连接符 298"/>
            <p:cNvCxnSpPr/>
            <p:nvPr>
              <p:custDataLst>
                <p:tags r:id="rId81"/>
              </p:custDataLst>
            </p:nvPr>
          </p:nvCxnSpPr>
          <p:spPr>
            <a:xfrm>
              <a:off x="10885" y="5553"/>
              <a:ext cx="88" cy="602"/>
            </a:xfrm>
            <a:prstGeom prst="line">
              <a:avLst/>
            </a:prstGeom>
            <a:ln w="25400" cap="flat" cmpd="sng">
              <a:solidFill>
                <a:schemeClr val="dk1"/>
              </a:solidFill>
              <a:prstDash val="solid"/>
              <a:headEnd type="none" w="med" len="med"/>
              <a:tailEnd type="none" w="med" len="med"/>
            </a:ln>
          </p:spPr>
        </p:cxnSp>
        <p:sp>
          <p:nvSpPr>
            <p:cNvPr id="302" name="TextBox 301"/>
            <p:cNvSpPr txBox="1"/>
            <p:nvPr>
              <p:custDataLst>
                <p:tags r:id="rId82"/>
              </p:custDataLst>
            </p:nvPr>
          </p:nvSpPr>
          <p:spPr>
            <a:xfrm>
              <a:off x="4755"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3</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3" name="TextBox 302"/>
            <p:cNvSpPr txBox="1"/>
            <p:nvPr>
              <p:custDataLst>
                <p:tags r:id="rId83"/>
              </p:custDataLst>
            </p:nvPr>
          </p:nvSpPr>
          <p:spPr>
            <a:xfrm>
              <a:off x="5443"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4</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4" name="TextBox 303"/>
            <p:cNvSpPr txBox="1"/>
            <p:nvPr>
              <p:custDataLst>
                <p:tags r:id="rId84"/>
              </p:custDataLst>
            </p:nvPr>
          </p:nvSpPr>
          <p:spPr>
            <a:xfrm>
              <a:off x="5995"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5</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5" name="TextBox 304"/>
            <p:cNvSpPr txBox="1"/>
            <p:nvPr>
              <p:custDataLst>
                <p:tags r:id="rId85"/>
              </p:custDataLst>
            </p:nvPr>
          </p:nvSpPr>
          <p:spPr>
            <a:xfrm>
              <a:off x="6675"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6</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6" name="TextBox 305"/>
            <p:cNvSpPr txBox="1"/>
            <p:nvPr>
              <p:custDataLst>
                <p:tags r:id="rId86"/>
              </p:custDataLst>
            </p:nvPr>
          </p:nvSpPr>
          <p:spPr>
            <a:xfrm>
              <a:off x="7298"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7</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7" name="TextBox 306"/>
            <p:cNvSpPr txBox="1"/>
            <p:nvPr>
              <p:custDataLst>
                <p:tags r:id="rId87"/>
              </p:custDataLst>
            </p:nvPr>
          </p:nvSpPr>
          <p:spPr>
            <a:xfrm>
              <a:off x="7923"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8</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08" name="TextBox 307"/>
            <p:cNvSpPr txBox="1"/>
            <p:nvPr>
              <p:custDataLst>
                <p:tags r:id="rId88"/>
              </p:custDataLst>
            </p:nvPr>
          </p:nvSpPr>
          <p:spPr>
            <a:xfrm>
              <a:off x="8545" y="3815"/>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9</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10" name="TextBox 309"/>
            <p:cNvSpPr txBox="1"/>
            <p:nvPr>
              <p:custDataLst>
                <p:tags r:id="rId89"/>
              </p:custDataLst>
            </p:nvPr>
          </p:nvSpPr>
          <p:spPr>
            <a:xfrm>
              <a:off x="3453" y="6868"/>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1</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12" name="TextBox 311"/>
            <p:cNvSpPr txBox="1"/>
            <p:nvPr>
              <p:custDataLst>
                <p:tags r:id="rId90"/>
              </p:custDataLst>
            </p:nvPr>
          </p:nvSpPr>
          <p:spPr>
            <a:xfrm>
              <a:off x="6595" y="6833"/>
              <a:ext cx="52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6</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sp>
          <p:nvSpPr>
            <p:cNvPr id="313" name="TextBox 312"/>
            <p:cNvSpPr txBox="1"/>
            <p:nvPr>
              <p:custDataLst>
                <p:tags r:id="rId91"/>
              </p:custDataLst>
            </p:nvPr>
          </p:nvSpPr>
          <p:spPr>
            <a:xfrm>
              <a:off x="9635" y="6855"/>
              <a:ext cx="76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11</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cxnSp>
          <p:nvCxnSpPr>
            <p:cNvPr id="55456" name="直接连接符 322"/>
            <p:cNvCxnSpPr/>
            <p:nvPr/>
          </p:nvCxnSpPr>
          <p:spPr>
            <a:xfrm>
              <a:off x="6910" y="5760"/>
              <a:ext cx="4593" cy="0"/>
            </a:xfrm>
            <a:prstGeom prst="line">
              <a:avLst/>
            </a:prstGeom>
            <a:ln w="25400" cap="flat" cmpd="sng">
              <a:solidFill>
                <a:srgbClr val="C00000"/>
              </a:solidFill>
              <a:prstDash val="solid"/>
              <a:headEnd type="none" w="med" len="med"/>
              <a:tailEnd type="none" w="med" len="med"/>
            </a:ln>
          </p:spPr>
        </p:cxnSp>
        <p:cxnSp>
          <p:nvCxnSpPr>
            <p:cNvPr id="55457" name="直接连接符 323"/>
            <p:cNvCxnSpPr/>
            <p:nvPr/>
          </p:nvCxnSpPr>
          <p:spPr>
            <a:xfrm>
              <a:off x="9368" y="4320"/>
              <a:ext cx="0" cy="1417"/>
            </a:xfrm>
            <a:prstGeom prst="line">
              <a:avLst/>
            </a:prstGeom>
            <a:ln w="25400" cap="flat" cmpd="sng">
              <a:solidFill>
                <a:srgbClr val="C00000"/>
              </a:solidFill>
              <a:prstDash val="solid"/>
              <a:headEnd type="none" w="med" len="med"/>
              <a:tailEnd type="none" w="med" len="med"/>
            </a:ln>
          </p:spPr>
        </p:cxnSp>
        <p:cxnSp>
          <p:nvCxnSpPr>
            <p:cNvPr id="55438" name="直接连接符 316"/>
            <p:cNvCxnSpPr/>
            <p:nvPr/>
          </p:nvCxnSpPr>
          <p:spPr>
            <a:xfrm flipV="1">
              <a:off x="6190" y="6365"/>
              <a:ext cx="610" cy="113"/>
            </a:xfrm>
            <a:prstGeom prst="line">
              <a:avLst/>
            </a:prstGeom>
            <a:ln w="25400" cap="flat" cmpd="sng">
              <a:solidFill>
                <a:srgbClr val="C00000"/>
              </a:solidFill>
              <a:prstDash val="sysDash"/>
              <a:headEnd type="none" w="med" len="med"/>
              <a:tailEnd type="none" w="med" len="med"/>
            </a:ln>
          </p:spPr>
        </p:cxnSp>
        <p:cxnSp>
          <p:nvCxnSpPr>
            <p:cNvPr id="55439" name="直接连接符 317"/>
            <p:cNvCxnSpPr/>
            <p:nvPr/>
          </p:nvCxnSpPr>
          <p:spPr>
            <a:xfrm flipH="1">
              <a:off x="5580" y="6458"/>
              <a:ext cx="660" cy="380"/>
            </a:xfrm>
            <a:prstGeom prst="line">
              <a:avLst/>
            </a:prstGeom>
            <a:ln w="25400" cap="flat" cmpd="sng">
              <a:solidFill>
                <a:srgbClr val="C00000"/>
              </a:solidFill>
              <a:prstDash val="sysDash"/>
              <a:headEnd type="none" w="med" len="med"/>
              <a:tailEnd type="none" w="med" len="med"/>
            </a:ln>
          </p:spPr>
        </p:cxnSp>
        <p:cxnSp>
          <p:nvCxnSpPr>
            <p:cNvPr id="55440" name="直接连接符 318"/>
            <p:cNvCxnSpPr/>
            <p:nvPr/>
          </p:nvCxnSpPr>
          <p:spPr>
            <a:xfrm flipV="1">
              <a:off x="6813" y="5735"/>
              <a:ext cx="102" cy="620"/>
            </a:xfrm>
            <a:prstGeom prst="line">
              <a:avLst/>
            </a:prstGeom>
            <a:ln w="25400" cap="flat" cmpd="sng">
              <a:solidFill>
                <a:srgbClr val="C00000"/>
              </a:solidFill>
              <a:prstDash val="solid"/>
              <a:headEnd type="none" w="med" len="med"/>
              <a:tailEnd type="none" w="med" len="med"/>
            </a:ln>
          </p:spPr>
        </p:cxnSp>
        <p:cxnSp>
          <p:nvCxnSpPr>
            <p:cNvPr id="55441" name="直接连接符 319"/>
            <p:cNvCxnSpPr/>
            <p:nvPr/>
          </p:nvCxnSpPr>
          <p:spPr>
            <a:xfrm>
              <a:off x="11600" y="6343"/>
              <a:ext cx="603" cy="87"/>
            </a:xfrm>
            <a:prstGeom prst="line">
              <a:avLst/>
            </a:prstGeom>
            <a:ln w="25400" cap="flat" cmpd="sng">
              <a:solidFill>
                <a:srgbClr val="C00000"/>
              </a:solidFill>
              <a:prstDash val="sysDash"/>
              <a:headEnd type="none" w="med" len="med"/>
              <a:tailEnd type="none" w="med" len="med"/>
            </a:ln>
          </p:spPr>
        </p:cxnSp>
        <p:cxnSp>
          <p:nvCxnSpPr>
            <p:cNvPr id="55442" name="直接连接符 320"/>
            <p:cNvCxnSpPr/>
            <p:nvPr/>
          </p:nvCxnSpPr>
          <p:spPr>
            <a:xfrm>
              <a:off x="12203" y="6453"/>
              <a:ext cx="717" cy="397"/>
            </a:xfrm>
            <a:prstGeom prst="line">
              <a:avLst/>
            </a:prstGeom>
            <a:ln w="25400" cap="flat" cmpd="sng">
              <a:solidFill>
                <a:srgbClr val="C00000"/>
              </a:solidFill>
              <a:prstDash val="sysDash"/>
              <a:headEnd type="none" w="med" len="med"/>
              <a:tailEnd type="none" w="med" len="med"/>
            </a:ln>
          </p:spPr>
        </p:cxnSp>
        <p:cxnSp>
          <p:nvCxnSpPr>
            <p:cNvPr id="55443" name="直接连接符 321"/>
            <p:cNvCxnSpPr/>
            <p:nvPr/>
          </p:nvCxnSpPr>
          <p:spPr>
            <a:xfrm>
              <a:off x="11513" y="5748"/>
              <a:ext cx="87" cy="602"/>
            </a:xfrm>
            <a:prstGeom prst="line">
              <a:avLst/>
            </a:prstGeom>
            <a:ln w="25400" cap="flat" cmpd="sng">
              <a:solidFill>
                <a:srgbClr val="C00000"/>
              </a:solidFill>
              <a:prstDash val="solid"/>
              <a:headEnd type="none" w="med" len="med"/>
              <a:tailEnd type="none" w="med" len="med"/>
            </a:ln>
          </p:spPr>
        </p:cxnSp>
        <p:sp>
          <p:nvSpPr>
            <p:cNvPr id="325" name="TextBox 324"/>
            <p:cNvSpPr txBox="1"/>
            <p:nvPr>
              <p:custDataLst>
                <p:tags r:id="rId92"/>
              </p:custDataLst>
            </p:nvPr>
          </p:nvSpPr>
          <p:spPr>
            <a:xfrm>
              <a:off x="9078" y="3813"/>
              <a:ext cx="730"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10</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cxnSp>
          <p:nvCxnSpPr>
            <p:cNvPr id="55454" name="直接连接符 334"/>
            <p:cNvCxnSpPr/>
            <p:nvPr>
              <p:custDataLst>
                <p:tags r:id="rId93"/>
              </p:custDataLst>
            </p:nvPr>
          </p:nvCxnSpPr>
          <p:spPr>
            <a:xfrm>
              <a:off x="7550" y="5943"/>
              <a:ext cx="4593" cy="0"/>
            </a:xfrm>
            <a:prstGeom prst="line">
              <a:avLst/>
            </a:prstGeom>
            <a:ln w="25400" cap="flat" cmpd="sng">
              <a:solidFill>
                <a:schemeClr val="dk1"/>
              </a:solidFill>
              <a:prstDash val="solid"/>
              <a:headEnd type="none" w="med" len="med"/>
              <a:tailEnd type="none" w="med" len="med"/>
            </a:ln>
          </p:spPr>
        </p:cxnSp>
        <p:cxnSp>
          <p:nvCxnSpPr>
            <p:cNvPr id="55455" name="直接连接符 335"/>
            <p:cNvCxnSpPr/>
            <p:nvPr>
              <p:custDataLst>
                <p:tags r:id="rId94"/>
              </p:custDataLst>
            </p:nvPr>
          </p:nvCxnSpPr>
          <p:spPr>
            <a:xfrm>
              <a:off x="10008" y="4275"/>
              <a:ext cx="0" cy="1643"/>
            </a:xfrm>
            <a:prstGeom prst="line">
              <a:avLst/>
            </a:prstGeom>
            <a:ln w="25400" cap="flat" cmpd="sng">
              <a:solidFill>
                <a:schemeClr val="dk1"/>
              </a:solidFill>
              <a:prstDash val="solid"/>
              <a:headEnd type="none" w="med" len="med"/>
              <a:tailEnd type="none" w="med" len="med"/>
            </a:ln>
          </p:spPr>
        </p:cxnSp>
        <p:cxnSp>
          <p:nvCxnSpPr>
            <p:cNvPr id="55446" name="直接连接符 328"/>
            <p:cNvCxnSpPr/>
            <p:nvPr>
              <p:custDataLst>
                <p:tags r:id="rId95"/>
              </p:custDataLst>
            </p:nvPr>
          </p:nvCxnSpPr>
          <p:spPr>
            <a:xfrm flipV="1">
              <a:off x="6830" y="6548"/>
              <a:ext cx="610" cy="112"/>
            </a:xfrm>
            <a:prstGeom prst="line">
              <a:avLst/>
            </a:prstGeom>
            <a:ln w="25400" cap="flat" cmpd="sng">
              <a:solidFill>
                <a:schemeClr val="dk1"/>
              </a:solidFill>
              <a:prstDash val="sysDash"/>
              <a:headEnd type="none" w="med" len="med"/>
              <a:tailEnd type="none" w="med" len="med"/>
            </a:ln>
          </p:spPr>
        </p:cxnSp>
        <p:cxnSp>
          <p:nvCxnSpPr>
            <p:cNvPr id="55447" name="直接连接符 329"/>
            <p:cNvCxnSpPr/>
            <p:nvPr>
              <p:custDataLst>
                <p:tags r:id="rId96"/>
              </p:custDataLst>
            </p:nvPr>
          </p:nvCxnSpPr>
          <p:spPr>
            <a:xfrm flipH="1">
              <a:off x="6220" y="6640"/>
              <a:ext cx="660" cy="380"/>
            </a:xfrm>
            <a:prstGeom prst="line">
              <a:avLst/>
            </a:prstGeom>
            <a:ln w="25400" cap="flat" cmpd="sng">
              <a:solidFill>
                <a:schemeClr val="dk1"/>
              </a:solidFill>
              <a:prstDash val="sysDash"/>
              <a:headEnd type="none" w="med" len="med"/>
              <a:tailEnd type="none" w="med" len="med"/>
            </a:ln>
          </p:spPr>
        </p:cxnSp>
        <p:cxnSp>
          <p:nvCxnSpPr>
            <p:cNvPr id="55448" name="直接连接符 330"/>
            <p:cNvCxnSpPr/>
            <p:nvPr>
              <p:custDataLst>
                <p:tags r:id="rId97"/>
              </p:custDataLst>
            </p:nvPr>
          </p:nvCxnSpPr>
          <p:spPr>
            <a:xfrm flipV="1">
              <a:off x="7453" y="5918"/>
              <a:ext cx="102" cy="620"/>
            </a:xfrm>
            <a:prstGeom prst="line">
              <a:avLst/>
            </a:prstGeom>
            <a:ln w="25400" cap="flat" cmpd="sng">
              <a:solidFill>
                <a:schemeClr val="dk1"/>
              </a:solidFill>
              <a:prstDash val="solid"/>
              <a:headEnd type="none" w="med" len="med"/>
              <a:tailEnd type="none" w="med" len="med"/>
            </a:ln>
          </p:spPr>
        </p:cxnSp>
        <p:cxnSp>
          <p:nvCxnSpPr>
            <p:cNvPr id="55449" name="直接连接符 331"/>
            <p:cNvCxnSpPr/>
            <p:nvPr>
              <p:custDataLst>
                <p:tags r:id="rId98"/>
              </p:custDataLst>
            </p:nvPr>
          </p:nvCxnSpPr>
          <p:spPr>
            <a:xfrm>
              <a:off x="12240" y="6528"/>
              <a:ext cx="603" cy="85"/>
            </a:xfrm>
            <a:prstGeom prst="line">
              <a:avLst/>
            </a:prstGeom>
            <a:ln w="25400" cap="flat" cmpd="sng">
              <a:solidFill>
                <a:schemeClr val="dk1"/>
              </a:solidFill>
              <a:prstDash val="sysDash"/>
              <a:headEnd type="none" w="med" len="med"/>
              <a:tailEnd type="none" w="med" len="med"/>
            </a:ln>
          </p:spPr>
        </p:cxnSp>
        <p:cxnSp>
          <p:nvCxnSpPr>
            <p:cNvPr id="55450" name="直接连接符 332"/>
            <p:cNvCxnSpPr/>
            <p:nvPr>
              <p:custDataLst>
                <p:tags r:id="rId99"/>
              </p:custDataLst>
            </p:nvPr>
          </p:nvCxnSpPr>
          <p:spPr>
            <a:xfrm>
              <a:off x="12843" y="6635"/>
              <a:ext cx="717" cy="398"/>
            </a:xfrm>
            <a:prstGeom prst="line">
              <a:avLst/>
            </a:prstGeom>
            <a:ln w="25400" cap="flat" cmpd="sng">
              <a:solidFill>
                <a:schemeClr val="dk1"/>
              </a:solidFill>
              <a:prstDash val="sysDash"/>
              <a:headEnd type="none" w="med" len="med"/>
              <a:tailEnd type="none" w="med" len="med"/>
            </a:ln>
          </p:spPr>
        </p:cxnSp>
        <p:cxnSp>
          <p:nvCxnSpPr>
            <p:cNvPr id="55451" name="直接连接符 333"/>
            <p:cNvCxnSpPr/>
            <p:nvPr>
              <p:custDataLst>
                <p:tags r:id="rId100"/>
              </p:custDataLst>
            </p:nvPr>
          </p:nvCxnSpPr>
          <p:spPr>
            <a:xfrm>
              <a:off x="12153" y="5930"/>
              <a:ext cx="87" cy="603"/>
            </a:xfrm>
            <a:prstGeom prst="line">
              <a:avLst/>
            </a:prstGeom>
            <a:ln w="25400" cap="flat" cmpd="sng">
              <a:solidFill>
                <a:schemeClr val="dk1"/>
              </a:solidFill>
              <a:prstDash val="solid"/>
              <a:headEnd type="none" w="med" len="med"/>
              <a:tailEnd type="none" w="med" len="med"/>
            </a:ln>
          </p:spPr>
        </p:cxnSp>
        <p:sp>
          <p:nvSpPr>
            <p:cNvPr id="337" name="TextBox 336"/>
            <p:cNvSpPr txBox="1"/>
            <p:nvPr>
              <p:custDataLst>
                <p:tags r:id="rId101"/>
              </p:custDataLst>
            </p:nvPr>
          </p:nvSpPr>
          <p:spPr>
            <a:xfrm>
              <a:off x="9723" y="3813"/>
              <a:ext cx="765" cy="324"/>
            </a:xfrm>
            <a:prstGeom prst="rect">
              <a:avLst/>
            </a:prstGeom>
            <a:noFill/>
          </p:spPr>
          <p:txBody>
            <a:bodyPr>
              <a:spAutoFit/>
            </a:bodyPr>
            <a:p>
              <a:pPr marR="0" defTabSz="914400">
                <a:buClrTx/>
                <a:buSzTx/>
                <a:buFontTx/>
                <a:buNone/>
                <a:defRPr/>
              </a:pPr>
              <a:r>
                <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rPr>
                <a:t>11</a:t>
              </a:r>
              <a:endParaRPr kumimoji="0" lang="en-US" altLang="zh-CN" sz="1000" kern="120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无线局域网的传输介质</a:t>
            </a:r>
            <a:endParaRPr lang="en-US" altLang="zh-CN" dirty="0"/>
          </a:p>
        </p:txBody>
      </p:sp>
      <p:sp>
        <p:nvSpPr>
          <p:cNvPr id="2" name="文本框 1"/>
          <p:cNvSpPr txBox="1"/>
          <p:nvPr/>
        </p:nvSpPr>
        <p:spPr>
          <a:xfrm>
            <a:off x="1796415" y="1435100"/>
            <a:ext cx="13700125" cy="5400675"/>
          </a:xfrm>
          <a:prstGeom prst="rect">
            <a:avLst/>
          </a:prstGeom>
          <a:noFill/>
        </p:spPr>
        <p:txBody>
          <a:bodyPr wrap="square" rtlCol="0" anchor="t">
            <a:spAutoFit/>
          </a:bodyPr>
          <a:p>
            <a:pPr indent="363855" eaLnBrk="1" latinLnBrk="0" hangingPunct="1">
              <a:lnSpc>
                <a:spcPts val="4600"/>
              </a:lnSpc>
            </a:pPr>
            <a:r>
              <a:rPr lang="en-US" altLang="zh-CN" sz="3200" b="1" err="1">
                <a:latin typeface="微软雅黑" panose="020B0503020204020204" pitchFamily="34" charset="-122"/>
                <a:ea typeface="微软雅黑" panose="020B0503020204020204" pitchFamily="34" charset="-122"/>
                <a:cs typeface="微软雅黑" panose="020B0503020204020204" pitchFamily="34" charset="-122"/>
                <a:sym typeface="+mn-ea"/>
              </a:rPr>
              <a:t>无线局域网的传输介质</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indent="363855" eaLnBrk="1" latinLnBrk="0" hangingPunct="1">
              <a:lnSpc>
                <a:spcPts val="4600"/>
              </a:lnSpc>
            </a:pPr>
            <a:r>
              <a:rPr lang="en-US" altLang="zh-CN" sz="2800" err="1">
                <a:latin typeface="微软雅黑" panose="020B0503020204020204" pitchFamily="34" charset="-122"/>
                <a:ea typeface="微软雅黑" panose="020B0503020204020204" pitchFamily="34" charset="-122"/>
                <a:cs typeface="微软雅黑" panose="020B0503020204020204" pitchFamily="34" charset="-122"/>
                <a:sym typeface="+mn-ea"/>
              </a:rPr>
              <a:t>与有线局域网一样，无线局域网同样也需要传输介质。只是无线局域网采用的传输介质不是双绞线或者光纤，而是红外线或者无线电波</a:t>
            </a:r>
            <a:r>
              <a:rPr lang="zh-CN" altLang="en-US" sz="2800" err="1">
                <a:latin typeface="微软雅黑" panose="020B0503020204020204" pitchFamily="34" charset="-122"/>
                <a:ea typeface="微软雅黑" panose="020B0503020204020204" pitchFamily="34" charset="-122"/>
                <a:cs typeface="微软雅黑" panose="020B0503020204020204" pitchFamily="34" charset="-122"/>
                <a:sym typeface="+mn-ea"/>
              </a:rPr>
              <a:t>等</a:t>
            </a:r>
            <a:r>
              <a:rPr lang="en-US" altLang="zh-CN" sz="2800" err="1">
                <a:latin typeface="微软雅黑" panose="020B0503020204020204" pitchFamily="34" charset="-122"/>
                <a:ea typeface="微软雅黑" panose="020B0503020204020204" pitchFamily="34" charset="-122"/>
                <a:cs typeface="微软雅黑" panose="020B0503020204020204" pitchFamily="34" charset="-122"/>
                <a:sym typeface="+mn-ea"/>
              </a:rPr>
              <a:t>，以后者使用居多</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indent="363855" eaLnBrk="1" latinLnBrk="0" hangingPunct="1">
              <a:lnSpc>
                <a:spcPts val="4600"/>
              </a:lnSpc>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（1）红外线</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indent="363855" eaLnBrk="1" latinLnBrk="0" hangingPunct="1">
              <a:lnSpc>
                <a:spcPts val="4600"/>
              </a:lnSpc>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无线局域网采用小于1微米波长的红外线作为传输介质，有较强的方向性，由于它采用低于可见光的部分频谱作为传输介质，使用不受无线电管理部门的限制。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indent="363855" eaLnBrk="1" latinLnBrk="0" hangingPunct="1">
              <a:lnSpc>
                <a:spcPts val="4600"/>
              </a:lnSpc>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（2）无线电波</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indent="363855" eaLnBrk="1" latinLnBrk="0" hangingPunct="1">
              <a:lnSpc>
                <a:spcPts val="4600"/>
              </a:lnSpc>
            </a:pPr>
            <a:r>
              <a:rPr lang="en-US" altLang="zh-CN" sz="2800" err="1">
                <a:latin typeface="微软雅黑" panose="020B0503020204020204" pitchFamily="34" charset="-122"/>
                <a:ea typeface="微软雅黑" panose="020B0503020204020204" pitchFamily="34" charset="-122"/>
                <a:cs typeface="微软雅黑" panose="020B0503020204020204" pitchFamily="34" charset="-122"/>
                <a:sym typeface="+mn-ea"/>
              </a:rPr>
              <a:t>采用无线电波作为无线局域网的传输介质是目前应用最多的，这主要是因为无线电波的覆盖范围较广，应用较广</a:t>
            </a:r>
            <a:r>
              <a:rPr lang="en-US" altLang="zh-CN" sz="2800" err="1">
                <a:latin typeface="微软雅黑" panose="020B0503020204020204" pitchFamily="34" charset="-122"/>
                <a:ea typeface="微软雅黑" panose="020B0503020204020204" pitchFamily="34" charset="-122"/>
                <a:cs typeface="微软雅黑" panose="020B0503020204020204" pitchFamily="34" charset="-122"/>
                <a:sym typeface="+mn-ea"/>
              </a:rPr>
              <a:t>泛</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532120" y="3810635"/>
            <a:ext cx="11529060" cy="533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红外</a:t>
            </a:r>
            <a:r>
              <a:rPr lang="en-US" altLang="zh-CN" dirty="0"/>
              <a:t>LAN</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91828" y="3216938"/>
            <a:ext cx="9624923" cy="632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bwMode="auto">
          <a:xfrm>
            <a:off x="1270955" y="1487397"/>
            <a:ext cx="5210336" cy="919471"/>
          </a:xfrm>
          <a:prstGeom prst="rect">
            <a:avLst/>
          </a:prstGeom>
          <a:noFill/>
          <a:ln w="9525">
            <a:noFill/>
            <a:miter lim="800000"/>
          </a:ln>
          <a:effectLst/>
        </p:spPr>
        <p:txBody>
          <a:bodyPr/>
          <a:lstStyle/>
          <a:p>
            <a:pPr marL="342900" indent="-342900">
              <a:spcBef>
                <a:spcPct val="20000"/>
              </a:spcBef>
              <a:buClr>
                <a:schemeClr val="accent1"/>
              </a:buClr>
              <a:buSzPct val="65000"/>
              <a:buFont typeface="Wingdings" panose="05000000000000000000" pitchFamily="2" charset="2"/>
              <a:buChar char="n"/>
              <a:defRPr/>
            </a:pPr>
            <a:r>
              <a:rPr lang="zh-CN" altLang="en-US" sz="3200" b="1" kern="0" dirty="0">
                <a:solidFill>
                  <a:schemeClr val="tx1">
                    <a:lumMod val="75000"/>
                    <a:lumOff val="25000"/>
                  </a:schemeClr>
                </a:solidFill>
                <a:latin typeface="+mj-ea"/>
                <a:ea typeface="+mj-ea"/>
              </a:rPr>
              <a:t>定向</a:t>
            </a:r>
            <a:r>
              <a:rPr lang="en-US" altLang="zh-CN" sz="3200" b="1" kern="0" dirty="0">
                <a:solidFill>
                  <a:schemeClr val="tx1">
                    <a:lumMod val="75000"/>
                    <a:lumOff val="25000"/>
                  </a:schemeClr>
                </a:solidFill>
                <a:latin typeface="+mj-ea"/>
                <a:ea typeface="+mj-ea"/>
              </a:rPr>
              <a:t>/</a:t>
            </a:r>
            <a:r>
              <a:rPr lang="zh-CN" altLang="en-US" sz="3200" b="1" kern="0" dirty="0">
                <a:solidFill>
                  <a:schemeClr val="tx1">
                    <a:lumMod val="75000"/>
                    <a:lumOff val="25000"/>
                  </a:schemeClr>
                </a:solidFill>
                <a:latin typeface="+mj-ea"/>
                <a:ea typeface="+mj-ea"/>
              </a:rPr>
              <a:t>扩散</a:t>
            </a:r>
            <a:r>
              <a:rPr lang="en-US" altLang="zh-CN" sz="3200" b="1" kern="0" dirty="0">
                <a:solidFill>
                  <a:schemeClr val="tx1">
                    <a:lumMod val="75000"/>
                    <a:lumOff val="25000"/>
                  </a:schemeClr>
                </a:solidFill>
                <a:latin typeface="+mj-ea"/>
                <a:ea typeface="+mj-ea"/>
                <a:sym typeface="+mn-ea"/>
              </a:rPr>
              <a:t>/</a:t>
            </a:r>
            <a:r>
              <a:rPr lang="zh-CN" altLang="en-US" sz="3200" b="1" kern="0" dirty="0">
                <a:solidFill>
                  <a:schemeClr val="tx1">
                    <a:lumMod val="75000"/>
                    <a:lumOff val="25000"/>
                  </a:schemeClr>
                </a:solidFill>
                <a:latin typeface="+mj-ea"/>
                <a:ea typeface="+mj-ea"/>
                <a:sym typeface="+mn-ea"/>
              </a:rPr>
              <a:t>反射</a:t>
            </a:r>
            <a:endParaRPr lang="zh-CN" altLang="en-US" sz="3200" b="1" kern="0" dirty="0">
              <a:solidFill>
                <a:schemeClr val="tx1">
                  <a:lumMod val="75000"/>
                  <a:lumOff val="25000"/>
                </a:schemeClr>
              </a:solidFill>
              <a:latin typeface="+mj-ea"/>
              <a:ea typeface="+mj-ea"/>
              <a:sym typeface="+mn-ea"/>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557" y="4156536"/>
            <a:ext cx="12398574" cy="44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可见光</a:t>
            </a:r>
            <a:r>
              <a:rPr lang="en-US" altLang="zh-CN" dirty="0"/>
              <a:t>LAN</a:t>
            </a:r>
            <a:endParaRPr lang="en-US" altLang="zh-CN" dirty="0"/>
          </a:p>
        </p:txBody>
      </p:sp>
      <p:pic>
        <p:nvPicPr>
          <p:cNvPr id="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9472" y="1760711"/>
            <a:ext cx="9190611" cy="778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常见术语解释</a:t>
            </a:r>
            <a:endParaRPr lang="en-US" altLang="zh-CN" dirty="0"/>
          </a:p>
        </p:txBody>
      </p:sp>
      <p:sp>
        <p:nvSpPr>
          <p:cNvPr id="4" name="内容占位符 2"/>
          <p:cNvSpPr txBox="1"/>
          <p:nvPr/>
        </p:nvSpPr>
        <p:spPr>
          <a:xfrm>
            <a:off x="977186" y="1159366"/>
            <a:ext cx="15769752" cy="496855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fontAlgn="auto">
              <a:lnSpc>
                <a:spcPct val="150000"/>
              </a:lnSpc>
              <a:spcBef>
                <a:spcPts val="0"/>
              </a:spcBef>
              <a:spcAft>
                <a:spcPts val="0"/>
              </a:spcAft>
              <a:defRPr/>
            </a:pPr>
            <a:r>
              <a:rPr lang="zh-CN" altLang="en-US" sz="3200" dirty="0">
                <a:solidFill>
                  <a:schemeClr val="tx1"/>
                </a:solidFill>
                <a:effectLst>
                  <a:outerShdw blurRad="38100" dist="19050" dir="2700000" algn="tl" rotWithShape="0">
                    <a:schemeClr val="dk1">
                      <a:alpha val="40000"/>
                    </a:schemeClr>
                  </a:outerShdw>
                </a:effectLst>
                <a:latin typeface="+mj-ea"/>
                <a:ea typeface="+mj-ea"/>
              </a:rPr>
              <a:t>MU-MIMO（多用户</a:t>
            </a:r>
            <a:r>
              <a:rPr lang="en-US" altLang="zh-CN" sz="3200" dirty="0">
                <a:solidFill>
                  <a:schemeClr val="tx1"/>
                </a:solidFill>
                <a:effectLst>
                  <a:outerShdw blurRad="38100" dist="19050" dir="2700000" algn="tl" rotWithShape="0">
                    <a:schemeClr val="dk1">
                      <a:alpha val="40000"/>
                    </a:schemeClr>
                  </a:outerShdw>
                </a:effectLst>
                <a:latin typeface="+mj-ea"/>
                <a:ea typeface="+mj-ea"/>
              </a:rPr>
              <a:t>-</a:t>
            </a:r>
            <a:r>
              <a:rPr lang="zh-CN" altLang="en-US" sz="3200" dirty="0">
                <a:solidFill>
                  <a:schemeClr val="tx1"/>
                </a:solidFill>
                <a:effectLst>
                  <a:outerShdw blurRad="38100" dist="19050" dir="2700000" algn="tl" rotWithShape="0">
                    <a:schemeClr val="dk1">
                      <a:alpha val="40000"/>
                    </a:schemeClr>
                  </a:outerShdw>
                </a:effectLst>
                <a:latin typeface="+mj-ea"/>
                <a:ea typeface="+mj-ea"/>
              </a:rPr>
              <a:t>多输入多输出）</a:t>
            </a:r>
            <a:endParaRPr lang="zh-CN" altLang="en-US" sz="3200" dirty="0">
              <a:solidFill>
                <a:schemeClr val="tx1">
                  <a:lumMod val="65000"/>
                  <a:lumOff val="35000"/>
                </a:schemeClr>
              </a:solidFill>
              <a:latin typeface="+mj-ea"/>
              <a:ea typeface="+mj-ea"/>
            </a:endParaRPr>
          </a:p>
          <a:p>
            <a:pPr lvl="1" indent="0" fontAlgn="auto">
              <a:lnSpc>
                <a:spcPct val="150000"/>
              </a:lnSpc>
              <a:spcBef>
                <a:spcPts val="0"/>
              </a:spcBef>
              <a:spcAft>
                <a:spcPts val="0"/>
              </a:spcAft>
              <a:defRPr/>
            </a:pPr>
            <a:r>
              <a:rPr lang="en-US" altLang="zh-CN" sz="2800" dirty="0">
                <a:solidFill>
                  <a:schemeClr val="tx1">
                    <a:lumMod val="65000"/>
                    <a:lumOff val="35000"/>
                  </a:schemeClr>
                </a:solidFill>
                <a:latin typeface="+mj-ea"/>
                <a:ea typeface="+mj-ea"/>
              </a:rPr>
              <a:t>WiFi网络，最大瓶颈是什么？ </a:t>
            </a:r>
            <a:endParaRPr lang="en-US" altLang="zh-CN" sz="2800" dirty="0">
              <a:solidFill>
                <a:schemeClr val="tx1">
                  <a:lumMod val="65000"/>
                  <a:lumOff val="35000"/>
                </a:schemeClr>
              </a:solidFill>
              <a:latin typeface="+mj-ea"/>
              <a:ea typeface="+mj-ea"/>
            </a:endParaRPr>
          </a:p>
          <a:p>
            <a:pPr lvl="1" indent="0" algn="l" fontAlgn="auto">
              <a:lnSpc>
                <a:spcPct val="150000"/>
              </a:lnSpc>
              <a:spcBef>
                <a:spcPts val="0"/>
              </a:spcBef>
              <a:spcAft>
                <a:spcPts val="0"/>
              </a:spcAft>
              <a:buChar char=""/>
              <a:defRPr/>
            </a:pPr>
            <a:r>
              <a:rPr lang="en-US" altLang="zh-CN" sz="2800" dirty="0">
                <a:solidFill>
                  <a:schemeClr val="tx1">
                    <a:lumMod val="65000"/>
                    <a:lumOff val="35000"/>
                  </a:schemeClr>
                </a:solidFill>
                <a:latin typeface="+mj-ea"/>
                <a:ea typeface="+mj-ea"/>
                <a:sym typeface="+mn-ea"/>
              </a:rPr>
              <a:t>802.11a/b/g技术的无线接入点和客户端是通过单个天线单个空间信道（SISO）来实现数据传送的</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endParaRPr>
          </a:p>
          <a:p>
            <a:pPr lvl="1" indent="0" algn="l" fontAlgn="auto">
              <a:lnSpc>
                <a:spcPct val="150000"/>
              </a:lnSpc>
              <a:spcBef>
                <a:spcPts val="0"/>
              </a:spcBef>
              <a:spcAft>
                <a:spcPts val="0"/>
              </a:spcAft>
              <a:buChar char=""/>
              <a:defRPr/>
            </a:pPr>
            <a:r>
              <a:rPr lang="en-US" altLang="zh-CN" sz="2800" dirty="0">
                <a:solidFill>
                  <a:schemeClr val="tx1">
                    <a:lumMod val="65000"/>
                    <a:lumOff val="35000"/>
                  </a:schemeClr>
                </a:solidFill>
                <a:latin typeface="+mj-ea"/>
                <a:ea typeface="+mj-ea"/>
                <a:sym typeface="+mn-ea"/>
              </a:rPr>
              <a:t>802.11n技术的无线接入点和客户端可以利用两个或者更多的空分信道同时传送数据，具体应用</a:t>
            </a:r>
            <a:r>
              <a:rPr lang="zh-CN" altLang="en-US" sz="2800" dirty="0">
                <a:solidFill>
                  <a:schemeClr val="tx1">
                    <a:lumMod val="65000"/>
                    <a:lumOff val="35000"/>
                  </a:schemeClr>
                </a:solidFill>
                <a:latin typeface="+mj-ea"/>
                <a:ea typeface="+mj-ea"/>
                <a:sym typeface="+mn-ea"/>
              </a:rPr>
              <a:t>到</a:t>
            </a:r>
            <a:r>
              <a:rPr lang="en-US" altLang="zh-CN" sz="2800" dirty="0">
                <a:solidFill>
                  <a:srgbClr val="FF0000"/>
                </a:solidFill>
                <a:latin typeface="+mj-ea"/>
                <a:ea typeface="+mj-ea"/>
                <a:sym typeface="+mn-ea"/>
              </a:rPr>
              <a:t>多天线技术-MIMO</a:t>
            </a:r>
            <a:r>
              <a:rPr lang="en-US" altLang="zh-CN" sz="2800" dirty="0">
                <a:solidFill>
                  <a:schemeClr val="tx1">
                    <a:lumMod val="65000"/>
                    <a:lumOff val="35000"/>
                  </a:schemeClr>
                </a:solidFill>
                <a:latin typeface="+mj-ea"/>
                <a:ea typeface="+mj-ea"/>
                <a:sym typeface="+mn-ea"/>
              </a:rPr>
              <a:t>（Multiple-Input Multiple-Output，多入多出）</a:t>
            </a:r>
            <a:r>
              <a:rPr lang="zh-CN" altLang="en-US" sz="2800" dirty="0">
                <a:solidFill>
                  <a:schemeClr val="tx1">
                    <a:lumMod val="65000"/>
                    <a:lumOff val="35000"/>
                  </a:schemeClr>
                </a:solidFill>
                <a:latin typeface="+mj-ea"/>
                <a:ea typeface="+mj-ea"/>
                <a:sym typeface="+mn-ea"/>
              </a:rPr>
              <a:t>，</a:t>
            </a:r>
            <a:r>
              <a:rPr lang="en-US" altLang="zh-CN" sz="2800" dirty="0">
                <a:solidFill>
                  <a:schemeClr val="tx1">
                    <a:lumMod val="65000"/>
                    <a:lumOff val="35000"/>
                  </a:schemeClr>
                </a:solidFill>
                <a:latin typeface="+mj-ea"/>
                <a:ea typeface="+mj-ea"/>
                <a:sym typeface="+mn-ea"/>
              </a:rPr>
              <a:t>如果终端也支持MIMO技术的话，</a:t>
            </a:r>
            <a:r>
              <a:rPr lang="zh-CN" altLang="en-US" sz="2800" dirty="0">
                <a:solidFill>
                  <a:schemeClr val="tx1">
                    <a:lumMod val="65000"/>
                    <a:lumOff val="35000"/>
                  </a:schemeClr>
                </a:solidFill>
                <a:latin typeface="+mj-ea"/>
                <a:ea typeface="+mj-ea"/>
                <a:sym typeface="+mn-ea"/>
              </a:rPr>
              <a:t>就</a:t>
            </a:r>
            <a:r>
              <a:rPr lang="en-US" altLang="zh-CN" sz="2800" dirty="0">
                <a:solidFill>
                  <a:schemeClr val="tx1">
                    <a:lumMod val="65000"/>
                    <a:lumOff val="35000"/>
                  </a:schemeClr>
                </a:solidFill>
                <a:latin typeface="+mj-ea"/>
                <a:ea typeface="+mj-ea"/>
                <a:sym typeface="+mn-ea"/>
              </a:rPr>
              <a:t>能够采用多个接收天线和高级信号处理技术来重建从多个信道发送过来的数据</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endParaRPr>
          </a:p>
          <a:p>
            <a:pPr lvl="1" indent="0" fontAlgn="auto">
              <a:lnSpc>
                <a:spcPct val="150000"/>
              </a:lnSpc>
              <a:spcBef>
                <a:spcPts val="0"/>
              </a:spcBef>
              <a:spcAft>
                <a:spcPts val="0"/>
              </a:spcAft>
              <a:defRPr/>
            </a:pPr>
            <a:r>
              <a:rPr lang="en-US" altLang="zh-CN" sz="2800" dirty="0">
                <a:solidFill>
                  <a:schemeClr val="tx1">
                    <a:lumMod val="65000"/>
                    <a:lumOff val="35000"/>
                  </a:schemeClr>
                </a:solidFill>
                <a:latin typeface="+mj-ea"/>
                <a:ea typeface="+mj-ea"/>
              </a:rPr>
              <a:t>802.11ac标准，AP（就是路由器、热点）一次只能和一个客户端通讯</a:t>
            </a:r>
            <a:endParaRPr lang="en-US" altLang="zh-CN" sz="2800" dirty="0">
              <a:solidFill>
                <a:schemeClr val="tx1">
                  <a:lumMod val="65000"/>
                  <a:lumOff val="35000"/>
                </a:schemeClr>
              </a:solidFill>
              <a:latin typeface="+mj-ea"/>
              <a:ea typeface="+mj-ea"/>
            </a:endParaRPr>
          </a:p>
          <a:p>
            <a:pPr lvl="1" indent="0" fontAlgn="auto">
              <a:lnSpc>
                <a:spcPct val="150000"/>
              </a:lnSpc>
              <a:spcBef>
                <a:spcPts val="0"/>
              </a:spcBef>
              <a:spcAft>
                <a:spcPts val="0"/>
              </a:spcAft>
              <a:defRPr/>
            </a:pPr>
            <a:r>
              <a:rPr lang="en-US" altLang="zh-CN" sz="2800" dirty="0">
                <a:solidFill>
                  <a:schemeClr val="tx1">
                    <a:lumMod val="65000"/>
                    <a:lumOff val="35000"/>
                  </a:schemeClr>
                </a:solidFill>
                <a:latin typeface="+mj-ea"/>
                <a:ea typeface="+mj-ea"/>
              </a:rPr>
              <a:t>802.11ac 2.0</a:t>
            </a:r>
            <a:r>
              <a:rPr lang="zh-CN" altLang="en-US" sz="2800" dirty="0">
                <a:solidFill>
                  <a:schemeClr val="tx1">
                    <a:lumMod val="65000"/>
                    <a:lumOff val="35000"/>
                  </a:schemeClr>
                </a:solidFill>
                <a:latin typeface="+mj-ea"/>
                <a:ea typeface="+mj-ea"/>
              </a:rPr>
              <a:t>，引入了名为MU-MIMO的新功能</a:t>
            </a:r>
            <a:endParaRPr lang="zh-CN" altLang="en-US" sz="2800" dirty="0">
              <a:solidFill>
                <a:schemeClr val="tx1">
                  <a:lumMod val="65000"/>
                  <a:lumOff val="35000"/>
                </a:schemeClr>
              </a:solidFill>
              <a:latin typeface="+mj-ea"/>
              <a:ea typeface="+mj-ea"/>
            </a:endParaRPr>
          </a:p>
          <a:p>
            <a:pPr lvl="1" fontAlgn="auto">
              <a:lnSpc>
                <a:spcPct val="200000"/>
              </a:lnSpc>
              <a:spcAft>
                <a:spcPts val="0"/>
              </a:spcAft>
              <a:defRPr/>
            </a:pPr>
            <a:endParaRPr lang="en-US" altLang="zh-CN" sz="2800" dirty="0">
              <a:solidFill>
                <a:schemeClr val="tx1">
                  <a:lumMod val="65000"/>
                  <a:lumOff val="35000"/>
                </a:schemeClr>
              </a:solidFill>
              <a:latin typeface="+mj-ea"/>
              <a:ea typeface="+mj-ea"/>
            </a:endParaRPr>
          </a:p>
        </p:txBody>
      </p:sp>
      <p:sp>
        <p:nvSpPr>
          <p:cNvPr id="2" name="圆角矩形标注 1"/>
          <p:cNvSpPr/>
          <p:nvPr/>
        </p:nvSpPr>
        <p:spPr>
          <a:xfrm>
            <a:off x="9278620" y="1283970"/>
            <a:ext cx="3268345" cy="942975"/>
          </a:xfrm>
          <a:prstGeom prst="wedgeRoundRectCallout">
            <a:avLst>
              <a:gd name="adj1" fmla="val -91457"/>
              <a:gd name="adj2" fmla="val 39774"/>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lang="zh-CN" altLang="en-US" sz="2400" dirty="0">
                <a:solidFill>
                  <a:schemeClr val="tx1">
                    <a:lumMod val="75000"/>
                    <a:lumOff val="25000"/>
                  </a:schemeClr>
                </a:solidFill>
                <a:latin typeface="+mj-ea"/>
                <a:ea typeface="+mj-ea"/>
              </a:rPr>
              <a:t>同一个WiFi网络内，设备越多越慢</a:t>
            </a:r>
            <a:endParaRPr lang="zh-CN" altLang="en-US" sz="2400" dirty="0">
              <a:solidFill>
                <a:schemeClr val="tx1">
                  <a:lumMod val="75000"/>
                  <a:lumOff val="25000"/>
                </a:schemeClr>
              </a:solidFill>
              <a:latin typeface="+mj-ea"/>
              <a:ea typeface="+mj-ea"/>
            </a:endParaRPr>
          </a:p>
        </p:txBody>
      </p:sp>
      <p:sp>
        <p:nvSpPr>
          <p:cNvPr id="3" name="圆角矩形标注 2"/>
          <p:cNvSpPr/>
          <p:nvPr/>
        </p:nvSpPr>
        <p:spPr>
          <a:xfrm>
            <a:off x="13541375" y="1284605"/>
            <a:ext cx="2002790" cy="1379220"/>
          </a:xfrm>
          <a:prstGeom prst="wedgeRoundRectCallout">
            <a:avLst>
              <a:gd name="adj1" fmla="val -101838"/>
              <a:gd name="adj2" fmla="val 3070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lang="zh-CN" altLang="en-US" sz="2400" dirty="0">
                <a:solidFill>
                  <a:schemeClr val="tx1">
                    <a:lumMod val="75000"/>
                    <a:lumOff val="25000"/>
                  </a:schemeClr>
                </a:solidFill>
                <a:latin typeface="+mj-ea"/>
                <a:ea typeface="+mj-ea"/>
              </a:rPr>
              <a:t>传输距离（物理障碍）</a:t>
            </a:r>
            <a:endParaRPr lang="zh-CN" altLang="en-US" sz="24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bldLvl="0" animBg="1"/>
      <p:bldP spid="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423035" y="1164590"/>
            <a:ext cx="13470255"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endParaRPr lang="en-US" altLang="zh-CN" sz="3200" b="1" dirty="0">
              <a:solidFill>
                <a:srgbClr val="FF0000"/>
              </a:solidFill>
              <a:latin typeface="+mj-ea"/>
              <a:ea typeface="+mj-ea"/>
            </a:endParaRPr>
          </a:p>
        </p:txBody>
      </p:sp>
      <p:sp>
        <p:nvSpPr>
          <p:cNvPr id="6" name="内容占位符 2"/>
          <p:cNvSpPr>
            <a:spLocks noGrp="1"/>
          </p:cNvSpPr>
          <p:nvPr/>
        </p:nvSpPr>
        <p:spPr bwMode="auto">
          <a:xfrm>
            <a:off x="1300480" y="1164590"/>
            <a:ext cx="15689580"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dirty="0">
                <a:latin typeface="微软雅黑" panose="020B0503020204020204" pitchFamily="34" charset="-122"/>
                <a:ea typeface="微软雅黑" panose="020B0503020204020204" pitchFamily="34" charset="-122"/>
                <a:sym typeface="+mn-ea"/>
              </a:rPr>
              <a:t>多天线技术</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也称为多输入</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多输出技术</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MIMO</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，是指在发射端和接收端分别使用多根发射天线和接收天线，并让信号通过发射端与接收端的多根天线进行发射和接收，从而改善通信质量的一种空间技术。</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多天线的应用有很多种技术手段：</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2" indent="-457200">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波束成型（Beamforming）：借由多根天线产生一个具有指向性的波束，将能量集中在想要传输的方向，增加信号传输品质，并减少与其他用户间的干扰。</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2" indent="-457200">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空时分组码（Space-Time Block Code，即STBC）：在多天线上的不同时刻发送不同信息来提高数据可靠性。</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457200">
              <a:lnSpc>
                <a:spcPct val="150000"/>
              </a:lnSpc>
              <a:buFont typeface="Wingdings" panose="05000000000000000000" charset="0"/>
              <a:buChar char="Ø"/>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1" indent="-342900">
              <a:lnSpc>
                <a:spcPct val="150000"/>
              </a:lnSpc>
              <a:buFont typeface="Wingdings" panose="05000000000000000000" charset="0"/>
              <a:buChar char="n"/>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1" indent="-342900" algn="l">
              <a:lnSpc>
                <a:spcPct val="150000"/>
              </a:lnSpc>
              <a:buChar char="n"/>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sz="2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sz="2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96020" y="6247765"/>
            <a:ext cx="7566025" cy="379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327" y="3843482"/>
            <a:ext cx="9634264" cy="580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dirty="0"/>
              <a:t>MIMO</a:t>
            </a:r>
            <a:endParaRPr lang="en-US" dirty="0"/>
          </a:p>
        </p:txBody>
      </p:sp>
      <p:sp>
        <p:nvSpPr>
          <p:cNvPr id="3" name="内容占位符 2"/>
          <p:cNvSpPr>
            <a:spLocks noGrp="1"/>
          </p:cNvSpPr>
          <p:nvPr/>
        </p:nvSpPr>
        <p:spPr bwMode="auto">
          <a:xfrm>
            <a:off x="1423035" y="1164590"/>
            <a:ext cx="13470255"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endParaRPr lang="en-US" altLang="zh-CN" sz="3200" b="1" dirty="0">
              <a:solidFill>
                <a:srgbClr val="FF0000"/>
              </a:solidFill>
              <a:latin typeface="+mj-ea"/>
              <a:ea typeface="+mj-ea"/>
            </a:endParaRPr>
          </a:p>
        </p:txBody>
      </p:sp>
      <p:pic>
        <p:nvPicPr>
          <p:cNvPr id="4" name="图片 3"/>
          <p:cNvPicPr>
            <a:picLocks noChangeAspect="1"/>
          </p:cNvPicPr>
          <p:nvPr/>
        </p:nvPicPr>
        <p:blipFill>
          <a:blip r:embed="rId1"/>
          <a:stretch>
            <a:fillRect/>
          </a:stretch>
        </p:blipFill>
        <p:spPr>
          <a:xfrm>
            <a:off x="1597025" y="1351280"/>
            <a:ext cx="10159365" cy="5486400"/>
          </a:xfrm>
          <a:prstGeom prst="rect">
            <a:avLst/>
          </a:prstGeom>
        </p:spPr>
      </p:pic>
      <p:sp>
        <p:nvSpPr>
          <p:cNvPr id="6" name="内容占位符 2"/>
          <p:cNvSpPr>
            <a:spLocks noGrp="1"/>
          </p:cNvSpPr>
          <p:nvPr/>
        </p:nvSpPr>
        <p:spPr bwMode="auto">
          <a:xfrm>
            <a:off x="1833880" y="7305040"/>
            <a:ext cx="15689580"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sz="2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IMO能够更好地利用空间维度的资源、提高频谱效率。其原理在于，利用基站端和终端的多根天线产生多个空间传输通道，类似于多路传输“管道”，数据可以在这些“管道”中并行传输。MIMO技术的好处在于，它可以在不增加系统带宽和发送功率的情况下，显著提升传输性能。</a:t>
            </a:r>
            <a:r>
              <a:rPr lang="en-US" altLang="zh-CN" sz="2400" dirty="0">
                <a:solidFill>
                  <a:srgbClr val="9B0100"/>
                </a:solidFill>
                <a:latin typeface="微软雅黑" panose="020B0503020204020204" pitchFamily="34" charset="-122"/>
                <a:ea typeface="微软雅黑" panose="020B0503020204020204" pitchFamily="34" charset="-122"/>
                <a:sym typeface="+mn-ea"/>
              </a:rPr>
              <a:t>MIMO</a:t>
            </a:r>
            <a:r>
              <a:rPr lang="zh-CN" altLang="en-US" sz="2400" dirty="0">
                <a:solidFill>
                  <a:srgbClr val="9B0100"/>
                </a:solidFill>
                <a:latin typeface="微软雅黑" panose="020B0503020204020204" pitchFamily="34" charset="-122"/>
                <a:ea typeface="微软雅黑" panose="020B0503020204020204" pitchFamily="34" charset="-122"/>
                <a:sym typeface="+mn-ea"/>
              </a:rPr>
              <a:t>技术就是利用其它技术来改进接收端的信噪比</a:t>
            </a:r>
            <a:endParaRPr sz="2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pic>
        <p:nvPicPr>
          <p:cNvPr id="2" name="图片 1"/>
          <p:cNvPicPr>
            <a:picLocks noChangeAspect="1"/>
          </p:cNvPicPr>
          <p:nvPr>
            <p:custDataLst>
              <p:tags r:id="rId1"/>
            </p:custDataLst>
          </p:nvPr>
        </p:nvPicPr>
        <p:blipFill>
          <a:blip r:embed="rId2"/>
          <a:stretch>
            <a:fillRect/>
          </a:stretch>
        </p:blipFill>
        <p:spPr>
          <a:xfrm>
            <a:off x="288603" y="1112639"/>
            <a:ext cx="9048750" cy="46577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88603" y="5584825"/>
            <a:ext cx="8991600" cy="47053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10369723" y="1400671"/>
            <a:ext cx="6768752" cy="7991202"/>
          </a:xfrm>
          <a:prstGeom prst="rect">
            <a:avLst/>
          </a:prstGeom>
        </p:spPr>
      </p:pic>
      <p:pic>
        <p:nvPicPr>
          <p:cNvPr id="3" name="图片 2"/>
          <p:cNvPicPr>
            <a:picLocks noChangeAspect="1"/>
          </p:cNvPicPr>
          <p:nvPr>
            <p:custDataLst>
              <p:tags r:id="rId7"/>
            </p:custDataLst>
          </p:nvPr>
        </p:nvPicPr>
        <p:blipFill>
          <a:blip r:embed="rId8"/>
          <a:stretch>
            <a:fillRect/>
          </a:stretch>
        </p:blipFill>
        <p:spPr>
          <a:xfrm>
            <a:off x="287655" y="2588895"/>
            <a:ext cx="9678670" cy="6106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bwMode="auto">
          <a:xfrm>
            <a:off x="1423035" y="1379855"/>
            <a:ext cx="13470255"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l">
              <a:lnSpc>
                <a:spcPct val="150000"/>
              </a:lnSpc>
            </a:pPr>
            <a:r>
              <a:rPr lang="en-US" altLang="zh-CN" sz="3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MIMO的天线配置通常表示成“M*N”，其中M和N均为整数。</a:t>
            </a: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a:lnSpc>
                <a:spcPct val="150000"/>
              </a:lnSpc>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M表示传输天线的数量</a:t>
            </a:r>
            <a:endPar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914400" lvl="1" indent="-457200" algn="l">
              <a:lnSpc>
                <a:spcPct val="150000"/>
              </a:lnSpc>
              <a:buFont typeface="Wingdings" panose="05000000000000000000" charset="0"/>
              <a:buChar char="Ø"/>
            </a:pPr>
            <a:r>
              <a:rPr lang="en-US" altLang="zh-CN"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N表示接收天线的数量</a:t>
            </a:r>
            <a:endParaRPr lang="en-US" altLang="zh-CN" sz="2800"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占位符 1"/>
          <p:cNvSpPr>
            <a:spLocks noGrp="1"/>
          </p:cNvSpPr>
          <p:nvPr>
            <p:ph type="body" sz="quarter" idx="10"/>
          </p:nvPr>
        </p:nvSpPr>
        <p:spPr>
          <a:xfrm>
            <a:off x="458470" y="321310"/>
            <a:ext cx="7433941" cy="648335"/>
          </a:xfrm>
        </p:spPr>
        <p:txBody>
          <a:bodyPr/>
          <a:p>
            <a:r>
              <a:rPr lang="en-US" dirty="0"/>
              <a:t>MIMO</a:t>
            </a:r>
            <a:endParaRPr lang="en-US" dirty="0"/>
          </a:p>
        </p:txBody>
      </p:sp>
      <p:pic>
        <p:nvPicPr>
          <p:cNvPr id="105476" name="图片 4" descr="D:\00.工作计划\V2R1C01封闭写作资料\WLAN AP新产品图片-PNG\WLAN AP新产品图片\AP6010DN-美观标准室内型双频.png"/>
          <p:cNvPicPr>
            <a:picLocks noChangeAspect="1"/>
          </p:cNvPicPr>
          <p:nvPr/>
        </p:nvPicPr>
        <p:blipFill>
          <a:blip r:embed="rId1"/>
          <a:stretch>
            <a:fillRect/>
          </a:stretch>
        </p:blipFill>
        <p:spPr>
          <a:xfrm>
            <a:off x="3423285" y="4837430"/>
            <a:ext cx="5262880" cy="2756535"/>
          </a:xfrm>
          <a:prstGeom prst="rect">
            <a:avLst/>
          </a:prstGeom>
          <a:noFill/>
          <a:ln w="9525">
            <a:noFill/>
          </a:ln>
        </p:spPr>
      </p:pic>
      <p:pic>
        <p:nvPicPr>
          <p:cNvPr id="105477" name="图片 5" descr="D:\00.工作计划\V2R1C01封闭写作资料\WLAN AP新产品图片-PNG\WLAN AP新产品图片\AP7110DN rightside_perspective.png"/>
          <p:cNvPicPr>
            <a:picLocks noChangeAspect="1"/>
          </p:cNvPicPr>
          <p:nvPr/>
        </p:nvPicPr>
        <p:blipFill>
          <a:blip r:embed="rId2"/>
          <a:stretch>
            <a:fillRect/>
          </a:stretch>
        </p:blipFill>
        <p:spPr>
          <a:xfrm>
            <a:off x="11398885" y="4837430"/>
            <a:ext cx="4511675" cy="2987675"/>
          </a:xfrm>
          <a:prstGeom prst="rect">
            <a:avLst/>
          </a:prstGeom>
          <a:noFill/>
          <a:ln w="9525">
            <a:noFill/>
          </a:ln>
        </p:spPr>
      </p:pic>
      <p:sp>
        <p:nvSpPr>
          <p:cNvPr id="7" name="TextBox 6"/>
          <p:cNvSpPr txBox="1"/>
          <p:nvPr>
            <p:custDataLst>
              <p:tags r:id="rId3"/>
            </p:custDataLst>
          </p:nvPr>
        </p:nvSpPr>
        <p:spPr>
          <a:xfrm>
            <a:off x="4231640" y="8379460"/>
            <a:ext cx="2535555" cy="521970"/>
          </a:xfrm>
          <a:prstGeom prst="rect">
            <a:avLst/>
          </a:prstGeom>
          <a:noFill/>
        </p:spPr>
        <p:txBody>
          <a:bodyPr wrap="square">
            <a:spAutoFit/>
          </a:bodyPr>
          <a:p>
            <a:pPr marR="0" defTabSz="914400">
              <a:buClrTx/>
              <a:buSzTx/>
              <a:buFontTx/>
              <a:buNone/>
              <a:defRPr/>
            </a:pPr>
            <a:r>
              <a:rPr kumimoji="0" lang="zh-CN" altLang="en-US"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内置</a:t>
            </a:r>
            <a:r>
              <a:rPr kumimoji="0" lang="en-US" altLang="zh-CN"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天线</a:t>
            </a:r>
            <a:endParaRPr kumimoji="0" lang="zh-CN" altLang="en-US" sz="2800" kern="1200" cap="none" spc="0" normalizeH="0" baseline="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p:custDataLst>
              <p:tags r:id="rId4"/>
            </p:custDataLst>
          </p:nvPr>
        </p:nvSpPr>
        <p:spPr>
          <a:xfrm>
            <a:off x="12188825" y="8379460"/>
            <a:ext cx="2487930" cy="521970"/>
          </a:xfrm>
          <a:prstGeom prst="rect">
            <a:avLst/>
          </a:prstGeom>
          <a:noFill/>
        </p:spPr>
        <p:txBody>
          <a:bodyPr wrap="square">
            <a:spAutoFit/>
          </a:bodyPr>
          <a:p>
            <a:pPr marR="0" defTabSz="914400">
              <a:buClrTx/>
              <a:buSzTx/>
              <a:buFontTx/>
              <a:buNone/>
              <a:defRPr/>
            </a:pPr>
            <a:r>
              <a:rPr kumimoji="0" lang="zh-CN" altLang="en-US"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外置</a:t>
            </a:r>
            <a:r>
              <a:rPr kumimoji="0" lang="en-US" altLang="zh-CN"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天线</a:t>
            </a:r>
            <a:endParaRPr kumimoji="0" lang="zh-CN" altLang="en-US" sz="2800" kern="1200" cap="none" spc="0" normalizeH="0" baseline="0" noProof="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8686322" y="2966547"/>
            <a:ext cx="6718645" cy="5899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584747" y="1807702"/>
            <a:ext cx="10710705" cy="158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mj-ea"/>
                <a:ea typeface="+mj-ea"/>
              </a:rPr>
              <a:t>MIMO</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Multiple In Multiple Out</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a:lnSpc>
                <a:spcPct val="150000"/>
              </a:lnSpc>
            </a:pPr>
            <a:r>
              <a:rPr lang="en-US" altLang="zh-CN" sz="3200" b="1" dirty="0">
                <a:solidFill>
                  <a:schemeClr val="tx1">
                    <a:lumMod val="75000"/>
                    <a:lumOff val="25000"/>
                  </a:schemeClr>
                </a:solidFill>
                <a:latin typeface="+mj-ea"/>
                <a:ea typeface="+mj-ea"/>
              </a:rPr>
              <a:t>SISO</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Single In Single Out</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3244" y="5830837"/>
            <a:ext cx="4524778" cy="35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22" y="5828773"/>
            <a:ext cx="4935933" cy="35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3"/>
          <a:stretch>
            <a:fillRect/>
          </a:stretch>
        </p:blipFill>
        <p:spPr>
          <a:xfrm>
            <a:off x="11031377" y="3967942"/>
            <a:ext cx="6718645" cy="5899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无线局域网的出现</a:t>
            </a:r>
            <a:endParaRPr lang="en-US" altLang="zh-CN" dirty="0"/>
          </a:p>
        </p:txBody>
      </p:sp>
      <p:sp>
        <p:nvSpPr>
          <p:cNvPr id="3" name="内容占位符 2"/>
          <p:cNvSpPr txBox="1"/>
          <p:nvPr/>
        </p:nvSpPr>
        <p:spPr>
          <a:xfrm>
            <a:off x="1440731" y="1871317"/>
            <a:ext cx="14977664" cy="396044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en-US" altLang="zh-CN" sz="3200" b="1" dirty="0">
                <a:solidFill>
                  <a:schemeClr val="tx1">
                    <a:lumMod val="75000"/>
                    <a:lumOff val="25000"/>
                  </a:schemeClr>
                </a:solidFill>
                <a:latin typeface="+mj-ea"/>
                <a:ea typeface="+mj-ea"/>
              </a:rPr>
              <a:t>WLAN: Wireless Local Area Network</a:t>
            </a:r>
            <a:endParaRPr lang="en-US" altLang="zh-CN" sz="3200" b="1" dirty="0">
              <a:solidFill>
                <a:schemeClr val="tx1">
                  <a:lumMod val="75000"/>
                  <a:lumOff val="25000"/>
                </a:schemeClr>
              </a:solidFill>
              <a:latin typeface="+mj-ea"/>
              <a:ea typeface="+mj-ea"/>
            </a:endParaRPr>
          </a:p>
          <a:p>
            <a:pPr fontAlgn="auto">
              <a:lnSpc>
                <a:spcPct val="50000"/>
              </a:lnSpc>
              <a:spcAft>
                <a:spcPts val="0"/>
              </a:spcAft>
            </a:pPr>
            <a:endParaRPr lang="en-US" altLang="zh-CN" sz="28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20</a:t>
            </a:r>
            <a:r>
              <a:rPr lang="zh-CN" altLang="en-US" sz="3200" b="1" dirty="0">
                <a:solidFill>
                  <a:schemeClr val="tx1">
                    <a:lumMod val="75000"/>
                    <a:lumOff val="25000"/>
                  </a:schemeClr>
                </a:solidFill>
                <a:latin typeface="+mj-ea"/>
                <a:ea typeface="+mj-ea"/>
              </a:rPr>
              <a:t>世纪</a:t>
            </a:r>
            <a:r>
              <a:rPr lang="en-US" altLang="zh-CN" sz="3200" b="1" dirty="0">
                <a:solidFill>
                  <a:schemeClr val="tx1">
                    <a:lumMod val="75000"/>
                    <a:lumOff val="25000"/>
                  </a:schemeClr>
                </a:solidFill>
                <a:latin typeface="+mj-ea"/>
                <a:ea typeface="+mj-ea"/>
              </a:rPr>
              <a:t>80</a:t>
            </a:r>
            <a:r>
              <a:rPr lang="zh-CN" altLang="en-US" sz="3200" b="1" dirty="0">
                <a:solidFill>
                  <a:schemeClr val="tx1">
                    <a:lumMod val="75000"/>
                    <a:lumOff val="25000"/>
                  </a:schemeClr>
                </a:solidFill>
                <a:latin typeface="+mj-ea"/>
                <a:ea typeface="+mj-ea"/>
              </a:rPr>
              <a:t>年代晚期引入</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新建建筑大量预留网络接口</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数据率的提高，加重了对双绞线，特别是</a:t>
            </a:r>
            <a:r>
              <a:rPr lang="en-US" altLang="zh-CN" sz="2800" dirty="0">
                <a:solidFill>
                  <a:schemeClr val="tx1">
                    <a:lumMod val="65000"/>
                    <a:lumOff val="35000"/>
                  </a:schemeClr>
                </a:solidFill>
                <a:latin typeface="+mj-ea"/>
                <a:ea typeface="+mj-ea"/>
              </a:rPr>
              <a:t>5</a:t>
            </a:r>
            <a:r>
              <a:rPr lang="zh-CN" altLang="en-US" sz="2800" dirty="0">
                <a:solidFill>
                  <a:schemeClr val="tx1">
                    <a:lumMod val="65000"/>
                    <a:lumOff val="35000"/>
                  </a:schemeClr>
                </a:solidFill>
                <a:latin typeface="+mj-ea"/>
                <a:ea typeface="+mj-ea"/>
              </a:rPr>
              <a:t>类线、超</a:t>
            </a:r>
            <a:r>
              <a:rPr lang="en-US" altLang="zh-CN" sz="2800" dirty="0">
                <a:solidFill>
                  <a:schemeClr val="tx1">
                    <a:lumMod val="65000"/>
                    <a:lumOff val="35000"/>
                  </a:schemeClr>
                </a:solidFill>
                <a:latin typeface="+mj-ea"/>
                <a:ea typeface="+mj-ea"/>
              </a:rPr>
              <a:t>5</a:t>
            </a:r>
            <a:r>
              <a:rPr lang="zh-CN" altLang="en-US" sz="2800" dirty="0">
                <a:solidFill>
                  <a:schemeClr val="tx1">
                    <a:lumMod val="65000"/>
                    <a:lumOff val="35000"/>
                  </a:schemeClr>
                </a:solidFill>
                <a:latin typeface="+mj-ea"/>
                <a:ea typeface="+mj-ea"/>
              </a:rPr>
              <a:t>类线的依赖</a:t>
            </a:r>
            <a:endParaRPr lang="en-US" altLang="zh-CN" sz="2800"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76835" y="5865167"/>
            <a:ext cx="3706289" cy="319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1721" y="5865167"/>
            <a:ext cx="4837637" cy="320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57955" y="5865167"/>
            <a:ext cx="3240360"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423035" y="1164590"/>
            <a:ext cx="13470255"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mj-ea"/>
                <a:ea typeface="+mj-ea"/>
              </a:rPr>
              <a:t>天线越多路由就越好？</a:t>
            </a:r>
            <a:endParaRPr lang="en-US" altLang="zh-CN" sz="32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“天线越多覆盖越广，天线越多信号越强，总之天线越多路由就越好”</a:t>
            </a:r>
            <a:r>
              <a:rPr lang="zh-CN" altLang="en-US" sz="2800" b="1" dirty="0">
                <a:solidFill>
                  <a:schemeClr val="tx1">
                    <a:lumMod val="75000"/>
                    <a:lumOff val="25000"/>
                  </a:schemeClr>
                </a:solidFill>
                <a:latin typeface="+mj-ea"/>
                <a:ea typeface="+mj-ea"/>
              </a:rPr>
              <a:t>？</a:t>
            </a:r>
            <a:endParaRPr lang="zh-CN" altLang="en-US" sz="2800" b="1" dirty="0">
              <a:solidFill>
                <a:schemeClr val="tx1">
                  <a:lumMod val="75000"/>
                  <a:lumOff val="25000"/>
                </a:schemeClr>
              </a:solidFill>
              <a:latin typeface="+mj-ea"/>
              <a:ea typeface="+mj-ea"/>
            </a:endParaRPr>
          </a:p>
          <a:p>
            <a:pPr algn="l">
              <a:lnSpc>
                <a:spcPct val="150000"/>
              </a:lnSpc>
            </a:pPr>
            <a:r>
              <a:rPr lang="en-US" altLang="zh-CN" sz="3200" b="1" dirty="0">
                <a:solidFill>
                  <a:srgbClr val="FF0000"/>
                </a:solidFill>
                <a:latin typeface="+mj-ea"/>
                <a:ea typeface="+mj-ea"/>
              </a:rPr>
              <a:t>无线协议&amp;天线数量</a:t>
            </a:r>
            <a:endParaRPr lang="en-US" altLang="zh-CN" sz="3200" b="1" dirty="0">
              <a:solidFill>
                <a:srgbClr val="FF0000"/>
              </a:solidFill>
              <a:latin typeface="+mj-ea"/>
              <a:ea typeface="+mj-ea"/>
            </a:endParaRPr>
          </a:p>
        </p:txBody>
      </p:sp>
      <p:pic>
        <p:nvPicPr>
          <p:cNvPr id="2" name="图片 1"/>
          <p:cNvPicPr>
            <a:picLocks noChangeAspect="1"/>
          </p:cNvPicPr>
          <p:nvPr/>
        </p:nvPicPr>
        <p:blipFill>
          <a:blip r:embed="rId1"/>
          <a:stretch>
            <a:fillRect/>
          </a:stretch>
        </p:blipFill>
        <p:spPr>
          <a:xfrm>
            <a:off x="2465070" y="3740150"/>
            <a:ext cx="5001260" cy="20878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423035" y="1164590"/>
            <a:ext cx="13470255" cy="15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l">
              <a:lnSpc>
                <a:spcPct val="150000"/>
              </a:lnSpc>
            </a:pPr>
            <a:r>
              <a:rPr lang="en-US" altLang="zh-CN" sz="2800" b="1" dirty="0">
                <a:solidFill>
                  <a:schemeClr val="tx1">
                    <a:lumMod val="75000"/>
                    <a:lumOff val="25000"/>
                  </a:schemeClr>
                </a:solidFill>
                <a:latin typeface="+mj-ea"/>
                <a:ea typeface="+mj-ea"/>
              </a:rPr>
              <a:t>54Mbps、150M 绝对是一根天线；</a:t>
            </a:r>
            <a:endParaRPr lang="en-US" altLang="zh-CN" sz="28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300Mbps是两根天线（两路11n）</a:t>
            </a:r>
            <a:endParaRPr lang="en-US" altLang="zh-CN" sz="28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450Mbps是三根天线（三路11n）</a:t>
            </a:r>
            <a:endParaRPr lang="en-US" altLang="zh-CN" sz="28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900Mbps是四根天线（三路11n+一路11ac）</a:t>
            </a:r>
            <a:endParaRPr lang="en-US" altLang="zh-CN" sz="28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1300Mbps是五根天线（三路11n+两路11ac）</a:t>
            </a:r>
            <a:endParaRPr lang="en-US" altLang="zh-CN" sz="2800" b="1" dirty="0">
              <a:solidFill>
                <a:schemeClr val="tx1">
                  <a:lumMod val="75000"/>
                  <a:lumOff val="25000"/>
                </a:schemeClr>
              </a:solidFill>
              <a:latin typeface="+mj-ea"/>
              <a:ea typeface="+mj-ea"/>
            </a:endParaRPr>
          </a:p>
          <a:p>
            <a:pPr>
              <a:lnSpc>
                <a:spcPct val="150000"/>
              </a:lnSpc>
            </a:pPr>
            <a:r>
              <a:rPr lang="en-US" altLang="zh-CN" sz="2800" b="1" dirty="0">
                <a:solidFill>
                  <a:schemeClr val="tx1">
                    <a:lumMod val="75000"/>
                    <a:lumOff val="25000"/>
                  </a:schemeClr>
                </a:solidFill>
                <a:latin typeface="+mj-ea"/>
                <a:ea typeface="+mj-ea"/>
              </a:rPr>
              <a:t>1750Mbps是六根天线（三路11n+三路11ac）</a:t>
            </a:r>
            <a:endParaRPr lang="en-US" altLang="zh-CN" sz="3200" b="1" dirty="0">
              <a:solidFill>
                <a:srgbClr val="FF0000"/>
              </a:solidFill>
              <a:latin typeface="+mj-ea"/>
              <a:ea typeface="+mj-ea"/>
            </a:endParaRPr>
          </a:p>
        </p:txBody>
      </p:sp>
      <p:pic>
        <p:nvPicPr>
          <p:cNvPr id="7"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423244" y="6391542"/>
            <a:ext cx="4524778" cy="35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9957412" y="6536163"/>
            <a:ext cx="4935933" cy="35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0754360" y="1786890"/>
            <a:ext cx="6786880" cy="1383665"/>
          </a:xfrm>
          <a:prstGeom prst="rect">
            <a:avLst/>
          </a:prstGeom>
          <a:noFill/>
        </p:spPr>
        <p:txBody>
          <a:bodyPr wrap="square" rtlCol="0" anchor="t">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150X＋433Y≈（约等于）路由器传输速率（一般会小于传输速率，但差距很小）</a:t>
            </a:r>
            <a:endPar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X+Y=天线数量</a:t>
            </a:r>
            <a:endParaRPr lang="zh-CN" altLang="en-US"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603" y="1760711"/>
            <a:ext cx="12488405"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155" y="3573859"/>
            <a:ext cx="12332765" cy="459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068" y="7201762"/>
            <a:ext cx="12343292" cy="242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12062141" y="1741793"/>
            <a:ext cx="6216970" cy="49151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776095" y="1417320"/>
            <a:ext cx="15337790" cy="717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defRPr/>
            </a:pPr>
            <a:r>
              <a:rPr lang="zh-CN" altLang="en-US" sz="3600" b="1" dirty="0" err="1">
                <a:solidFill>
                  <a:schemeClr val="accent1"/>
                </a:solidFill>
                <a:effectLst>
                  <a:outerShdw blurRad="38100" dist="25400" dir="5400000" algn="ctr" rotWithShape="0">
                    <a:srgbClr val="6E747A">
                      <a:alpha val="43000"/>
                    </a:srgbClr>
                  </a:outerShdw>
                </a:effectLst>
                <a:latin typeface="+mj-ea"/>
                <a:ea typeface="+mj-ea"/>
                <a:sym typeface="+mn-ea"/>
              </a:rPr>
              <a:t>功率单位</a:t>
            </a:r>
            <a:endParaRPr lang="zh-CN" altLang="en-US" sz="3600" b="1" dirty="0" err="1">
              <a:solidFill>
                <a:schemeClr val="accent1"/>
              </a:solidFill>
              <a:effectLst>
                <a:outerShdw blurRad="38100" dist="25400" dir="5400000" algn="ctr" rotWithShape="0">
                  <a:srgbClr val="6E747A">
                    <a:alpha val="43000"/>
                  </a:srgbClr>
                </a:outerShdw>
              </a:effectLst>
              <a:latin typeface="+mj-ea"/>
              <a:ea typeface="+mj-ea"/>
              <a:sym typeface="+mn-ea"/>
            </a:endParaRPr>
          </a:p>
          <a:p>
            <a:pPr marL="285750" indent="-285750" algn="just">
              <a:lnSpc>
                <a:spcPct val="150000"/>
              </a:lnSpc>
              <a:buFont typeface="Wingdings" panose="05000000000000000000" pitchFamily="2" charset="2"/>
              <a:buChar char="l"/>
            </a:pPr>
            <a:r>
              <a:rPr lang="zh-CN" altLang="en-US" sz="2800" dirty="0">
                <a:solidFill>
                  <a:schemeClr val="tx1"/>
                </a:solidFill>
                <a:latin typeface="微软雅黑" panose="020B0503020204020204" pitchFamily="34" charset="-122"/>
                <a:ea typeface="微软雅黑" panose="020B0503020204020204" pitchFamily="34" charset="-122"/>
                <a:sym typeface="+mn-ea"/>
              </a:rPr>
              <a:t>功率用来表示射频信号的传输振幅和接收振幅，功率的单位测量的是绝对功率。</a:t>
            </a:r>
            <a:r>
              <a:rPr lang="en-US" altLang="zh-CN" sz="2800" dirty="0">
                <a:solidFill>
                  <a:schemeClr val="tx1"/>
                </a:solidFill>
                <a:latin typeface="微软雅黑" panose="020B0503020204020204" pitchFamily="34" charset="-122"/>
                <a:ea typeface="微软雅黑" panose="020B0503020204020204" pitchFamily="34" charset="-122"/>
                <a:sym typeface="+mn-ea"/>
              </a:rPr>
              <a:t> WLAN</a:t>
            </a:r>
            <a:r>
              <a:rPr lang="zh-CN" altLang="en-US" sz="2800" dirty="0">
                <a:solidFill>
                  <a:schemeClr val="tx1"/>
                </a:solidFill>
                <a:latin typeface="微软雅黑" panose="020B0503020204020204" pitchFamily="34" charset="-122"/>
                <a:ea typeface="微软雅黑" panose="020B0503020204020204" pitchFamily="34" charset="-122"/>
                <a:sym typeface="+mn-ea"/>
              </a:rPr>
              <a:t>组网设备的发射功率一般在</a:t>
            </a:r>
            <a:r>
              <a:rPr lang="en-US" altLang="zh-CN" sz="2800" dirty="0">
                <a:solidFill>
                  <a:schemeClr val="tx1"/>
                </a:solidFill>
                <a:latin typeface="微软雅黑" panose="020B0503020204020204" pitchFamily="34" charset="-122"/>
                <a:ea typeface="微软雅黑" panose="020B0503020204020204" pitchFamily="34" charset="-122"/>
                <a:sym typeface="+mn-ea"/>
              </a:rPr>
              <a:t>1mW~100mW</a:t>
            </a:r>
            <a:r>
              <a:rPr lang="zh-CN" altLang="en-US" sz="2800" dirty="0">
                <a:solidFill>
                  <a:schemeClr val="tx1"/>
                </a:solidFill>
                <a:latin typeface="微软雅黑" panose="020B0503020204020204" pitchFamily="34" charset="-122"/>
                <a:ea typeface="微软雅黑" panose="020B0503020204020204" pitchFamily="34" charset="-122"/>
                <a:sym typeface="+mn-ea"/>
              </a:rPr>
              <a:t>之间</a:t>
            </a:r>
            <a:endParaRPr lang="en-US" altLang="zh-CN" sz="2800" dirty="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2800" dirty="0">
                <a:solidFill>
                  <a:schemeClr val="tx1"/>
                </a:solidFill>
                <a:latin typeface="微软雅黑" panose="020B0503020204020204" pitchFamily="34" charset="-122"/>
                <a:ea typeface="微软雅黑" panose="020B0503020204020204" pitchFamily="34" charset="-122"/>
                <a:sym typeface="+mn-ea"/>
              </a:rPr>
              <a:t>通常使用瓦特（</a:t>
            </a:r>
            <a:r>
              <a:rPr lang="en-US" altLang="zh-CN" sz="2800" dirty="0">
                <a:solidFill>
                  <a:schemeClr val="tx1"/>
                </a:solidFill>
                <a:latin typeface="微软雅黑" panose="020B0503020204020204" pitchFamily="34" charset="-122"/>
                <a:ea typeface="微软雅黑" panose="020B0503020204020204" pitchFamily="34" charset="-122"/>
                <a:sym typeface="+mn-ea"/>
              </a:rPr>
              <a:t>W</a:t>
            </a:r>
            <a:r>
              <a:rPr lang="zh-CN" altLang="en-US" sz="2800" dirty="0">
                <a:solidFill>
                  <a:schemeClr val="tx1"/>
                </a:solidFill>
                <a:latin typeface="微软雅黑" panose="020B0503020204020204" pitchFamily="34" charset="-122"/>
                <a:ea typeface="微软雅黑" panose="020B0503020204020204" pitchFamily="34" charset="-122"/>
                <a:sym typeface="+mn-ea"/>
              </a:rPr>
              <a:t>）或毫瓦（</a:t>
            </a:r>
            <a:r>
              <a:rPr lang="en-US" altLang="zh-CN" sz="2800" dirty="0" err="1">
                <a:solidFill>
                  <a:schemeClr val="tx1"/>
                </a:solidFill>
                <a:latin typeface="微软雅黑" panose="020B0503020204020204" pitchFamily="34" charset="-122"/>
                <a:ea typeface="微软雅黑" panose="020B0503020204020204" pitchFamily="34" charset="-122"/>
                <a:sym typeface="+mn-ea"/>
              </a:rPr>
              <a:t>mW</a:t>
            </a:r>
            <a:r>
              <a:rPr lang="zh-CN" altLang="en-US" sz="2800" dirty="0">
                <a:solidFill>
                  <a:schemeClr val="tx1"/>
                </a:solidFill>
                <a:latin typeface="微软雅黑" panose="020B0503020204020204" pitchFamily="34" charset="-122"/>
                <a:ea typeface="微软雅黑" panose="020B0503020204020204" pitchFamily="34" charset="-122"/>
                <a:sym typeface="+mn-ea"/>
              </a:rPr>
              <a:t>）作为功率的单位，表示单位时间内转移或转换的能量</a:t>
            </a:r>
            <a:endParaRPr lang="en-US" altLang="zh-CN" sz="2800" dirty="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en-US" altLang="zh-CN" sz="2800" dirty="0">
                <a:solidFill>
                  <a:schemeClr val="tx1"/>
                </a:solidFill>
                <a:latin typeface="微软雅黑" panose="020B0503020204020204" pitchFamily="34" charset="-122"/>
                <a:ea typeface="微软雅黑" panose="020B0503020204020204" pitchFamily="34" charset="-122"/>
                <a:sym typeface="+mn-ea"/>
              </a:rPr>
              <a:t>1W</a:t>
            </a:r>
            <a:r>
              <a:rPr lang="zh-CN" altLang="en-US" sz="2800" dirty="0">
                <a:solidFill>
                  <a:schemeClr val="tx1"/>
                </a:solidFill>
                <a:latin typeface="微软雅黑" panose="020B0503020204020204" pitchFamily="34" charset="-122"/>
                <a:ea typeface="微软雅黑" panose="020B0503020204020204" pitchFamily="34" charset="-122"/>
                <a:sym typeface="+mn-ea"/>
              </a:rPr>
              <a:t>相当于</a:t>
            </a:r>
            <a:r>
              <a:rPr lang="en-US" altLang="zh-CN" sz="2800" dirty="0">
                <a:solidFill>
                  <a:schemeClr val="tx1"/>
                </a:solidFill>
                <a:latin typeface="微软雅黑" panose="020B0503020204020204" pitchFamily="34" charset="-122"/>
                <a:ea typeface="微软雅黑" panose="020B0503020204020204" pitchFamily="34" charset="-122"/>
                <a:sym typeface="+mn-ea"/>
              </a:rPr>
              <a:t>1V</a:t>
            </a:r>
            <a:r>
              <a:rPr lang="zh-CN" altLang="en-US" sz="2800" dirty="0">
                <a:solidFill>
                  <a:schemeClr val="tx1"/>
                </a:solidFill>
                <a:latin typeface="微软雅黑" panose="020B0503020204020204" pitchFamily="34" charset="-122"/>
                <a:ea typeface="微软雅黑" panose="020B0503020204020204" pitchFamily="34" charset="-122"/>
                <a:sym typeface="+mn-ea"/>
              </a:rPr>
              <a:t>电压下的</a:t>
            </a:r>
            <a:r>
              <a:rPr lang="en-US" altLang="zh-CN" sz="2800" dirty="0">
                <a:solidFill>
                  <a:schemeClr val="tx1"/>
                </a:solidFill>
                <a:latin typeface="微软雅黑" panose="020B0503020204020204" pitchFamily="34" charset="-122"/>
                <a:ea typeface="微软雅黑" panose="020B0503020204020204" pitchFamily="34" charset="-122"/>
                <a:sym typeface="+mn-ea"/>
              </a:rPr>
              <a:t>1A</a:t>
            </a:r>
            <a:r>
              <a:rPr lang="zh-CN" altLang="en-US" sz="2800" dirty="0">
                <a:solidFill>
                  <a:schemeClr val="tx1"/>
                </a:solidFill>
                <a:latin typeface="微软雅黑" panose="020B0503020204020204" pitchFamily="34" charset="-122"/>
                <a:ea typeface="微软雅黑" panose="020B0503020204020204" pitchFamily="34" charset="-122"/>
                <a:sym typeface="+mn-ea"/>
              </a:rPr>
              <a:t>电流。</a:t>
            </a:r>
            <a:r>
              <a:rPr lang="en-US" altLang="zh-CN" sz="2800" dirty="0">
                <a:solidFill>
                  <a:schemeClr val="tx1"/>
                </a:solidFill>
                <a:latin typeface="微软雅黑" panose="020B0503020204020204" pitchFamily="34" charset="-122"/>
                <a:ea typeface="微软雅黑" panose="020B0503020204020204" pitchFamily="34" charset="-122"/>
                <a:sym typeface="+mn-ea"/>
              </a:rPr>
              <a:t>1W</a:t>
            </a:r>
            <a:r>
              <a:rPr lang="zh-CN" altLang="en-US" sz="2800" dirty="0">
                <a:solidFill>
                  <a:schemeClr val="tx1"/>
                </a:solidFill>
                <a:latin typeface="微软雅黑" panose="020B0503020204020204" pitchFamily="34" charset="-122"/>
                <a:ea typeface="微软雅黑" panose="020B0503020204020204" pitchFamily="34" charset="-122"/>
                <a:sym typeface="+mn-ea"/>
              </a:rPr>
              <a:t>等于</a:t>
            </a:r>
            <a:r>
              <a:rPr lang="en-US" altLang="zh-CN" sz="2800" dirty="0">
                <a:solidFill>
                  <a:schemeClr val="tx1"/>
                </a:solidFill>
                <a:latin typeface="微软雅黑" panose="020B0503020204020204" pitchFamily="34" charset="-122"/>
                <a:ea typeface="微软雅黑" panose="020B0503020204020204" pitchFamily="34" charset="-122"/>
                <a:sym typeface="+mn-ea"/>
              </a:rPr>
              <a:t>1kmW</a:t>
            </a:r>
            <a:r>
              <a:rPr lang="zh-CN" altLang="en-US" sz="2800" dirty="0">
                <a:solidFill>
                  <a:schemeClr val="tx1"/>
                </a:solidFill>
                <a:latin typeface="微软雅黑" panose="020B0503020204020204" pitchFamily="34" charset="-122"/>
                <a:ea typeface="微软雅黑" panose="020B0503020204020204" pitchFamily="34" charset="-122"/>
                <a:sym typeface="+mn-ea"/>
              </a:rPr>
              <a:t>，即</a:t>
            </a:r>
            <a:r>
              <a:rPr lang="en-US" altLang="zh-CN" sz="2800" dirty="0">
                <a:solidFill>
                  <a:schemeClr val="tx1"/>
                </a:solidFill>
                <a:latin typeface="微软雅黑" panose="020B0503020204020204" pitchFamily="34" charset="-122"/>
                <a:ea typeface="微软雅黑" panose="020B0503020204020204" pitchFamily="34" charset="-122"/>
                <a:sym typeface="+mn-ea"/>
              </a:rPr>
              <a:t>1W</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chemeClr val="tx1"/>
                </a:solidFill>
                <a:latin typeface="微软雅黑" panose="020B0503020204020204" pitchFamily="34" charset="-122"/>
                <a:ea typeface="微软雅黑" panose="020B0503020204020204" pitchFamily="34" charset="-122"/>
                <a:sym typeface="+mn-ea"/>
              </a:rPr>
              <a:t>1000mW</a:t>
            </a:r>
            <a:endParaRPr lang="en-US" altLang="zh-CN" sz="2800" dirty="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2800" dirty="0">
                <a:solidFill>
                  <a:srgbClr val="FF0000"/>
                </a:solidFill>
                <a:latin typeface="微软雅黑" panose="020B0503020204020204" pitchFamily="34" charset="-122"/>
                <a:ea typeface="微软雅黑" panose="020B0503020204020204" pitchFamily="34" charset="-122"/>
                <a:sym typeface="+mn-ea"/>
              </a:rPr>
              <a:t>相对功率</a:t>
            </a:r>
            <a:r>
              <a:rPr lang="zh-CN" altLang="en-US" sz="2800" dirty="0">
                <a:solidFill>
                  <a:schemeClr val="tx1"/>
                </a:solidFill>
                <a:latin typeface="微软雅黑" panose="020B0503020204020204" pitchFamily="34" charset="-122"/>
                <a:ea typeface="微软雅黑" panose="020B0503020204020204" pitchFamily="34" charset="-122"/>
                <a:sym typeface="+mn-ea"/>
              </a:rPr>
              <a:t>通常用于计算增加电缆或天线后的损耗和增益的大小，通常使用</a:t>
            </a:r>
            <a:r>
              <a:rPr lang="zh-CN" altLang="en-US" sz="2800" dirty="0">
                <a:solidFill>
                  <a:srgbClr val="FF0000"/>
                </a:solidFill>
                <a:latin typeface="微软雅黑" panose="020B0503020204020204" pitchFamily="34" charset="-122"/>
                <a:ea typeface="微软雅黑" panose="020B0503020204020204" pitchFamily="34" charset="-122"/>
                <a:sym typeface="+mn-ea"/>
              </a:rPr>
              <a:t>分贝（</a:t>
            </a:r>
            <a:r>
              <a:rPr lang="en-US" altLang="zh-CN" sz="2800" dirty="0">
                <a:solidFill>
                  <a:srgbClr val="FF0000"/>
                </a:solidFill>
                <a:latin typeface="微软雅黑" panose="020B0503020204020204" pitchFamily="34" charset="-122"/>
                <a:ea typeface="微软雅黑" panose="020B0503020204020204" pitchFamily="34" charset="-122"/>
                <a:sym typeface="+mn-ea"/>
              </a:rPr>
              <a:t>dB</a:t>
            </a:r>
            <a:r>
              <a:rPr lang="zh-CN" altLang="en-US"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solidFill>
                  <a:schemeClr val="tx1"/>
                </a:solidFill>
                <a:latin typeface="微软雅黑" panose="020B0503020204020204" pitchFamily="34" charset="-122"/>
                <a:ea typeface="微软雅黑" panose="020B0503020204020204" pitchFamily="34" charset="-122"/>
                <a:sym typeface="+mn-ea"/>
              </a:rPr>
              <a:t>表示：其是没有量纲的对数计数单位，仅表示两个量的相对大小，计算方法是</a:t>
            </a:r>
            <a:r>
              <a:rPr lang="en-US" altLang="zh-CN" sz="2800" dirty="0">
                <a:solidFill>
                  <a:srgbClr val="FF0000"/>
                </a:solidFill>
                <a:latin typeface="微软雅黑" panose="020B0503020204020204" pitchFamily="34" charset="-122"/>
                <a:ea typeface="微软雅黑" panose="020B0503020204020204" pitchFamily="34" charset="-122"/>
                <a:sym typeface="+mn-ea"/>
              </a:rPr>
              <a:t>10×lg(X/Y)</a:t>
            </a:r>
            <a:endParaRPr lang="en-US" altLang="zh-CN" sz="2800" dirty="0">
              <a:solidFill>
                <a:schemeClr val="tx1"/>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l"/>
            </a:pPr>
            <a:r>
              <a:rPr lang="zh-CN" altLang="en-US" sz="2800" dirty="0">
                <a:solidFill>
                  <a:schemeClr val="tx1"/>
                </a:solidFill>
                <a:latin typeface="微软雅黑" panose="020B0503020204020204" pitchFamily="34" charset="-122"/>
                <a:ea typeface="微软雅黑" panose="020B0503020204020204" pitchFamily="34" charset="-122"/>
                <a:sym typeface="+mn-ea"/>
              </a:rPr>
              <a:t>若</a:t>
            </a:r>
            <a:r>
              <a:rPr lang="en-US" altLang="zh-CN" sz="2800" dirty="0">
                <a:solidFill>
                  <a:schemeClr val="tx1"/>
                </a:solidFill>
                <a:latin typeface="微软雅黑" panose="020B0503020204020204" pitchFamily="34" charset="-122"/>
                <a:ea typeface="微软雅黑" panose="020B0503020204020204" pitchFamily="34" charset="-122"/>
                <a:sym typeface="+mn-ea"/>
              </a:rPr>
              <a:t>X=1000mW</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chemeClr val="tx1"/>
                </a:solidFill>
                <a:latin typeface="微软雅黑" panose="020B0503020204020204" pitchFamily="34" charset="-122"/>
                <a:ea typeface="微软雅黑" panose="020B0503020204020204" pitchFamily="34" charset="-122"/>
                <a:sym typeface="+mn-ea"/>
              </a:rPr>
              <a:t>Y=10mW</a:t>
            </a:r>
            <a:r>
              <a:rPr lang="zh-CN" altLang="en-US" sz="2800" dirty="0">
                <a:solidFill>
                  <a:schemeClr val="tx1"/>
                </a:solidFill>
                <a:latin typeface="微软雅黑" panose="020B0503020204020204" pitchFamily="34" charset="-122"/>
                <a:ea typeface="微软雅黑" panose="020B0503020204020204" pitchFamily="34" charset="-122"/>
                <a:sym typeface="+mn-ea"/>
              </a:rPr>
              <a:t>，那么</a:t>
            </a:r>
            <a:r>
              <a:rPr lang="en-US" altLang="zh-CN" sz="2800" dirty="0">
                <a:solidFill>
                  <a:schemeClr val="tx1"/>
                </a:solidFill>
                <a:latin typeface="微软雅黑" panose="020B0503020204020204" pitchFamily="34" charset="-122"/>
                <a:ea typeface="微软雅黑" panose="020B0503020204020204" pitchFamily="34" charset="-122"/>
                <a:sym typeface="+mn-ea"/>
              </a:rPr>
              <a:t>X</a:t>
            </a:r>
            <a:r>
              <a:rPr lang="zh-CN" altLang="en-US" sz="2800" dirty="0">
                <a:solidFill>
                  <a:schemeClr val="tx1"/>
                </a:solidFill>
                <a:latin typeface="微软雅黑" panose="020B0503020204020204" pitchFamily="34" charset="-122"/>
                <a:ea typeface="微软雅黑" panose="020B0503020204020204" pitchFamily="34" charset="-122"/>
                <a:sym typeface="+mn-ea"/>
              </a:rPr>
              <a:t>比</a:t>
            </a:r>
            <a:r>
              <a:rPr lang="en-US" altLang="zh-CN" sz="2800" dirty="0">
                <a:solidFill>
                  <a:schemeClr val="tx1"/>
                </a:solidFill>
                <a:latin typeface="微软雅黑" panose="020B0503020204020204" pitchFamily="34" charset="-122"/>
                <a:ea typeface="微软雅黑" panose="020B0503020204020204" pitchFamily="34" charset="-122"/>
                <a:sym typeface="+mn-ea"/>
              </a:rPr>
              <a:t>Y</a:t>
            </a:r>
            <a:r>
              <a:rPr lang="zh-CN" altLang="en-US" sz="2800" dirty="0">
                <a:solidFill>
                  <a:schemeClr val="tx1"/>
                </a:solidFill>
                <a:latin typeface="微软雅黑" panose="020B0503020204020204" pitchFamily="34" charset="-122"/>
                <a:ea typeface="微软雅黑" panose="020B0503020204020204" pitchFamily="34" charset="-122"/>
                <a:sym typeface="+mn-ea"/>
              </a:rPr>
              <a:t>大</a:t>
            </a:r>
            <a:r>
              <a:rPr lang="en-US" altLang="zh-CN" sz="2800" dirty="0">
                <a:solidFill>
                  <a:schemeClr val="tx1"/>
                </a:solidFill>
                <a:latin typeface="微软雅黑" panose="020B0503020204020204" pitchFamily="34" charset="-122"/>
                <a:ea typeface="微软雅黑" panose="020B0503020204020204" pitchFamily="34" charset="-122"/>
                <a:sym typeface="+mn-ea"/>
              </a:rPr>
              <a:t>10×lg(1000mW / 10mW)=20dB</a:t>
            </a:r>
            <a:endParaRPr lang="en-US" altLang="zh-CN" sz="2800" dirty="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sz="2800" dirty="0">
              <a:solidFill>
                <a:schemeClr val="tx1"/>
              </a:solidFill>
              <a:latin typeface="微软雅黑" panose="020B0503020204020204" pitchFamily="34" charset="-122"/>
              <a:ea typeface="微软雅黑" panose="020B0503020204020204" pitchFamily="34" charset="-122"/>
            </a:endParaRPr>
          </a:p>
          <a:p>
            <a:pPr lvl="1" algn="l" latinLnBrk="0">
              <a:lnSpc>
                <a:spcPts val="5000"/>
              </a:lnSpc>
              <a:spcBef>
                <a:spcPts val="0"/>
              </a:spcBef>
              <a:buFont typeface="Wingdings" panose="05000000000000000000" charset="0"/>
              <a:buChar char="Ø"/>
              <a:defRPr/>
            </a:pPr>
            <a:endParaRPr lang="zh-CN" altLang="en-US" sz="2800" dirty="0">
              <a:solidFill>
                <a:schemeClr val="tx1">
                  <a:lumMod val="65000"/>
                  <a:lumOff val="35000"/>
                </a:schemeClr>
              </a:solidFill>
              <a:latin typeface="+mj-ea"/>
              <a:ea typeface="+mj-ea"/>
              <a:sym typeface="+mn-ea"/>
            </a:endParaRPr>
          </a:p>
          <a:p>
            <a:pPr lvl="1" algn="l" latinLnBrk="0">
              <a:lnSpc>
                <a:spcPts val="5000"/>
              </a:lnSpc>
              <a:spcBef>
                <a:spcPts val="0"/>
              </a:spcBef>
              <a:buFont typeface="Wingdings" panose="05000000000000000000" charset="0"/>
              <a:buChar char="Ø"/>
              <a:defRPr/>
            </a:pPr>
            <a:endParaRPr lang="zh-CN" altLang="en-US" sz="2800" dirty="0">
              <a:solidFill>
                <a:schemeClr val="tx1">
                  <a:lumMod val="65000"/>
                  <a:lumOff val="35000"/>
                </a:schemeClr>
              </a:solidFill>
              <a:latin typeface="+mj-ea"/>
              <a:ea typeface="+mj-ea"/>
            </a:endParaRPr>
          </a:p>
        </p:txBody>
      </p:sp>
      <p:sp>
        <p:nvSpPr>
          <p:cNvPr id="2" name="圆角矩形 1"/>
          <p:cNvSpPr/>
          <p:nvPr/>
        </p:nvSpPr>
        <p:spPr>
          <a:xfrm>
            <a:off x="9123941" y="1417032"/>
            <a:ext cx="6331631" cy="86409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ct val="150000"/>
              </a:lnSpc>
              <a:defRPr/>
            </a:pPr>
            <a:r>
              <a:rPr lang="zh-CN" altLang="en-US" sz="2800" b="1" dirty="0">
                <a:latin typeface="+mj-ea"/>
                <a:ea typeface="+mj-ea"/>
              </a:rPr>
              <a:t>无线路由器的发射功率对人体的影响？</a:t>
            </a:r>
            <a:endParaRPr lang="en-US" altLang="zh-CN" sz="2800" b="1" dirty="0">
              <a:latin typeface="+mj-ea"/>
              <a:ea typeface="+mj-ea"/>
            </a:endParaRPr>
          </a:p>
        </p:txBody>
      </p:sp>
      <p:sp>
        <p:nvSpPr>
          <p:cNvPr id="10" name="内容占位符 2"/>
          <p:cNvSpPr>
            <a:spLocks noGrp="1"/>
          </p:cNvSpPr>
          <p:nvPr/>
        </p:nvSpPr>
        <p:spPr bwMode="auto">
          <a:xfrm>
            <a:off x="153670" y="8289290"/>
            <a:ext cx="17761585" cy="200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defRPr/>
            </a:pPr>
            <a:endParaRPr lang="en-US"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53670" y="1189990"/>
            <a:ext cx="10702925" cy="717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defRPr/>
            </a:pPr>
            <a:r>
              <a:rPr lang="zh-CN" altLang="en-US" sz="3600" b="1" dirty="0" err="1">
                <a:solidFill>
                  <a:schemeClr val="accent1"/>
                </a:solidFill>
                <a:effectLst>
                  <a:outerShdw blurRad="38100" dist="25400" dir="5400000" algn="ctr" rotWithShape="0">
                    <a:srgbClr val="6E747A">
                      <a:alpha val="43000"/>
                    </a:srgbClr>
                  </a:outerShdw>
                </a:effectLst>
                <a:latin typeface="+mj-ea"/>
                <a:ea typeface="+mj-ea"/>
                <a:sym typeface="+mn-ea"/>
              </a:rPr>
              <a:t>功率单位</a:t>
            </a:r>
            <a:endParaRPr lang="zh-CN" altLang="en-US" sz="3600" b="1" dirty="0" err="1">
              <a:solidFill>
                <a:schemeClr val="accent1"/>
              </a:solidFill>
              <a:effectLst>
                <a:outerShdw blurRad="38100" dist="25400" dir="5400000" algn="ctr" rotWithShape="0">
                  <a:srgbClr val="6E747A">
                    <a:alpha val="43000"/>
                  </a:srgbClr>
                </a:outerShdw>
              </a:effectLst>
              <a:latin typeface="+mj-ea"/>
              <a:ea typeface="+mj-ea"/>
              <a:sym typeface="+mn-ea"/>
            </a:endParaRPr>
          </a:p>
          <a:p>
            <a:pPr lvl="1" algn="l" latinLnBrk="0">
              <a:lnSpc>
                <a:spcPts val="5000"/>
              </a:lnSpc>
              <a:spcBef>
                <a:spcPts val="0"/>
              </a:spcBef>
              <a:buFont typeface="Wingdings" panose="05000000000000000000" charset="0"/>
              <a:buChar char="Ø"/>
              <a:defRPr/>
            </a:pPr>
            <a:r>
              <a:rPr lang="zh-CN" altLang="en-US" sz="2800" dirty="0">
                <a:solidFill>
                  <a:schemeClr val="tx1"/>
                </a:solidFill>
                <a:effectLst>
                  <a:outerShdw blurRad="38100" dist="19050" dir="2700000" algn="tl" rotWithShape="0">
                    <a:schemeClr val="dk1">
                      <a:alpha val="40000"/>
                    </a:schemeClr>
                  </a:outerShdw>
                </a:effectLst>
                <a:latin typeface="+mj-ea"/>
                <a:ea typeface="+mj-ea"/>
                <a:sym typeface="+mn-ea"/>
              </a:rPr>
              <a:t>dBm：表征功率绝对值</a:t>
            </a:r>
            <a:r>
              <a:rPr lang="zh-CN" altLang="en-US" sz="2800" dirty="0">
                <a:solidFill>
                  <a:schemeClr val="tx1">
                    <a:lumMod val="65000"/>
                    <a:lumOff val="35000"/>
                  </a:schemeClr>
                </a:solidFill>
                <a:latin typeface="+mj-ea"/>
                <a:ea typeface="+mj-ea"/>
                <a:sym typeface="+mn-ea"/>
              </a:rPr>
              <a:t> ，相对 1 毫瓦（milliwatt）</a:t>
            </a:r>
            <a:r>
              <a:rPr lang="zh-CN" altLang="en-US" sz="2800" dirty="0">
                <a:solidFill>
                  <a:schemeClr val="tx1">
                    <a:lumMod val="65000"/>
                    <a:lumOff val="35000"/>
                  </a:schemeClr>
                </a:solidFill>
                <a:latin typeface="+mj-ea"/>
                <a:ea typeface="+mj-ea"/>
                <a:sym typeface="+mn-ea"/>
              </a:rPr>
              <a:t>为基准的比值，</a:t>
            </a:r>
            <a:r>
              <a:rPr lang="zh-CN" altLang="en-US" sz="2800" dirty="0">
                <a:solidFill>
                  <a:schemeClr val="tx1">
                    <a:lumMod val="65000"/>
                    <a:lumOff val="35000"/>
                  </a:schemeClr>
                </a:solidFill>
                <a:latin typeface="+mj-ea"/>
                <a:ea typeface="+mj-ea"/>
                <a:sym typeface="+mn-ea"/>
              </a:rPr>
              <a:t>计算公式：dBm=10*log(P/1mW)</a:t>
            </a:r>
            <a:endParaRPr lang="zh-CN" altLang="en-US" sz="2800" dirty="0">
              <a:solidFill>
                <a:schemeClr val="tx1">
                  <a:lumMod val="65000"/>
                  <a:lumOff val="35000"/>
                </a:schemeClr>
              </a:solidFill>
              <a:latin typeface="+mj-ea"/>
              <a:ea typeface="+mj-ea"/>
              <a:sym typeface="+mn-ea"/>
            </a:endParaRPr>
          </a:p>
          <a:p>
            <a:pPr marL="1127125" lvl="2" indent="-325755"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1w=1000mw（10lg(1000)=30dBm）</a:t>
            </a:r>
            <a:endParaRPr lang="zh-CN" altLang="en-US" sz="2800" dirty="0">
              <a:solidFill>
                <a:schemeClr val="tx1">
                  <a:lumMod val="65000"/>
                  <a:lumOff val="35000"/>
                </a:schemeClr>
              </a:solidFill>
              <a:latin typeface="+mj-ea"/>
              <a:ea typeface="+mj-ea"/>
              <a:sym typeface="+mn-ea"/>
            </a:endParaRPr>
          </a:p>
          <a:p>
            <a:pPr marL="1127125" lvl="2" indent="-325755"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0dBm=1mw （10lg(1)=0）</a:t>
            </a:r>
            <a:endParaRPr lang="zh-CN" altLang="en-US" sz="2800" dirty="0">
              <a:solidFill>
                <a:schemeClr val="tx1">
                  <a:lumMod val="65000"/>
                  <a:lumOff val="35000"/>
                </a:schemeClr>
              </a:solidFill>
              <a:latin typeface="+mj-ea"/>
              <a:ea typeface="+mj-ea"/>
            </a:endParaRPr>
          </a:p>
          <a:p>
            <a:pPr marL="1127125" lvl="2" indent="-325755"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-10dBm=0.1mw（10lg（1/10）=-10）</a:t>
            </a:r>
            <a:endParaRPr lang="zh-CN" altLang="en-US" sz="2800" dirty="0">
              <a:solidFill>
                <a:schemeClr val="tx1">
                  <a:lumMod val="65000"/>
                  <a:lumOff val="35000"/>
                </a:schemeClr>
              </a:solidFill>
              <a:latin typeface="+mj-ea"/>
              <a:ea typeface="+mj-ea"/>
              <a:sym typeface="+mn-ea"/>
            </a:endParaRPr>
          </a:p>
          <a:p>
            <a:pPr lvl="1" indent="-325755"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使用dB或dBm的一个好处是可以把一个很大或很小的功率通过对数运算变换为一个简短的表示。</a:t>
            </a:r>
            <a:endParaRPr lang="zh-CN" altLang="en-US" sz="2800" dirty="0">
              <a:solidFill>
                <a:schemeClr val="tx1">
                  <a:lumMod val="65000"/>
                  <a:lumOff val="35000"/>
                </a:schemeClr>
              </a:solidFill>
              <a:latin typeface="+mj-ea"/>
              <a:ea typeface="+mj-ea"/>
              <a:sym typeface="+mn-ea"/>
            </a:endParaRPr>
          </a:p>
          <a:p>
            <a:pPr lvl="1" indent="-325755"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实验表明，人类感官所感觉到的声音或光等信号的强度变化与强度比值的对数成正比，采用像dB这样的计量单位表示信号变化能更加客观地反映人类感觉特性。</a:t>
            </a:r>
            <a:endParaRPr lang="zh-CN" altLang="en-US" sz="2800" dirty="0">
              <a:solidFill>
                <a:schemeClr val="tx1">
                  <a:lumMod val="65000"/>
                  <a:lumOff val="35000"/>
                </a:schemeClr>
              </a:solidFill>
              <a:latin typeface="+mj-ea"/>
              <a:ea typeface="+mj-ea"/>
            </a:endParaRPr>
          </a:p>
          <a:p>
            <a:pPr lvl="1" indent="-325755" algn="l" latinLnBrk="0">
              <a:lnSpc>
                <a:spcPts val="5000"/>
              </a:lnSpc>
              <a:spcBef>
                <a:spcPts val="0"/>
              </a:spcBef>
              <a:buFont typeface="Wingdings" panose="05000000000000000000" charset="0"/>
              <a:buChar char="Ø"/>
              <a:defRPr/>
            </a:pPr>
            <a:endParaRPr lang="zh-CN" altLang="en-US" sz="2800" dirty="0">
              <a:solidFill>
                <a:schemeClr val="tx1">
                  <a:lumMod val="65000"/>
                  <a:lumOff val="35000"/>
                </a:schemeClr>
              </a:solidFill>
              <a:latin typeface="+mj-ea"/>
              <a:ea typeface="+mj-ea"/>
            </a:endParaRPr>
          </a:p>
        </p:txBody>
      </p:sp>
      <p:sp>
        <p:nvSpPr>
          <p:cNvPr id="2" name="圆角矩形 1"/>
          <p:cNvSpPr/>
          <p:nvPr/>
        </p:nvSpPr>
        <p:spPr>
          <a:xfrm>
            <a:off x="4094741" y="1189702"/>
            <a:ext cx="6331631" cy="86409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ct val="150000"/>
              </a:lnSpc>
              <a:defRPr/>
            </a:pPr>
            <a:r>
              <a:rPr lang="zh-CN" altLang="en-US" sz="2800" b="1" dirty="0">
                <a:latin typeface="+mj-ea"/>
                <a:ea typeface="+mj-ea"/>
              </a:rPr>
              <a:t>无线路由器的发射功率对人体的影响？</a:t>
            </a:r>
            <a:endParaRPr lang="en-US" altLang="zh-CN" sz="2800" b="1" dirty="0">
              <a:latin typeface="+mj-ea"/>
              <a:ea typeface="+mj-ea"/>
            </a:endParaRPr>
          </a:p>
        </p:txBody>
      </p:sp>
      <p:sp>
        <p:nvSpPr>
          <p:cNvPr id="4" name="圆角矩形 3"/>
          <p:cNvSpPr/>
          <p:nvPr/>
        </p:nvSpPr>
        <p:spPr>
          <a:xfrm>
            <a:off x="7892147" y="8025694"/>
            <a:ext cx="3350547" cy="86409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ct val="150000"/>
              </a:lnSpc>
              <a:defRPr/>
            </a:pPr>
            <a:r>
              <a:rPr lang="zh-CN" altLang="en-US" sz="2800" b="1" dirty="0">
                <a:latin typeface="+mj-ea"/>
                <a:ea typeface="+mj-ea"/>
              </a:rPr>
              <a:t>高增益全向天线</a:t>
            </a:r>
            <a:endParaRPr lang="en-US" altLang="zh-CN" sz="2800" b="1" dirty="0">
              <a:latin typeface="+mj-ea"/>
              <a:ea typeface="+mj-ea"/>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70852" y="1716768"/>
            <a:ext cx="7620860" cy="481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a:spLocks noGrp="1"/>
          </p:cNvSpPr>
          <p:nvPr/>
        </p:nvSpPr>
        <p:spPr bwMode="auto">
          <a:xfrm>
            <a:off x="153670" y="8289290"/>
            <a:ext cx="17761585" cy="200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lvl="1" algn="l" latinLnBrk="0">
              <a:lnSpc>
                <a:spcPts val="5000"/>
              </a:lnSpc>
              <a:spcBef>
                <a:spcPts val="0"/>
              </a:spcBef>
              <a:buFont typeface="Wingdings" panose="05000000000000000000" charset="0"/>
              <a:buChar char="Ø"/>
              <a:defRPr/>
            </a:pPr>
            <a:r>
              <a:rPr lang="zh-CN" altLang="en-US" sz="2800" dirty="0">
                <a:effectLst>
                  <a:outerShdw blurRad="38100" dist="19050" dir="2700000" algn="tl" rotWithShape="0">
                    <a:schemeClr val="dk1">
                      <a:alpha val="40000"/>
                    </a:schemeClr>
                  </a:outerShdw>
                </a:effectLst>
                <a:latin typeface="+mj-ea"/>
                <a:ea typeface="+mj-ea"/>
                <a:sym typeface="+mn-ea"/>
              </a:rPr>
              <a:t>dBi/dBd  是功率增益单位</a:t>
            </a:r>
            <a:endParaRPr lang="en-US" altLang="zh-CN" sz="2800" dirty="0">
              <a:solidFill>
                <a:schemeClr val="tx1">
                  <a:lumMod val="65000"/>
                  <a:lumOff val="35000"/>
                </a:schemeClr>
              </a:solidFill>
              <a:latin typeface="+mj-ea"/>
              <a:ea typeface="+mj-ea"/>
            </a:endParaRPr>
          </a:p>
          <a:p>
            <a:pPr lvl="1" algn="l" latinLnBrk="0">
              <a:lnSpc>
                <a:spcPts val="5000"/>
              </a:lnSpc>
              <a:spcBef>
                <a:spcPts val="0"/>
              </a:spcBef>
              <a:buFont typeface="Wingdings" panose="05000000000000000000" charset="0"/>
              <a:buChar char="Ø"/>
              <a:defRPr/>
            </a:pPr>
            <a:r>
              <a:rPr lang="zh-CN" altLang="en-US" sz="2800" dirty="0">
                <a:solidFill>
                  <a:schemeClr val="tx1">
                    <a:lumMod val="65000"/>
                    <a:lumOff val="35000"/>
                  </a:schemeClr>
                </a:solidFill>
                <a:latin typeface="+mj-ea"/>
                <a:ea typeface="+mj-ea"/>
                <a:sym typeface="+mn-ea"/>
              </a:rPr>
              <a:t>dBi参考基准是全向天线；dBd参考基准是偶极天线，</a:t>
            </a:r>
            <a:r>
              <a:rPr lang="zh-CN" altLang="en-US" sz="2800" dirty="0">
                <a:solidFill>
                  <a:schemeClr val="tx1">
                    <a:lumMod val="65000"/>
                    <a:lumOff val="35000"/>
                  </a:schemeClr>
                </a:solidFill>
                <a:latin typeface="+mj-ea"/>
                <a:ea typeface="+mj-ea"/>
                <a:sym typeface="+mn-ea"/>
              </a:rPr>
              <a:t>所以两者略有不同。一般认为，表示同一个增益，用dBi表示出来比用dBd表示出来要大2.14。</a:t>
            </a:r>
            <a:endParaRPr lang="zh-CN" altLang="en-US" sz="2800" dirty="0">
              <a:solidFill>
                <a:schemeClr val="tx1">
                  <a:lumMod val="65000"/>
                  <a:lumOff val="35000"/>
                </a:schemeClr>
              </a:solidFill>
              <a:latin typeface="+mj-ea"/>
              <a:ea typeface="+mj-ea"/>
            </a:endParaRPr>
          </a:p>
          <a:p>
            <a:pPr>
              <a:lnSpc>
                <a:spcPct val="150000"/>
              </a:lnSpc>
              <a:defRPr/>
            </a:pPr>
            <a:endParaRPr lang="en-US"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bldLst>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常见术语解释</a:t>
            </a:r>
            <a:endParaRPr lang="en-US" altLang="zh-CN" dirty="0"/>
          </a:p>
        </p:txBody>
      </p:sp>
      <p:sp>
        <p:nvSpPr>
          <p:cNvPr id="3" name="内容占位符 2"/>
          <p:cNvSpPr>
            <a:spLocks noGrp="1"/>
          </p:cNvSpPr>
          <p:nvPr/>
        </p:nvSpPr>
        <p:spPr bwMode="auto">
          <a:xfrm>
            <a:off x="1612761" y="1580799"/>
            <a:ext cx="11969779" cy="144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mj-ea"/>
                <a:ea typeface="+mj-ea"/>
              </a:rPr>
              <a:t>ISM</a:t>
            </a:r>
            <a:r>
              <a:rPr lang="zh-CN" altLang="en-US" sz="3200" b="1" dirty="0">
                <a:solidFill>
                  <a:schemeClr val="tx1">
                    <a:lumMod val="75000"/>
                    <a:lumOff val="25000"/>
                  </a:schemeClr>
                </a:solidFill>
                <a:latin typeface="+mj-ea"/>
                <a:ea typeface="+mj-ea"/>
              </a:rPr>
              <a:t>频段</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Industrial Scientific Medical Band</a:t>
            </a:r>
            <a:endParaRPr lang="zh-CN" altLang="en-US" sz="2800" dirty="0">
              <a:solidFill>
                <a:schemeClr val="tx1">
                  <a:lumMod val="65000"/>
                  <a:lumOff val="35000"/>
                </a:schemeClr>
              </a:solidFill>
              <a:latin typeface="+mj-ea"/>
              <a:ea typeface="+mj-ea"/>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8842" y="3291258"/>
            <a:ext cx="5325459" cy="6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8493021" y="5865167"/>
            <a:ext cx="8856984" cy="1754326"/>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687070" lvl="1" indent="-342900" eaLnBrk="0" hangingPunct="0">
              <a:lnSpc>
                <a:spcPct val="150000"/>
              </a:lnSpc>
              <a:spcBef>
                <a:spcPct val="20000"/>
              </a:spcBef>
              <a:buClr>
                <a:schemeClr val="accent2"/>
              </a:buClr>
              <a:buSzPct val="60000"/>
              <a:buFont typeface="Wingdings" panose="05000000000000000000" pitchFamily="2" charset="2"/>
              <a:buChar char="l"/>
              <a:defRPr/>
            </a:pPr>
            <a:r>
              <a:rPr lang="en-US" altLang="zh-CN" sz="2400" dirty="0">
                <a:solidFill>
                  <a:schemeClr val="tx1">
                    <a:lumMod val="65000"/>
                    <a:lumOff val="35000"/>
                  </a:schemeClr>
                </a:solidFill>
                <a:latin typeface="+mj-ea"/>
                <a:ea typeface="+mj-ea"/>
              </a:rPr>
              <a:t>ISM</a:t>
            </a:r>
            <a:r>
              <a:rPr lang="zh-CN" altLang="en-US" sz="2400" dirty="0">
                <a:solidFill>
                  <a:schemeClr val="tx1">
                    <a:lumMod val="65000"/>
                    <a:lumOff val="35000"/>
                  </a:schemeClr>
                </a:solidFill>
                <a:latin typeface="+mj-ea"/>
                <a:ea typeface="+mj-ea"/>
              </a:rPr>
              <a:t>频段在各国的规定并不统一。在美国有三个频段</a:t>
            </a:r>
            <a:r>
              <a:rPr lang="en-US" altLang="zh-CN" sz="2400" dirty="0">
                <a:solidFill>
                  <a:schemeClr val="tx1">
                    <a:lumMod val="65000"/>
                    <a:lumOff val="35000"/>
                  </a:schemeClr>
                </a:solidFill>
                <a:latin typeface="+mj-ea"/>
                <a:ea typeface="+mj-ea"/>
              </a:rPr>
              <a:t>902-928 MHz, 2400-2483.5 MHz and 5725-5850 MHz</a:t>
            </a:r>
            <a:r>
              <a:rPr lang="zh-CN" altLang="en-US" sz="2400" dirty="0">
                <a:solidFill>
                  <a:schemeClr val="tx1">
                    <a:lumMod val="65000"/>
                    <a:lumOff val="35000"/>
                  </a:schemeClr>
                </a:solidFill>
                <a:latin typeface="+mj-ea"/>
                <a:ea typeface="+mj-ea"/>
              </a:rPr>
              <a:t>，而在欧洲</a:t>
            </a:r>
            <a:r>
              <a:rPr lang="en-US" altLang="zh-CN" sz="2400" dirty="0">
                <a:solidFill>
                  <a:schemeClr val="tx1">
                    <a:lumMod val="65000"/>
                    <a:lumOff val="35000"/>
                  </a:schemeClr>
                </a:solidFill>
                <a:latin typeface="+mj-ea"/>
                <a:ea typeface="+mj-ea"/>
              </a:rPr>
              <a:t>900MHz</a:t>
            </a:r>
            <a:r>
              <a:rPr lang="zh-CN" altLang="en-US" sz="2400" dirty="0">
                <a:solidFill>
                  <a:schemeClr val="tx1">
                    <a:lumMod val="65000"/>
                    <a:lumOff val="35000"/>
                  </a:schemeClr>
                </a:solidFill>
                <a:latin typeface="+mj-ea"/>
                <a:ea typeface="+mj-ea"/>
              </a:rPr>
              <a:t>的频段则有部份用于</a:t>
            </a:r>
            <a:r>
              <a:rPr lang="en-US" altLang="zh-CN" sz="2400" dirty="0">
                <a:solidFill>
                  <a:schemeClr val="tx1">
                    <a:lumMod val="65000"/>
                    <a:lumOff val="35000"/>
                  </a:schemeClr>
                </a:solidFill>
                <a:latin typeface="+mj-ea"/>
                <a:ea typeface="+mj-ea"/>
              </a:rPr>
              <a:t>GSM</a:t>
            </a:r>
            <a:r>
              <a:rPr lang="zh-CN" altLang="en-US" sz="2400" dirty="0">
                <a:solidFill>
                  <a:schemeClr val="tx1">
                    <a:lumMod val="65000"/>
                    <a:lumOff val="35000"/>
                  </a:schemeClr>
                </a:solidFill>
                <a:latin typeface="+mj-ea"/>
                <a:ea typeface="+mj-ea"/>
              </a:rPr>
              <a:t>通信。</a:t>
            </a:r>
            <a:endParaRPr lang="en-US" altLang="zh-CN" sz="2400" dirty="0">
              <a:solidFill>
                <a:schemeClr val="tx1">
                  <a:lumMod val="65000"/>
                  <a:lumOff val="35000"/>
                </a:schemeClr>
              </a:solidFill>
              <a:latin typeface="+mj-ea"/>
              <a:ea typeface="+mj-ea"/>
            </a:endParaRPr>
          </a:p>
        </p:txBody>
      </p:sp>
      <p:sp>
        <p:nvSpPr>
          <p:cNvPr id="7" name="圆角矩形 6"/>
          <p:cNvSpPr/>
          <p:nvPr/>
        </p:nvSpPr>
        <p:spPr>
          <a:xfrm>
            <a:off x="9937675" y="3340752"/>
            <a:ext cx="5541566" cy="13299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2800" b="1" dirty="0">
                <a:latin typeface="+mj-ea"/>
                <a:ea typeface="+mj-ea"/>
              </a:rPr>
              <a:t>发射功率低于</a:t>
            </a:r>
            <a:r>
              <a:rPr lang="en-US" altLang="zh-CN" sz="2800" b="1" dirty="0">
                <a:latin typeface="+mj-ea"/>
                <a:ea typeface="+mj-ea"/>
              </a:rPr>
              <a:t>1W</a:t>
            </a:r>
            <a:endParaRPr lang="zh-CN" altLang="en-US" sz="28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无线局域网的分类</a:t>
            </a:r>
            <a:endParaRPr lang="en-US" altLang="zh-CN" dirty="0"/>
          </a:p>
        </p:txBody>
      </p:sp>
      <p:sp>
        <p:nvSpPr>
          <p:cNvPr id="3" name="内容占位符 2"/>
          <p:cNvSpPr txBox="1"/>
          <p:nvPr/>
        </p:nvSpPr>
        <p:spPr>
          <a:xfrm>
            <a:off x="1008683" y="1910506"/>
            <a:ext cx="8229600"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按使用的频段</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按使用的技术</a:t>
            </a:r>
            <a:endParaRPr lang="zh-CN" altLang="en-US" sz="3200" b="1" dirty="0">
              <a:solidFill>
                <a:schemeClr val="tx1">
                  <a:lumMod val="75000"/>
                  <a:lumOff val="25000"/>
                </a:schemeClr>
              </a:solidFill>
              <a:latin typeface="+mj-ea"/>
              <a:ea typeface="+mj-ea"/>
            </a:endParaRPr>
          </a:p>
        </p:txBody>
      </p:sp>
      <p:pic>
        <p:nvPicPr>
          <p:cNvPr id="4" name="Picture 5" descr="03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50568" y="3560911"/>
            <a:ext cx="9747547" cy="503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无线局域网的分类</a:t>
            </a:r>
            <a:endParaRPr lang="en-US" altLang="zh-CN" dirty="0"/>
          </a:p>
        </p:txBody>
      </p:sp>
      <p:sp>
        <p:nvSpPr>
          <p:cNvPr id="7" name="内容占位符 2"/>
          <p:cNvSpPr txBox="1"/>
          <p:nvPr/>
        </p:nvSpPr>
        <p:spPr>
          <a:xfrm>
            <a:off x="1008683" y="1998223"/>
            <a:ext cx="9336231" cy="689128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按拓扑结构</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rgbClr val="FF0000"/>
                </a:solidFill>
                <a:latin typeface="+mj-ea"/>
                <a:ea typeface="+mj-ea"/>
              </a:rPr>
              <a:t>Peer to Peer/Infrastructure</a:t>
            </a:r>
            <a:r>
              <a:rPr lang="zh-CN" altLang="en-US" sz="2800" dirty="0">
                <a:solidFill>
                  <a:schemeClr val="tx1">
                    <a:lumMod val="65000"/>
                    <a:lumOff val="35000"/>
                  </a:schemeClr>
                </a:solidFill>
                <a:latin typeface="+mj-ea"/>
                <a:ea typeface="+mj-ea"/>
              </a:rPr>
              <a:t>等</a:t>
            </a:r>
            <a:endParaRPr lang="en-US" altLang="zh-CN" sz="2800" dirty="0">
              <a:solidFill>
                <a:schemeClr val="tx1">
                  <a:lumMod val="65000"/>
                  <a:lumOff val="3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支持移动性角度</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固定（</a:t>
            </a:r>
            <a:r>
              <a:rPr lang="en-US" altLang="zh-CN" sz="2800" dirty="0">
                <a:solidFill>
                  <a:schemeClr val="tx1">
                    <a:lumMod val="65000"/>
                    <a:lumOff val="35000"/>
                  </a:schemeClr>
                </a:solidFill>
                <a:latin typeface="+mj-ea"/>
                <a:ea typeface="+mj-ea"/>
              </a:rPr>
              <a:t>Fixed</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半移动（</a:t>
            </a:r>
            <a:r>
              <a:rPr lang="en-US" altLang="zh-CN" sz="2800" dirty="0">
                <a:solidFill>
                  <a:schemeClr val="tx1">
                    <a:lumMod val="65000"/>
                    <a:lumOff val="35000"/>
                  </a:schemeClr>
                </a:solidFill>
                <a:latin typeface="+mj-ea"/>
                <a:ea typeface="+mj-ea"/>
              </a:rPr>
              <a:t>Nomadic</a:t>
            </a:r>
            <a:r>
              <a:rPr lang="zh-CN" altLang="en-US" sz="2800" dirty="0">
                <a:solidFill>
                  <a:schemeClr val="tx1">
                    <a:lumMod val="65000"/>
                    <a:lumOff val="35000"/>
                  </a:schemeClr>
                </a:solidFill>
                <a:latin typeface="+mj-ea"/>
                <a:ea typeface="+mj-ea"/>
              </a:rPr>
              <a:t>）或便携式（</a:t>
            </a:r>
            <a:r>
              <a:rPr lang="en-US" altLang="zh-CN" sz="2800" dirty="0">
                <a:solidFill>
                  <a:schemeClr val="tx1">
                    <a:lumMod val="65000"/>
                    <a:lumOff val="35000"/>
                  </a:schemeClr>
                </a:solidFill>
                <a:latin typeface="+mj-ea"/>
                <a:ea typeface="+mj-ea"/>
              </a:rPr>
              <a:t>Portable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全移动（</a:t>
            </a:r>
            <a:r>
              <a:rPr lang="en-US" altLang="zh-CN" sz="2800" dirty="0">
                <a:solidFill>
                  <a:schemeClr val="tx1">
                    <a:lumMod val="65000"/>
                    <a:lumOff val="35000"/>
                  </a:schemeClr>
                </a:solidFill>
                <a:latin typeface="+mj-ea"/>
                <a:ea typeface="+mj-ea"/>
              </a:rPr>
              <a:t>Mobile</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移动速度</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协议层次</a:t>
            </a:r>
            <a:endParaRPr lang="en-US" altLang="zh-CN" sz="2800" dirty="0">
              <a:solidFill>
                <a:schemeClr val="tx1">
                  <a:lumMod val="65000"/>
                  <a:lumOff val="3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应用</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场景：室内应用</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室外应用或永久</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临时组网</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应用内容：接入</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网络无线互联</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定位</a:t>
            </a:r>
            <a:endParaRPr lang="en-US" altLang="zh-CN"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01771" y="1256655"/>
            <a:ext cx="7081593" cy="5311195"/>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909470" y="2364929"/>
            <a:ext cx="8866194" cy="66496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无线局域网的组成</a:t>
            </a:r>
            <a:endParaRPr lang="en-US" altLang="zh-CN" dirty="0"/>
          </a:p>
        </p:txBody>
      </p:sp>
      <p:sp>
        <p:nvSpPr>
          <p:cNvPr id="13" name="Rectangle 3"/>
          <p:cNvSpPr>
            <a:spLocks noGrp="1" noChangeArrowheads="1"/>
          </p:cNvSpPr>
          <p:nvPr>
            <p:ph type="body" idx="4294967295"/>
          </p:nvPr>
        </p:nvSpPr>
        <p:spPr>
          <a:xfrm>
            <a:off x="1008683" y="1290176"/>
            <a:ext cx="12313368" cy="4530725"/>
          </a:xfrm>
          <a:prstGeom prst="rect">
            <a:avLst/>
          </a:prstGeom>
        </p:spPr>
        <p:txBody>
          <a:bodyPr/>
          <a:lstStyle/>
          <a:p>
            <a:pPr marL="0" indent="0" eaLnBrk="1" hangingPunct="1">
              <a:lnSpc>
                <a:spcPct val="150000"/>
              </a:lnSpc>
              <a:buNone/>
            </a:pPr>
            <a:r>
              <a:rPr lang="zh-CN" altLang="en-US" sz="3200" b="1" dirty="0">
                <a:solidFill>
                  <a:srgbClr val="FF0000"/>
                </a:solidFill>
                <a:latin typeface="+mj-ea"/>
                <a:ea typeface="+mj-ea"/>
              </a:rPr>
              <a:t>有固定基础设施的无线局域网</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tx1">
                    <a:lumMod val="75000"/>
                    <a:lumOff val="25000"/>
                  </a:schemeClr>
                </a:solidFill>
                <a:latin typeface="+mj-ea"/>
                <a:ea typeface="+mj-ea"/>
              </a:rPr>
              <a:t>站（</a:t>
            </a:r>
            <a:r>
              <a:rPr lang="en-US" altLang="zh-CN" sz="2800" b="1" dirty="0">
                <a:solidFill>
                  <a:schemeClr val="tx1">
                    <a:lumMod val="75000"/>
                    <a:lumOff val="25000"/>
                  </a:schemeClr>
                </a:solidFill>
                <a:latin typeface="+mj-ea"/>
                <a:ea typeface="+mj-ea"/>
              </a:rPr>
              <a:t>Station, STA</a:t>
            </a:r>
            <a:r>
              <a:rPr lang="zh-CN" altLang="en-US" sz="2800" b="1" dirty="0">
                <a:solidFill>
                  <a:schemeClr val="tx1">
                    <a:lumMod val="75000"/>
                    <a:lumOff val="25000"/>
                  </a:schemeClr>
                </a:solidFill>
                <a:latin typeface="+mj-ea"/>
                <a:ea typeface="+mj-ea"/>
              </a:rPr>
              <a:t>）</a:t>
            </a:r>
            <a:endParaRPr lang="zh-CN" altLang="en-US" sz="2800" b="1" dirty="0">
              <a:solidFill>
                <a:schemeClr val="tx1">
                  <a:lumMod val="75000"/>
                  <a:lumOff val="25000"/>
                </a:schemeClr>
              </a:solidFill>
              <a:latin typeface="+mj-ea"/>
              <a:ea typeface="+mj-ea"/>
            </a:endParaRPr>
          </a:p>
          <a:p>
            <a:pPr lvl="1" eaLnBrk="1" hangingPunct="1">
              <a:lnSpc>
                <a:spcPct val="150000"/>
              </a:lnSpc>
            </a:pPr>
            <a:r>
              <a:rPr lang="zh-CN" altLang="en-US" sz="2400" dirty="0">
                <a:solidFill>
                  <a:schemeClr val="tx1">
                    <a:lumMod val="65000"/>
                    <a:lumOff val="35000"/>
                  </a:schemeClr>
                </a:solidFill>
                <a:latin typeface="+mj-ea"/>
                <a:ea typeface="+mj-ea"/>
              </a:rPr>
              <a:t>主机（</a:t>
            </a:r>
            <a:r>
              <a:rPr lang="en-US" altLang="zh-CN" sz="2400" dirty="0">
                <a:solidFill>
                  <a:schemeClr val="tx1">
                    <a:lumMod val="65000"/>
                    <a:lumOff val="35000"/>
                  </a:schemeClr>
                </a:solidFill>
                <a:latin typeface="+mj-ea"/>
                <a:ea typeface="+mj-ea"/>
              </a:rPr>
              <a:t>Host</a:t>
            </a:r>
            <a:r>
              <a:rPr lang="zh-CN" altLang="en-US" sz="2400" dirty="0">
                <a:solidFill>
                  <a:schemeClr val="tx1">
                    <a:lumMod val="65000"/>
                    <a:lumOff val="35000"/>
                  </a:schemeClr>
                </a:solidFill>
                <a:latin typeface="+mj-ea"/>
                <a:ea typeface="+mj-ea"/>
              </a:rPr>
              <a:t>）或终端（</a:t>
            </a:r>
            <a:r>
              <a:rPr lang="en-US" altLang="zh-CN" sz="2400" dirty="0">
                <a:solidFill>
                  <a:schemeClr val="tx1">
                    <a:lumMod val="65000"/>
                    <a:lumOff val="35000"/>
                  </a:schemeClr>
                </a:solidFill>
                <a:latin typeface="+mj-ea"/>
                <a:ea typeface="+mj-ea"/>
              </a:rPr>
              <a:t>Terminal</a:t>
            </a:r>
            <a:r>
              <a:rPr lang="zh-CN" altLang="en-US" sz="2400" dirty="0">
                <a:solidFill>
                  <a:schemeClr val="tx1">
                    <a:lumMod val="65000"/>
                    <a:lumOff val="35000"/>
                  </a:schemeClr>
                </a:solidFill>
                <a:latin typeface="+mj-ea"/>
                <a:ea typeface="+mj-ea"/>
              </a:rPr>
              <a:t>）</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tx1">
                    <a:lumMod val="75000"/>
                    <a:lumOff val="25000"/>
                  </a:schemeClr>
                </a:solidFill>
                <a:latin typeface="+mj-ea"/>
                <a:ea typeface="+mj-ea"/>
              </a:rPr>
              <a:t>无线介质（</a:t>
            </a:r>
            <a:r>
              <a:rPr lang="en-US" altLang="zh-CN" sz="2800" b="1" dirty="0">
                <a:solidFill>
                  <a:schemeClr val="tx1">
                    <a:lumMod val="75000"/>
                    <a:lumOff val="25000"/>
                  </a:schemeClr>
                </a:solidFill>
                <a:latin typeface="+mj-ea"/>
                <a:ea typeface="+mj-ea"/>
              </a:rPr>
              <a:t>Wireless Medium, WM</a:t>
            </a:r>
            <a:r>
              <a:rPr lang="zh-CN" altLang="en-US" sz="2800" b="1" dirty="0">
                <a:solidFill>
                  <a:schemeClr val="tx1">
                    <a:lumMod val="75000"/>
                    <a:lumOff val="25000"/>
                  </a:schemeClr>
                </a:solidFill>
                <a:latin typeface="+mj-ea"/>
                <a:ea typeface="+mj-ea"/>
              </a:rPr>
              <a:t>）</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tx1">
                    <a:lumMod val="75000"/>
                    <a:lumOff val="25000"/>
                  </a:schemeClr>
                </a:solidFill>
                <a:latin typeface="+mj-ea"/>
                <a:ea typeface="+mj-ea"/>
              </a:rPr>
              <a:t>基站（</a:t>
            </a:r>
            <a:r>
              <a:rPr lang="en-US" altLang="zh-CN" sz="2800" b="1" dirty="0">
                <a:solidFill>
                  <a:schemeClr val="tx1">
                    <a:lumMod val="75000"/>
                    <a:lumOff val="25000"/>
                  </a:schemeClr>
                </a:solidFill>
                <a:latin typeface="+mj-ea"/>
                <a:ea typeface="+mj-ea"/>
              </a:rPr>
              <a:t>Base Station, BS</a:t>
            </a:r>
            <a:r>
              <a:rPr lang="zh-CN" altLang="en-US" sz="2800" b="1" dirty="0">
                <a:solidFill>
                  <a:schemeClr val="tx1">
                    <a:lumMod val="75000"/>
                    <a:lumOff val="25000"/>
                  </a:schemeClr>
                </a:solidFill>
                <a:latin typeface="+mj-ea"/>
                <a:ea typeface="+mj-ea"/>
              </a:rPr>
              <a:t>）或接入点（</a:t>
            </a:r>
            <a:r>
              <a:rPr lang="en-US" altLang="zh-CN" sz="2800" b="1" dirty="0">
                <a:solidFill>
                  <a:schemeClr val="tx1">
                    <a:lumMod val="75000"/>
                    <a:lumOff val="25000"/>
                  </a:schemeClr>
                </a:solidFill>
                <a:latin typeface="+mj-ea"/>
                <a:ea typeface="+mj-ea"/>
              </a:rPr>
              <a:t>Access Point, AP</a:t>
            </a:r>
            <a:r>
              <a:rPr lang="zh-CN" altLang="en-US" sz="2800" b="1" dirty="0">
                <a:solidFill>
                  <a:schemeClr val="tx1">
                    <a:lumMod val="75000"/>
                    <a:lumOff val="25000"/>
                  </a:schemeClr>
                </a:solidFill>
                <a:latin typeface="+mj-ea"/>
                <a:ea typeface="+mj-ea"/>
              </a:rPr>
              <a:t>）</a:t>
            </a:r>
            <a:endParaRPr lang="zh-CN" altLang="en-US" sz="2800" b="1" dirty="0">
              <a:solidFill>
                <a:schemeClr val="tx1">
                  <a:lumMod val="75000"/>
                  <a:lumOff val="25000"/>
                </a:schemeClr>
              </a:solidFill>
              <a:latin typeface="+mj-ea"/>
              <a:ea typeface="+mj-ea"/>
            </a:endParaRPr>
          </a:p>
          <a:p>
            <a:pPr algn="l" eaLnBrk="1" hangingPunct="1">
              <a:lnSpc>
                <a:spcPct val="150000"/>
              </a:lnSpc>
            </a:pPr>
            <a:r>
              <a:rPr lang="zh-CN" altLang="en-US" sz="2800" b="1" dirty="0">
                <a:solidFill>
                  <a:schemeClr val="tx1">
                    <a:lumMod val="75000"/>
                    <a:lumOff val="25000"/>
                  </a:schemeClr>
                </a:solidFill>
                <a:latin typeface="+mj-ea"/>
                <a:ea typeface="+mj-ea"/>
                <a:sym typeface="+mn-ea"/>
              </a:rPr>
              <a:t>分布式系统DS(Distribution System)</a:t>
            </a:r>
            <a:endParaRPr lang="zh-CN" altLang="en-US" sz="2800" b="1" dirty="0">
              <a:solidFill>
                <a:schemeClr val="tx1">
                  <a:lumMod val="75000"/>
                  <a:lumOff val="25000"/>
                </a:schemeClr>
              </a:solidFill>
              <a:latin typeface="+mj-ea"/>
              <a:ea typeface="+mj-ea"/>
            </a:endParaRPr>
          </a:p>
        </p:txBody>
      </p:sp>
      <p:pic>
        <p:nvPicPr>
          <p:cNvPr id="14" name="Picture 4" descr="03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09915" y="4800600"/>
            <a:ext cx="8424545" cy="488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无线局域网的组成</a:t>
            </a:r>
            <a:endParaRPr lang="en-US" altLang="zh-CN" dirty="0"/>
          </a:p>
        </p:txBody>
      </p:sp>
      <p:sp>
        <p:nvSpPr>
          <p:cNvPr id="13" name="Rectangle 3"/>
          <p:cNvSpPr>
            <a:spLocks noGrp="1" noChangeArrowheads="1"/>
          </p:cNvSpPr>
          <p:nvPr>
            <p:ph type="body" idx="4294967295"/>
          </p:nvPr>
        </p:nvSpPr>
        <p:spPr>
          <a:xfrm>
            <a:off x="1008683" y="1290176"/>
            <a:ext cx="12313368" cy="4530725"/>
          </a:xfrm>
          <a:prstGeom prst="rect">
            <a:avLst/>
          </a:prstGeom>
        </p:spPr>
        <p:txBody>
          <a:bodyPr/>
          <a:lstStyle/>
          <a:p>
            <a:pPr marL="0" indent="0" eaLnBrk="1" hangingPunct="1">
              <a:lnSpc>
                <a:spcPct val="150000"/>
              </a:lnSpc>
              <a:buNone/>
            </a:pPr>
            <a:r>
              <a:rPr lang="zh-CN" altLang="en-US" sz="3200" b="1" dirty="0">
                <a:solidFill>
                  <a:srgbClr val="FF0000"/>
                </a:solidFill>
                <a:latin typeface="+mj-ea"/>
                <a:ea typeface="+mj-ea"/>
              </a:rPr>
              <a:t>有固定基础设施的无线局域网</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accent1"/>
                </a:solidFill>
                <a:effectLst>
                  <a:outerShdw blurRad="38100" dist="25400" dir="5400000" algn="ctr" rotWithShape="0">
                    <a:srgbClr val="6E747A">
                      <a:alpha val="43000"/>
                    </a:srgbClr>
                  </a:outerShdw>
                </a:effectLst>
                <a:latin typeface="+mj-ea"/>
                <a:ea typeface="+mj-ea"/>
              </a:rPr>
              <a:t>站（</a:t>
            </a:r>
            <a:r>
              <a:rPr lang="en-US" altLang="zh-CN" sz="2800" b="1" dirty="0">
                <a:solidFill>
                  <a:schemeClr val="accent1"/>
                </a:solidFill>
                <a:effectLst>
                  <a:outerShdw blurRad="38100" dist="25400" dir="5400000" algn="ctr" rotWithShape="0">
                    <a:srgbClr val="6E747A">
                      <a:alpha val="43000"/>
                    </a:srgbClr>
                  </a:outerShdw>
                </a:effectLst>
                <a:latin typeface="+mj-ea"/>
                <a:ea typeface="+mj-ea"/>
              </a:rPr>
              <a:t>Station, STA</a:t>
            </a:r>
            <a:r>
              <a:rPr lang="zh-CN" altLang="en-US" sz="2800" b="1" dirty="0">
                <a:solidFill>
                  <a:schemeClr val="accent1"/>
                </a:solidFill>
                <a:effectLst>
                  <a:outerShdw blurRad="38100" dist="25400" dir="5400000" algn="ctr" rotWithShape="0">
                    <a:srgbClr val="6E747A">
                      <a:alpha val="43000"/>
                    </a:srgbClr>
                  </a:outerShdw>
                </a:effectLst>
                <a:latin typeface="+mj-ea"/>
                <a:ea typeface="+mj-ea"/>
              </a:rPr>
              <a:t>）</a:t>
            </a:r>
            <a:endParaRPr lang="zh-CN" altLang="en-US" sz="28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Host</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）或终端（</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Terminal</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泛指所有通过</a:t>
            </a:r>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无线网卡</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连接到无线网络的计算机或智能终端。</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无线工作站接入无线网络离不开网卡的支持，又称为网络适配器。</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t="5586" b="4469"/>
          <a:stretch>
            <a:fillRect/>
          </a:stretch>
        </p:blipFill>
        <p:spPr bwMode="auto">
          <a:xfrm>
            <a:off x="2079625" y="5821045"/>
            <a:ext cx="4340860" cy="24618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265081991_edJVih"/>
          <p:cNvPicPr>
            <a:picLocks noChangeAspect="1" noChangeArrowheads="1"/>
          </p:cNvPicPr>
          <p:nvPr/>
        </p:nvPicPr>
        <p:blipFill>
          <a:blip r:embed="rId2">
            <a:extLst>
              <a:ext uri="{28A0092B-C50C-407E-A947-70E740481C1C}">
                <a14:useLocalDpi xmlns:a14="http://schemas.microsoft.com/office/drawing/2010/main" val="0"/>
              </a:ext>
            </a:extLst>
          </a:blip>
          <a:srcRect l="8000" t="3903" r="11400" b="5406"/>
          <a:stretch>
            <a:fillRect/>
          </a:stretch>
        </p:blipFill>
        <p:spPr bwMode="auto">
          <a:xfrm>
            <a:off x="8236585" y="6010275"/>
            <a:ext cx="3117850" cy="233807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 descr="983746"/>
          <p:cNvPicPr>
            <a:picLocks noChangeAspect="1" noChangeArrowheads="1"/>
          </p:cNvPicPr>
          <p:nvPr/>
        </p:nvPicPr>
        <p:blipFill>
          <a:blip r:embed="rId3">
            <a:extLst>
              <a:ext uri="{28A0092B-C50C-407E-A947-70E740481C1C}">
                <a14:useLocalDpi xmlns:a14="http://schemas.microsoft.com/office/drawing/2010/main" val="0"/>
              </a:ext>
            </a:extLst>
          </a:blip>
          <a:srcRect l="4874" t="12332" r="3069" b="7515"/>
          <a:stretch>
            <a:fillRect/>
          </a:stretch>
        </p:blipFill>
        <p:spPr bwMode="auto">
          <a:xfrm>
            <a:off x="14083665" y="6075680"/>
            <a:ext cx="2722880" cy="2207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WLAN</a:t>
            </a:r>
            <a:r>
              <a:rPr lang="zh-CN" altLang="en-US" dirty="0"/>
              <a:t>与</a:t>
            </a:r>
            <a:r>
              <a:rPr lang="en-US" altLang="zh-CN" dirty="0"/>
              <a:t>LAN</a:t>
            </a:r>
            <a:endParaRPr lang="en-US" altLang="zh-CN" dirty="0"/>
          </a:p>
        </p:txBody>
      </p:sp>
      <p:sp>
        <p:nvSpPr>
          <p:cNvPr id="3" name="内容占位符 2"/>
          <p:cNvSpPr txBox="1"/>
          <p:nvPr/>
        </p:nvSpPr>
        <p:spPr>
          <a:xfrm>
            <a:off x="1368425" y="1832610"/>
            <a:ext cx="8114665" cy="46970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作为</a:t>
            </a:r>
            <a:r>
              <a:rPr lang="en-US" altLang="zh-CN" sz="3200" b="1" dirty="0">
                <a:solidFill>
                  <a:schemeClr val="tx1">
                    <a:lumMod val="75000"/>
                    <a:lumOff val="25000"/>
                  </a:schemeClr>
                </a:solidFill>
                <a:latin typeface="+mj-ea"/>
                <a:ea typeface="+mj-ea"/>
              </a:rPr>
              <a:t>LAN</a:t>
            </a:r>
            <a:r>
              <a:rPr lang="zh-CN" altLang="en-US" sz="3200" b="1" dirty="0">
                <a:solidFill>
                  <a:schemeClr val="tx1">
                    <a:lumMod val="75000"/>
                    <a:lumOff val="25000"/>
                  </a:schemeClr>
                </a:solidFill>
                <a:latin typeface="+mj-ea"/>
                <a:ea typeface="+mj-ea"/>
              </a:rPr>
              <a:t>的替代</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巨大建筑中</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禁止钻孔布线的建筑中</a:t>
            </a:r>
            <a:endParaRPr lang="en-US" altLang="zh-CN" dirty="0">
              <a:solidFill>
                <a:schemeClr val="tx1">
                  <a:lumMod val="65000"/>
                  <a:lumOff val="35000"/>
                </a:schemeClr>
              </a:solidFill>
              <a:latin typeface="+mj-ea"/>
              <a:ea typeface="+mj-ea"/>
            </a:endParaRPr>
          </a:p>
          <a:p>
            <a:pPr lvl="1" fontAlgn="auto">
              <a:lnSpc>
                <a:spcPct val="150000"/>
              </a:lnSpc>
              <a:spcAft>
                <a:spcPts val="0"/>
              </a:spcAft>
              <a:buFont typeface="Wingdings" panose="05000000000000000000" pitchFamily="2" charset="2"/>
              <a:buNone/>
            </a:pPr>
            <a:endParaRPr lang="en-US" altLang="zh-CN" sz="2800" b="1" dirty="0">
              <a:solidFill>
                <a:schemeClr val="tx1">
                  <a:lumMod val="75000"/>
                  <a:lumOff val="25000"/>
                </a:schemeClr>
              </a:solidFill>
              <a:latin typeface="+mj-ea"/>
              <a:ea typeface="+mj-ea"/>
            </a:endParaRPr>
          </a:p>
          <a:p>
            <a:pPr fontAlgn="auto">
              <a:lnSpc>
                <a:spcPct val="150000"/>
              </a:lnSpc>
              <a:spcAft>
                <a:spcPts val="0"/>
              </a:spcAft>
            </a:pPr>
            <a:r>
              <a:rPr lang="zh-CN" altLang="en-US" sz="3200" b="1" dirty="0">
                <a:solidFill>
                  <a:schemeClr val="tx1">
                    <a:lumMod val="75000"/>
                    <a:lumOff val="25000"/>
                  </a:schemeClr>
                </a:solidFill>
                <a:latin typeface="+mj-ea"/>
                <a:ea typeface="+mj-ea"/>
              </a:rPr>
              <a:t>作为</a:t>
            </a:r>
            <a:r>
              <a:rPr lang="en-US" altLang="zh-CN" sz="3200" b="1" dirty="0">
                <a:solidFill>
                  <a:schemeClr val="tx1">
                    <a:lumMod val="75000"/>
                    <a:lumOff val="25000"/>
                  </a:schemeClr>
                </a:solidFill>
                <a:latin typeface="+mj-ea"/>
                <a:ea typeface="+mj-ea"/>
              </a:rPr>
              <a:t>LAN</a:t>
            </a:r>
            <a:r>
              <a:rPr lang="zh-CN" altLang="en-US" sz="3200" b="1" dirty="0">
                <a:solidFill>
                  <a:schemeClr val="tx1">
                    <a:lumMod val="75000"/>
                    <a:lumOff val="25000"/>
                  </a:schemeClr>
                </a:solidFill>
                <a:latin typeface="+mj-ea"/>
                <a:ea typeface="+mj-ea"/>
              </a:rPr>
              <a:t>的扩展</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骨干网络仍然是</a:t>
            </a:r>
            <a:r>
              <a:rPr lang="en-US" altLang="zh-CN" sz="2800" dirty="0">
                <a:solidFill>
                  <a:schemeClr val="tx1">
                    <a:lumMod val="65000"/>
                    <a:lumOff val="35000"/>
                  </a:schemeClr>
                </a:solidFill>
                <a:latin typeface="+mj-ea"/>
                <a:ea typeface="+mj-ea"/>
              </a:rPr>
              <a:t>LAN</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WLAN</a:t>
            </a:r>
            <a:r>
              <a:rPr lang="zh-CN" altLang="en-US" sz="2800" dirty="0">
                <a:solidFill>
                  <a:schemeClr val="tx1">
                    <a:lumMod val="65000"/>
                    <a:lumOff val="35000"/>
                  </a:schemeClr>
                </a:solidFill>
                <a:latin typeface="+mj-ea"/>
                <a:ea typeface="+mj-ea"/>
              </a:rPr>
              <a:t>仅作为接入方式的扩展</a:t>
            </a:r>
            <a:endParaRPr lang="zh-CN" altLang="en-US" sz="2800" dirty="0">
              <a:solidFill>
                <a:schemeClr val="tx1">
                  <a:lumMod val="65000"/>
                  <a:lumOff val="35000"/>
                </a:schemeClr>
              </a:solidFill>
              <a:latin typeface="+mj-ea"/>
              <a:ea typeface="+mj-ea"/>
            </a:endParaRPr>
          </a:p>
        </p:txBody>
      </p:sp>
      <p:pic>
        <p:nvPicPr>
          <p:cNvPr id="1026" name="Picture 2"/>
          <p:cNvPicPr>
            <a:picLocks noGrp="1" noChangeAspect="1" noChangeArrowheads="1"/>
          </p:cNvPicPr>
          <p:nvPr>
            <p:custDataLst>
              <p:tags r:id="rId1"/>
            </p:custDataLst>
          </p:nvPr>
        </p:nvPicPr>
        <p:blipFill>
          <a:blip r:embed="rId2"/>
          <a:srcRect/>
          <a:stretch>
            <a:fillRect/>
          </a:stretch>
        </p:blipFill>
        <p:spPr bwMode="auto">
          <a:xfrm>
            <a:off x="9358630" y="3118485"/>
            <a:ext cx="8665210" cy="54108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无线局域网的组成</a:t>
            </a:r>
            <a:endParaRPr lang="en-US" altLang="zh-CN" dirty="0"/>
          </a:p>
        </p:txBody>
      </p:sp>
      <p:sp>
        <p:nvSpPr>
          <p:cNvPr id="13" name="Rectangle 3"/>
          <p:cNvSpPr>
            <a:spLocks noGrp="1" noChangeArrowheads="1"/>
          </p:cNvSpPr>
          <p:nvPr>
            <p:ph type="body" idx="4294967295"/>
          </p:nvPr>
        </p:nvSpPr>
        <p:spPr>
          <a:xfrm>
            <a:off x="1008380" y="1290320"/>
            <a:ext cx="12711430" cy="4530725"/>
          </a:xfrm>
          <a:prstGeom prst="rect">
            <a:avLst/>
          </a:prstGeom>
        </p:spPr>
        <p:txBody>
          <a:bodyPr/>
          <a:lstStyle/>
          <a:p>
            <a:pPr marL="0" indent="0" eaLnBrk="1" hangingPunct="1">
              <a:lnSpc>
                <a:spcPct val="150000"/>
              </a:lnSpc>
              <a:buNone/>
            </a:pPr>
            <a:r>
              <a:rPr lang="zh-CN" altLang="en-US" sz="3200" b="1" dirty="0">
                <a:solidFill>
                  <a:srgbClr val="FF0000"/>
                </a:solidFill>
                <a:latin typeface="+mj-ea"/>
                <a:ea typeface="+mj-ea"/>
              </a:rPr>
              <a:t>有固定基础设施的无线局域网</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accent1"/>
                </a:solidFill>
                <a:effectLst>
                  <a:outerShdw blurRad="38100" dist="25400" dir="5400000" algn="ctr" rotWithShape="0">
                    <a:srgbClr val="6E747A">
                      <a:alpha val="43000"/>
                    </a:srgbClr>
                  </a:outerShdw>
                </a:effectLst>
                <a:latin typeface="+mj-ea"/>
                <a:ea typeface="+mj-ea"/>
              </a:rPr>
              <a:t>无线介质</a:t>
            </a:r>
            <a:r>
              <a:rPr lang="zh-CN" altLang="en-US" sz="2800" b="1" dirty="0">
                <a:solidFill>
                  <a:schemeClr val="tx1">
                    <a:lumMod val="75000"/>
                    <a:lumOff val="25000"/>
                  </a:schemeClr>
                </a:solidFill>
                <a:latin typeface="+mj-ea"/>
                <a:ea typeface="+mj-ea"/>
              </a:rPr>
              <a:t>（</a:t>
            </a:r>
            <a:r>
              <a:rPr lang="en-US" altLang="zh-CN" sz="2800" b="1" dirty="0">
                <a:solidFill>
                  <a:schemeClr val="tx1">
                    <a:lumMod val="75000"/>
                    <a:lumOff val="25000"/>
                  </a:schemeClr>
                </a:solidFill>
                <a:latin typeface="+mj-ea"/>
                <a:ea typeface="+mj-ea"/>
              </a:rPr>
              <a:t>Wireless Medium, WM</a:t>
            </a:r>
            <a:r>
              <a:rPr lang="zh-CN" altLang="en-US" sz="2800" b="1" dirty="0">
                <a:solidFill>
                  <a:schemeClr val="tx1">
                    <a:lumMod val="75000"/>
                    <a:lumOff val="25000"/>
                  </a:schemeClr>
                </a:solidFill>
                <a:latin typeface="+mj-ea"/>
                <a:ea typeface="+mj-ea"/>
              </a:rPr>
              <a:t>）</a:t>
            </a:r>
            <a:r>
              <a:rPr lang="en-US" altLang="zh-CN" sz="2800" b="1" dirty="0">
                <a:solidFill>
                  <a:schemeClr val="tx1">
                    <a:lumMod val="75000"/>
                    <a:lumOff val="25000"/>
                  </a:schemeClr>
                </a:solidFill>
                <a:latin typeface="+mj-ea"/>
                <a:ea typeface="+mj-ea"/>
              </a:rPr>
              <a:t>:</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站点与</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之间传输数据的物理介质。</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lnSpc>
                <a:spcPct val="150000"/>
              </a:lnSpc>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的传输介质是空气，它是射频信号传播的良好介质。</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IEEE 802.11</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系列标准定义了射频信号在空气中传播的物理特性，如工作频段、调制编码方式等。</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无线局域网的组成</a:t>
            </a:r>
            <a:endParaRPr lang="en-US" altLang="zh-CN" dirty="0"/>
          </a:p>
        </p:txBody>
      </p:sp>
      <p:sp>
        <p:nvSpPr>
          <p:cNvPr id="13" name="Rectangle 3"/>
          <p:cNvSpPr>
            <a:spLocks noGrp="1" noChangeArrowheads="1"/>
          </p:cNvSpPr>
          <p:nvPr>
            <p:ph type="body" idx="4294967295"/>
          </p:nvPr>
        </p:nvSpPr>
        <p:spPr>
          <a:xfrm>
            <a:off x="1008380" y="1146810"/>
            <a:ext cx="10335895" cy="4530725"/>
          </a:xfrm>
          <a:prstGeom prst="rect">
            <a:avLst/>
          </a:prstGeom>
        </p:spPr>
        <p:txBody>
          <a:bodyPr/>
          <a:lstStyle/>
          <a:p>
            <a:pPr marL="0" indent="0" eaLnBrk="1" hangingPunct="1">
              <a:lnSpc>
                <a:spcPct val="150000"/>
              </a:lnSpc>
              <a:buNone/>
            </a:pPr>
            <a:r>
              <a:rPr lang="zh-CN" altLang="en-US" sz="3200" b="1" dirty="0">
                <a:solidFill>
                  <a:srgbClr val="FF0000"/>
                </a:solidFill>
                <a:latin typeface="+mj-ea"/>
                <a:ea typeface="+mj-ea"/>
              </a:rPr>
              <a:t>有固定基础设施的无线局域网</a:t>
            </a:r>
            <a:endParaRPr lang="zh-CN" altLang="en-US" sz="2800" b="1" dirty="0">
              <a:solidFill>
                <a:schemeClr val="tx1">
                  <a:lumMod val="75000"/>
                  <a:lumOff val="25000"/>
                </a:schemeClr>
              </a:solidFill>
              <a:latin typeface="+mj-ea"/>
              <a:ea typeface="+mj-ea"/>
            </a:endParaRPr>
          </a:p>
          <a:p>
            <a:pPr eaLnBrk="1" hangingPunct="1">
              <a:lnSpc>
                <a:spcPct val="150000"/>
              </a:lnSpc>
            </a:pPr>
            <a:r>
              <a:rPr lang="zh-CN" altLang="en-US" sz="2800" b="1" dirty="0">
                <a:solidFill>
                  <a:schemeClr val="tx1"/>
                </a:solidFill>
                <a:effectLst>
                  <a:outerShdw blurRad="38100" dist="19050" dir="2700000" algn="tl" rotWithShape="0">
                    <a:schemeClr val="dk1">
                      <a:alpha val="40000"/>
                    </a:schemeClr>
                  </a:outerShdw>
                </a:effectLst>
                <a:latin typeface="+mj-ea"/>
                <a:ea typeface="+mj-ea"/>
              </a:rPr>
              <a:t>基站（</a:t>
            </a:r>
            <a:r>
              <a:rPr lang="en-US" altLang="zh-CN" sz="2800" b="1" dirty="0">
                <a:solidFill>
                  <a:schemeClr val="tx1"/>
                </a:solidFill>
                <a:effectLst>
                  <a:outerShdw blurRad="38100" dist="19050" dir="2700000" algn="tl" rotWithShape="0">
                    <a:schemeClr val="dk1">
                      <a:alpha val="40000"/>
                    </a:schemeClr>
                  </a:outerShdw>
                </a:effectLst>
                <a:latin typeface="+mj-ea"/>
                <a:ea typeface="+mj-ea"/>
              </a:rPr>
              <a:t>Base Station, BS</a:t>
            </a:r>
            <a:r>
              <a:rPr lang="zh-CN" altLang="en-US" sz="2800" b="1" dirty="0">
                <a:solidFill>
                  <a:schemeClr val="tx1"/>
                </a:solidFill>
                <a:effectLst>
                  <a:outerShdw blurRad="38100" dist="19050" dir="2700000" algn="tl" rotWithShape="0">
                    <a:schemeClr val="dk1">
                      <a:alpha val="40000"/>
                    </a:schemeClr>
                  </a:outerShdw>
                </a:effectLst>
                <a:latin typeface="+mj-ea"/>
                <a:ea typeface="+mj-ea"/>
              </a:rPr>
              <a:t>）或接入点（</a:t>
            </a:r>
            <a:r>
              <a:rPr lang="en-US" altLang="zh-CN" sz="2800" b="1" dirty="0">
                <a:solidFill>
                  <a:schemeClr val="tx1"/>
                </a:solidFill>
                <a:effectLst>
                  <a:outerShdw blurRad="38100" dist="19050" dir="2700000" algn="tl" rotWithShape="0">
                    <a:schemeClr val="dk1">
                      <a:alpha val="40000"/>
                    </a:schemeClr>
                  </a:outerShdw>
                </a:effectLst>
                <a:latin typeface="+mj-ea"/>
                <a:ea typeface="+mj-ea"/>
              </a:rPr>
              <a:t>Access Point, AP</a:t>
            </a:r>
            <a:r>
              <a:rPr lang="zh-CN" altLang="en-US" sz="2800" b="1" dirty="0">
                <a:solidFill>
                  <a:schemeClr val="tx1"/>
                </a:solidFill>
                <a:effectLst>
                  <a:outerShdw blurRad="38100" dist="19050" dir="2700000" algn="tl" rotWithShape="0">
                    <a:schemeClr val="dk1">
                      <a:alpha val="40000"/>
                    </a:schemeClr>
                  </a:outerShdw>
                </a:effectLst>
                <a:latin typeface="+mj-ea"/>
                <a:ea typeface="+mj-ea"/>
              </a:rPr>
              <a:t>）</a:t>
            </a:r>
            <a:r>
              <a:rPr lang="en-US" altLang="zh-CN" sz="2800" b="1" dirty="0">
                <a:solidFill>
                  <a:schemeClr val="tx1">
                    <a:lumMod val="75000"/>
                    <a:lumOff val="25000"/>
                  </a:schemeClr>
                </a:solidFill>
                <a:latin typeface="+mj-ea"/>
                <a:ea typeface="+mj-ea"/>
              </a:rPr>
              <a:t>:</a:t>
            </a:r>
            <a:r>
              <a:rPr lang="zh-CN" altLang="en-US"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俗称“热点”</a:t>
            </a:r>
            <a:r>
              <a:rPr lang="en-US" altLang="zh-CN"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的重要组网设备，在功能上和以太网中的接入交换机类似。</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lnSpc>
                <a:spcPct val="150000"/>
              </a:lnSpc>
            </a:pPr>
            <a:r>
              <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无线工作站通过射频信号互相收发信息，</a:t>
            </a:r>
            <a:r>
              <a:rPr lang="zh-CN" altLang="en-US"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是无线网络的核心。同时</a:t>
            </a:r>
            <a:r>
              <a:rPr lang="en-US" altLang="zh-CN"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相当于一个连接有线网和无线网的桥梁，主要作用是将各个无线网络客户机连接到一起，然后将无线网络接入以太网，从而达到网络无线覆盖的目的。</a:t>
            </a:r>
            <a:endParaRPr lang="zh-CN" altLang="en-US" sz="280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站点通过</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与同一</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基本服务集</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Basic Service Set</a:t>
            </a: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）中的其他站点完成通信。</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可以简单理解为一个</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覆盖范围内的站点的集合。另外，</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也可以作为</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的控制中心对站点进行管理和控制。</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lnSpc>
                <a:spcPct val="150000"/>
              </a:lnSpc>
              <a:buNone/>
            </a:pPr>
            <a:endParaRPr lang="zh-CN" altLang="en-US" sz="2800" b="1" dirty="0">
              <a:solidFill>
                <a:schemeClr val="tx1">
                  <a:lumMod val="75000"/>
                  <a:lumOff val="25000"/>
                </a:schemeClr>
              </a:solidFill>
              <a:latin typeface="+mj-ea"/>
              <a:ea typeface="+mj-ea"/>
            </a:endParaRPr>
          </a:p>
          <a:p>
            <a:pPr algn="l" eaLnBrk="1" hangingPunct="1">
              <a:lnSpc>
                <a:spcPct val="150000"/>
              </a:lnSpc>
            </a:pPr>
            <a:endParaRPr lang="zh-CN" altLang="en-US" sz="2800" b="1" dirty="0">
              <a:solidFill>
                <a:schemeClr val="tx1">
                  <a:lumMod val="75000"/>
                  <a:lumOff val="25000"/>
                </a:schemeClr>
              </a:solidFill>
              <a:latin typeface="+mj-ea"/>
              <a:ea typeface="+mj-ea"/>
            </a:endParaRPr>
          </a:p>
        </p:txBody>
      </p:sp>
      <p:grpSp>
        <p:nvGrpSpPr>
          <p:cNvPr id="2" name="组合 1"/>
          <p:cNvGrpSpPr/>
          <p:nvPr/>
        </p:nvGrpSpPr>
        <p:grpSpPr>
          <a:xfrm>
            <a:off x="11884660" y="2419350"/>
            <a:ext cx="6029960" cy="5997575"/>
            <a:chOff x="5681380" y="1489602"/>
            <a:chExt cx="5101370" cy="4825144"/>
          </a:xfrm>
        </p:grpSpPr>
        <p:cxnSp>
          <p:nvCxnSpPr>
            <p:cNvPr id="15" name="直接连接符 14"/>
            <p:cNvCxnSpPr/>
            <p:nvPr/>
          </p:nvCxnSpPr>
          <p:spPr bwMode="auto">
            <a:xfrm flipH="1">
              <a:off x="6666874" y="4069534"/>
              <a:ext cx="504056" cy="7920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 name="直接连接符 15"/>
            <p:cNvCxnSpPr/>
            <p:nvPr/>
          </p:nvCxnSpPr>
          <p:spPr bwMode="auto">
            <a:xfrm flipH="1">
              <a:off x="8610766" y="4089114"/>
              <a:ext cx="432372" cy="62849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直接连接符 16"/>
            <p:cNvCxnSpPr/>
            <p:nvPr/>
          </p:nvCxnSpPr>
          <p:spPr bwMode="auto">
            <a:xfrm>
              <a:off x="9187154" y="4064868"/>
              <a:ext cx="588676" cy="65273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接连接符 19"/>
            <p:cNvCxnSpPr/>
            <p:nvPr/>
          </p:nvCxnSpPr>
          <p:spPr bwMode="auto">
            <a:xfrm flipH="1">
              <a:off x="7314948" y="3061422"/>
              <a:ext cx="648071" cy="7920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接连接符 20"/>
            <p:cNvCxnSpPr/>
            <p:nvPr/>
          </p:nvCxnSpPr>
          <p:spPr bwMode="auto">
            <a:xfrm>
              <a:off x="8251050" y="2989414"/>
              <a:ext cx="864096" cy="100811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a:off x="8107034" y="2053310"/>
              <a:ext cx="0" cy="540000"/>
            </a:xfrm>
            <a:prstGeom prst="line">
              <a:avLst/>
            </a:prstGeom>
            <a:solidFill>
              <a:schemeClr val="accent1"/>
            </a:solidFill>
            <a:ln w="25400" cap="flat" cmpd="sng" algn="ctr">
              <a:solidFill>
                <a:schemeClr val="tx1"/>
              </a:solidFill>
              <a:prstDash val="solid"/>
              <a:round/>
              <a:headEnd type="none" w="med" len="med"/>
              <a:tailEnd type="none" w="med" len="med"/>
            </a:ln>
            <a:effectLst/>
          </p:spPr>
        </p:cxnSp>
        <p:pic>
          <p:nvPicPr>
            <p:cNvPr id="23" name="Picture 462" descr="图片241"/>
            <p:cNvPicPr>
              <a:picLocks noChangeAspect="1" noChangeArrowheads="1"/>
            </p:cNvPicPr>
            <p:nvPr/>
          </p:nvPicPr>
          <p:blipFill>
            <a:blip r:embed="rId1" cstate="print"/>
            <a:srcRect/>
            <a:stretch>
              <a:fillRect/>
            </a:stretch>
          </p:blipFill>
          <p:spPr bwMode="auto">
            <a:xfrm>
              <a:off x="6389292" y="4601537"/>
              <a:ext cx="665813" cy="701839"/>
            </a:xfrm>
            <a:prstGeom prst="rect">
              <a:avLst/>
            </a:prstGeom>
            <a:noFill/>
          </p:spPr>
        </p:pic>
        <p:sp>
          <p:nvSpPr>
            <p:cNvPr id="24" name="Rectangle 136"/>
            <p:cNvSpPr>
              <a:spLocks noChangeAspect="1" noChangeArrowheads="1"/>
            </p:cNvSpPr>
            <p:nvPr/>
          </p:nvSpPr>
          <p:spPr bwMode="auto">
            <a:xfrm>
              <a:off x="6017154" y="4866470"/>
              <a:ext cx="410205" cy="197706"/>
            </a:xfrm>
            <a:prstGeom prst="rect">
              <a:avLst/>
            </a:prstGeom>
            <a:noFill/>
            <a:ln w="9525">
              <a:noFill/>
              <a:miter lim="800000"/>
            </a:ln>
          </p:spPr>
          <p:txBody>
            <a:bodyPr wrap="square" lIns="0" tIns="0" rIns="0" bIns="0">
              <a:spAutoFit/>
            </a:bodyPr>
            <a:p>
              <a:pPr algn="l"/>
              <a:r>
                <a:rPr lang="en-US" altLang="zh-CN" sz="1600" dirty="0">
                  <a:solidFill>
                    <a:srgbClr val="000000"/>
                  </a:solidFill>
                  <a:latin typeface="+mn-lt"/>
                  <a:ea typeface="+mn-ea"/>
                </a:rPr>
                <a:t>AP</a:t>
              </a:r>
              <a:endParaRPr lang="en-US" altLang="zh-CN" sz="1600" dirty="0">
                <a:latin typeface="+mn-lt"/>
                <a:ea typeface="+mn-ea"/>
              </a:endParaRPr>
            </a:p>
          </p:txBody>
        </p:sp>
        <p:pic>
          <p:nvPicPr>
            <p:cNvPr id="25" name="Picture 462" descr="图片241"/>
            <p:cNvPicPr>
              <a:picLocks noChangeAspect="1" noChangeArrowheads="1"/>
            </p:cNvPicPr>
            <p:nvPr/>
          </p:nvPicPr>
          <p:blipFill>
            <a:blip r:embed="rId1" cstate="print"/>
            <a:srcRect/>
            <a:stretch>
              <a:fillRect/>
            </a:stretch>
          </p:blipFill>
          <p:spPr bwMode="auto">
            <a:xfrm>
              <a:off x="9442924" y="4650265"/>
              <a:ext cx="665813" cy="701839"/>
            </a:xfrm>
            <a:prstGeom prst="rect">
              <a:avLst/>
            </a:prstGeom>
            <a:noFill/>
          </p:spPr>
        </p:pic>
        <p:pic>
          <p:nvPicPr>
            <p:cNvPr id="26" name="Picture 462" descr="图片241"/>
            <p:cNvPicPr>
              <a:picLocks noChangeAspect="1" noChangeArrowheads="1"/>
            </p:cNvPicPr>
            <p:nvPr/>
          </p:nvPicPr>
          <p:blipFill>
            <a:blip r:embed="rId1" cstate="print"/>
            <a:srcRect/>
            <a:stretch>
              <a:fillRect/>
            </a:stretch>
          </p:blipFill>
          <p:spPr bwMode="auto">
            <a:xfrm>
              <a:off x="8277860" y="4626019"/>
              <a:ext cx="665813" cy="701839"/>
            </a:xfrm>
            <a:prstGeom prst="rect">
              <a:avLst/>
            </a:prstGeom>
            <a:noFill/>
          </p:spPr>
        </p:pic>
        <p:pic>
          <p:nvPicPr>
            <p:cNvPr id="27" name="Picture 459" descr="图片238"/>
            <p:cNvPicPr>
              <a:picLocks noChangeAspect="1" noChangeArrowheads="1"/>
            </p:cNvPicPr>
            <p:nvPr/>
          </p:nvPicPr>
          <p:blipFill>
            <a:blip r:embed="rId2" cstate="print"/>
            <a:srcRect/>
            <a:stretch>
              <a:fillRect/>
            </a:stretch>
          </p:blipFill>
          <p:spPr bwMode="auto">
            <a:xfrm>
              <a:off x="7786263" y="2508805"/>
              <a:ext cx="665814" cy="701840"/>
            </a:xfrm>
            <a:prstGeom prst="rect">
              <a:avLst/>
            </a:prstGeom>
            <a:noFill/>
          </p:spPr>
        </p:pic>
        <p:pic>
          <p:nvPicPr>
            <p:cNvPr id="28" name="Picture 461" descr="图片240"/>
            <p:cNvPicPr>
              <a:picLocks noChangeAspect="1" noChangeArrowheads="1"/>
            </p:cNvPicPr>
            <p:nvPr/>
          </p:nvPicPr>
          <p:blipFill>
            <a:blip r:embed="rId3" cstate="print"/>
            <a:srcRect/>
            <a:stretch>
              <a:fillRect/>
            </a:stretch>
          </p:blipFill>
          <p:spPr bwMode="auto">
            <a:xfrm>
              <a:off x="6912270" y="3540165"/>
              <a:ext cx="671151" cy="701839"/>
            </a:xfrm>
            <a:prstGeom prst="rect">
              <a:avLst/>
            </a:prstGeom>
            <a:noFill/>
          </p:spPr>
        </p:pic>
        <p:pic>
          <p:nvPicPr>
            <p:cNvPr id="29" name="Picture 461" descr="图片240"/>
            <p:cNvPicPr>
              <a:picLocks noChangeAspect="1" noChangeArrowheads="1"/>
            </p:cNvPicPr>
            <p:nvPr/>
          </p:nvPicPr>
          <p:blipFill>
            <a:blip r:embed="rId3" cstate="print"/>
            <a:srcRect/>
            <a:stretch>
              <a:fillRect/>
            </a:stretch>
          </p:blipFill>
          <p:spPr bwMode="auto">
            <a:xfrm>
              <a:off x="8776511" y="3554340"/>
              <a:ext cx="671151" cy="701839"/>
            </a:xfrm>
            <a:prstGeom prst="rect">
              <a:avLst/>
            </a:prstGeom>
            <a:noFill/>
          </p:spPr>
        </p:pic>
        <p:pic>
          <p:nvPicPr>
            <p:cNvPr id="30" name="Picture 1943" descr="图片686"/>
            <p:cNvPicPr>
              <a:picLocks noChangeAspect="1" noChangeArrowheads="1"/>
            </p:cNvPicPr>
            <p:nvPr/>
          </p:nvPicPr>
          <p:blipFill>
            <a:blip r:embed="rId4" cstate="print"/>
            <a:srcRect/>
            <a:stretch>
              <a:fillRect/>
            </a:stretch>
          </p:blipFill>
          <p:spPr bwMode="auto">
            <a:xfrm>
              <a:off x="5681380" y="5748406"/>
              <a:ext cx="757822" cy="517019"/>
            </a:xfrm>
            <a:prstGeom prst="rect">
              <a:avLst/>
            </a:prstGeom>
            <a:noFill/>
          </p:spPr>
        </p:pic>
        <p:pic>
          <p:nvPicPr>
            <p:cNvPr id="31" name="Picture 1943" descr="图片686"/>
            <p:cNvPicPr>
              <a:picLocks noChangeAspect="1" noChangeArrowheads="1"/>
            </p:cNvPicPr>
            <p:nvPr/>
          </p:nvPicPr>
          <p:blipFill>
            <a:blip r:embed="rId4" cstate="print"/>
            <a:srcRect/>
            <a:stretch>
              <a:fillRect/>
            </a:stretch>
          </p:blipFill>
          <p:spPr bwMode="auto">
            <a:xfrm>
              <a:off x="9983587" y="5757721"/>
              <a:ext cx="799163" cy="517019"/>
            </a:xfrm>
            <a:prstGeom prst="rect">
              <a:avLst/>
            </a:prstGeom>
            <a:noFill/>
          </p:spPr>
        </p:pic>
        <p:pic>
          <p:nvPicPr>
            <p:cNvPr id="32" name="Picture 1943" descr="图片686"/>
            <p:cNvPicPr>
              <a:picLocks noChangeAspect="1" noChangeArrowheads="1"/>
            </p:cNvPicPr>
            <p:nvPr/>
          </p:nvPicPr>
          <p:blipFill>
            <a:blip r:embed="rId4" cstate="print"/>
            <a:srcRect/>
            <a:stretch>
              <a:fillRect/>
            </a:stretch>
          </p:blipFill>
          <p:spPr bwMode="auto">
            <a:xfrm>
              <a:off x="8077112" y="5797727"/>
              <a:ext cx="757822" cy="517019"/>
            </a:xfrm>
            <a:prstGeom prst="rect">
              <a:avLst/>
            </a:prstGeom>
            <a:noFill/>
          </p:spPr>
        </p:pic>
        <p:sp>
          <p:nvSpPr>
            <p:cNvPr id="33" name="Rectangle 136"/>
            <p:cNvSpPr>
              <a:spLocks noChangeAspect="1" noChangeArrowheads="1"/>
            </p:cNvSpPr>
            <p:nvPr/>
          </p:nvSpPr>
          <p:spPr bwMode="auto">
            <a:xfrm>
              <a:off x="8546903" y="2773391"/>
              <a:ext cx="1077619" cy="197706"/>
            </a:xfrm>
            <a:prstGeom prst="rect">
              <a:avLst/>
            </a:prstGeom>
            <a:noFill/>
            <a:ln w="9525">
              <a:noFill/>
              <a:miter lim="800000"/>
            </a:ln>
          </p:spPr>
          <p:txBody>
            <a:bodyPr wrap="square" lIns="0" tIns="0" rIns="0" bIns="0">
              <a:spAutoFit/>
            </a:bodyPr>
            <a:p>
              <a:pPr algn="l"/>
              <a:r>
                <a:rPr lang="zh-CN" altLang="en-US" sz="1600" dirty="0">
                  <a:latin typeface="+mn-lt"/>
                  <a:ea typeface="+mn-ea"/>
                </a:rPr>
                <a:t>汇聚交换机</a:t>
              </a:r>
              <a:endParaRPr lang="en-US" altLang="zh-CN" sz="1600" dirty="0">
                <a:latin typeface="+mn-lt"/>
                <a:ea typeface="+mn-ea"/>
              </a:endParaRPr>
            </a:p>
          </p:txBody>
        </p:sp>
        <p:sp>
          <p:nvSpPr>
            <p:cNvPr id="34" name="Rectangle 136"/>
            <p:cNvSpPr>
              <a:spLocks noChangeAspect="1" noChangeArrowheads="1"/>
            </p:cNvSpPr>
            <p:nvPr/>
          </p:nvSpPr>
          <p:spPr bwMode="auto">
            <a:xfrm>
              <a:off x="5810599" y="3781503"/>
              <a:ext cx="1077619" cy="197706"/>
            </a:xfrm>
            <a:prstGeom prst="rect">
              <a:avLst/>
            </a:prstGeom>
            <a:noFill/>
            <a:ln w="9525">
              <a:noFill/>
              <a:miter lim="800000"/>
            </a:ln>
          </p:spPr>
          <p:txBody>
            <a:bodyPr wrap="square" lIns="0" tIns="0" rIns="0" bIns="0">
              <a:spAutoFit/>
            </a:bodyPr>
            <a:p>
              <a:pPr algn="l"/>
              <a:r>
                <a:rPr lang="zh-CN" altLang="en-US" sz="1600" dirty="0">
                  <a:latin typeface="+mn-lt"/>
                  <a:ea typeface="+mn-ea"/>
                </a:rPr>
                <a:t>接入交换机</a:t>
              </a:r>
              <a:endParaRPr lang="en-US" altLang="zh-CN" sz="1600" dirty="0">
                <a:latin typeface="+mn-lt"/>
                <a:ea typeface="+mn-ea"/>
              </a:endParaRPr>
            </a:p>
          </p:txBody>
        </p:sp>
        <p:pic>
          <p:nvPicPr>
            <p:cNvPr id="35" name="Picture 237" descr="图片777"/>
            <p:cNvPicPr>
              <a:picLocks noChangeAspect="1" noChangeArrowheads="1"/>
            </p:cNvPicPr>
            <p:nvPr/>
          </p:nvPicPr>
          <p:blipFill>
            <a:blip r:embed="rId5" cstate="print"/>
            <a:srcRect/>
            <a:stretch>
              <a:fillRect/>
            </a:stretch>
          </p:blipFill>
          <p:spPr bwMode="auto">
            <a:xfrm>
              <a:off x="7247435" y="1489602"/>
              <a:ext cx="1880667" cy="827844"/>
            </a:xfrm>
            <a:prstGeom prst="rect">
              <a:avLst/>
            </a:prstGeom>
            <a:noFill/>
          </p:spPr>
        </p:pic>
        <p:sp>
          <p:nvSpPr>
            <p:cNvPr id="36" name="TextBox 31"/>
            <p:cNvSpPr txBox="1"/>
            <p:nvPr/>
          </p:nvSpPr>
          <p:spPr>
            <a:xfrm>
              <a:off x="7575122" y="1725608"/>
              <a:ext cx="1490852" cy="271271"/>
            </a:xfrm>
            <a:prstGeom prst="rect">
              <a:avLst/>
            </a:prstGeom>
            <a:noFill/>
          </p:spPr>
          <p:txBody>
            <a:bodyPr wrap="square" rtlCol="0">
              <a:spAutoFit/>
            </a:bodyPr>
            <a:p>
              <a:r>
                <a:rPr lang="zh-CN" altLang="en-US" sz="1600" dirty="0">
                  <a:latin typeface="+mn-lt"/>
                  <a:ea typeface="+mn-ea"/>
                </a:rPr>
                <a:t>企业内部网络</a:t>
              </a:r>
              <a:endParaRPr lang="zh-CN" altLang="en-US" sz="1600" dirty="0">
                <a:latin typeface="+mn-lt"/>
                <a:ea typeface="+mn-ea"/>
              </a:endParaRPr>
            </a:p>
          </p:txBody>
        </p:sp>
        <p:sp>
          <p:nvSpPr>
            <p:cNvPr id="37" name="Rectangle 136"/>
            <p:cNvSpPr>
              <a:spLocks noChangeAspect="1" noChangeArrowheads="1"/>
            </p:cNvSpPr>
            <p:nvPr/>
          </p:nvSpPr>
          <p:spPr bwMode="auto">
            <a:xfrm>
              <a:off x="9563133" y="3781503"/>
              <a:ext cx="1077619" cy="197706"/>
            </a:xfrm>
            <a:prstGeom prst="rect">
              <a:avLst/>
            </a:prstGeom>
            <a:noFill/>
            <a:ln w="9525">
              <a:noFill/>
              <a:miter lim="800000"/>
            </a:ln>
          </p:spPr>
          <p:txBody>
            <a:bodyPr wrap="square" lIns="0" tIns="0" rIns="0" bIns="0">
              <a:spAutoFit/>
            </a:bodyPr>
            <a:p>
              <a:pPr algn="l"/>
              <a:r>
                <a:rPr lang="zh-CN" altLang="en-US" sz="1600" dirty="0">
                  <a:latin typeface="+mn-lt"/>
                  <a:ea typeface="+mn-ea"/>
                </a:rPr>
                <a:t>接入交换机</a:t>
              </a:r>
              <a:endParaRPr lang="en-US" altLang="zh-CN" sz="1600" dirty="0">
                <a:latin typeface="+mn-lt"/>
                <a:ea typeface="+mn-ea"/>
              </a:endParaRPr>
            </a:p>
          </p:txBody>
        </p:sp>
        <p:sp>
          <p:nvSpPr>
            <p:cNvPr id="38" name="Rectangle 136"/>
            <p:cNvSpPr>
              <a:spLocks noChangeAspect="1" noChangeArrowheads="1"/>
            </p:cNvSpPr>
            <p:nvPr/>
          </p:nvSpPr>
          <p:spPr bwMode="auto">
            <a:xfrm>
              <a:off x="7930996" y="4861623"/>
              <a:ext cx="410205" cy="197706"/>
            </a:xfrm>
            <a:prstGeom prst="rect">
              <a:avLst/>
            </a:prstGeom>
            <a:noFill/>
            <a:ln w="9525">
              <a:noFill/>
              <a:miter lim="800000"/>
            </a:ln>
          </p:spPr>
          <p:txBody>
            <a:bodyPr wrap="square" lIns="0" tIns="0" rIns="0" bIns="0">
              <a:spAutoFit/>
            </a:bodyPr>
            <a:p>
              <a:pPr algn="l"/>
              <a:r>
                <a:rPr lang="en-US" altLang="zh-CN" sz="1600" dirty="0">
                  <a:solidFill>
                    <a:srgbClr val="000000"/>
                  </a:solidFill>
                  <a:latin typeface="+mn-lt"/>
                  <a:ea typeface="+mn-ea"/>
                </a:rPr>
                <a:t>AP</a:t>
              </a:r>
              <a:endParaRPr lang="en-US" altLang="zh-CN" sz="1600" dirty="0">
                <a:latin typeface="+mn-lt"/>
                <a:ea typeface="+mn-ea"/>
              </a:endParaRPr>
            </a:p>
          </p:txBody>
        </p:sp>
        <p:sp>
          <p:nvSpPr>
            <p:cNvPr id="39" name="Rectangle 136"/>
            <p:cNvSpPr>
              <a:spLocks noChangeAspect="1" noChangeArrowheads="1"/>
            </p:cNvSpPr>
            <p:nvPr/>
          </p:nvSpPr>
          <p:spPr bwMode="auto">
            <a:xfrm>
              <a:off x="10261520" y="4861623"/>
              <a:ext cx="410205" cy="197706"/>
            </a:xfrm>
            <a:prstGeom prst="rect">
              <a:avLst/>
            </a:prstGeom>
            <a:noFill/>
            <a:ln w="9525">
              <a:noFill/>
              <a:miter lim="800000"/>
            </a:ln>
          </p:spPr>
          <p:txBody>
            <a:bodyPr wrap="square" lIns="0" tIns="0" rIns="0" bIns="0">
              <a:spAutoFit/>
            </a:bodyPr>
            <a:p>
              <a:pPr algn="l"/>
              <a:r>
                <a:rPr lang="en-US" altLang="zh-CN" sz="1600" dirty="0">
                  <a:solidFill>
                    <a:srgbClr val="000000"/>
                  </a:solidFill>
                  <a:latin typeface="+mn-lt"/>
                  <a:ea typeface="+mn-ea"/>
                </a:rPr>
                <a:t>AP</a:t>
              </a:r>
              <a:endParaRPr lang="en-US" altLang="zh-CN" sz="1600" dirty="0">
                <a:latin typeface="+mn-lt"/>
                <a:ea typeface="+mn-ea"/>
              </a:endParaRPr>
            </a:p>
          </p:txBody>
        </p:sp>
        <p:pic>
          <p:nvPicPr>
            <p:cNvPr id="40" name="图片 39"/>
            <p:cNvPicPr>
              <a:picLocks noChangeAspect="1"/>
            </p:cNvPicPr>
            <p:nvPr/>
          </p:nvPicPr>
          <p:blipFill>
            <a:blip r:embed="rId6"/>
            <a:stretch>
              <a:fillRect/>
            </a:stretch>
          </p:blipFill>
          <p:spPr>
            <a:xfrm rot="7109023">
              <a:off x="6301313" y="5289740"/>
              <a:ext cx="338544" cy="463270"/>
            </a:xfrm>
            <a:prstGeom prst="rect">
              <a:avLst/>
            </a:prstGeom>
          </p:spPr>
        </p:pic>
        <p:pic>
          <p:nvPicPr>
            <p:cNvPr id="41" name="图片 40"/>
            <p:cNvPicPr>
              <a:picLocks noChangeAspect="1"/>
            </p:cNvPicPr>
            <p:nvPr/>
          </p:nvPicPr>
          <p:blipFill>
            <a:blip r:embed="rId6"/>
            <a:stretch>
              <a:fillRect/>
            </a:stretch>
          </p:blipFill>
          <p:spPr>
            <a:xfrm rot="3746190">
              <a:off x="9992574" y="5343910"/>
              <a:ext cx="338544" cy="463270"/>
            </a:xfrm>
            <a:prstGeom prst="rect">
              <a:avLst/>
            </a:prstGeom>
          </p:spPr>
        </p:pic>
        <p:pic>
          <p:nvPicPr>
            <p:cNvPr id="42" name="图片 41"/>
            <p:cNvPicPr>
              <a:picLocks noChangeAspect="1"/>
            </p:cNvPicPr>
            <p:nvPr/>
          </p:nvPicPr>
          <p:blipFill>
            <a:blip r:embed="rId6"/>
            <a:stretch>
              <a:fillRect/>
            </a:stretch>
          </p:blipFill>
          <p:spPr>
            <a:xfrm rot="5400000">
              <a:off x="8485642" y="5345444"/>
              <a:ext cx="338544" cy="463270"/>
            </a:xfrm>
            <a:prstGeom prst="rect">
              <a:avLst/>
            </a:prstGeom>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无线局域网的组成</a:t>
            </a:r>
            <a:endParaRPr lang="en-US" altLang="zh-CN" dirty="0"/>
          </a:p>
        </p:txBody>
      </p:sp>
      <p:sp>
        <p:nvSpPr>
          <p:cNvPr id="13" name="Rectangle 3"/>
          <p:cNvSpPr>
            <a:spLocks noGrp="1" noChangeArrowheads="1"/>
          </p:cNvSpPr>
          <p:nvPr>
            <p:ph type="body" idx="4294967295"/>
          </p:nvPr>
        </p:nvSpPr>
        <p:spPr>
          <a:xfrm>
            <a:off x="1008380" y="1290320"/>
            <a:ext cx="14437995" cy="4530725"/>
          </a:xfrm>
          <a:prstGeom prst="rect">
            <a:avLst/>
          </a:prstGeom>
        </p:spPr>
        <p:txBody>
          <a:bodyPr/>
          <a:lstStyle/>
          <a:p>
            <a:pPr marL="0" indent="0" eaLnBrk="1" hangingPunct="1">
              <a:lnSpc>
                <a:spcPct val="150000"/>
              </a:lnSpc>
              <a:buNone/>
            </a:pPr>
            <a:r>
              <a:rPr lang="zh-CN" altLang="en-US" sz="3200" b="1" dirty="0">
                <a:solidFill>
                  <a:srgbClr val="FF0000"/>
                </a:solidFill>
                <a:latin typeface="+mj-ea"/>
                <a:ea typeface="+mj-ea"/>
              </a:rPr>
              <a:t>有固定基础设施的无线局域网</a:t>
            </a:r>
            <a:endParaRPr lang="zh-CN" altLang="en-US" sz="2800" b="1" dirty="0">
              <a:solidFill>
                <a:schemeClr val="tx1">
                  <a:lumMod val="75000"/>
                  <a:lumOff val="25000"/>
                </a:schemeClr>
              </a:solidFill>
              <a:latin typeface="+mj-ea"/>
              <a:ea typeface="+mj-ea"/>
            </a:endParaRPr>
          </a:p>
          <a:p>
            <a:pPr algn="l" eaLnBrk="1" hangingPunct="1">
              <a:lnSpc>
                <a:spcPct val="150000"/>
              </a:lnSpc>
            </a:pPr>
            <a:r>
              <a:rPr lang="zh-CN" altLang="en-US" sz="2800" b="1" dirty="0">
                <a:solidFill>
                  <a:schemeClr val="accent1"/>
                </a:solidFill>
                <a:effectLst>
                  <a:outerShdw blurRad="38100" dist="25400" dir="5400000" algn="ctr" rotWithShape="0">
                    <a:srgbClr val="6E747A">
                      <a:alpha val="43000"/>
                    </a:srgbClr>
                  </a:outerShdw>
                </a:effectLst>
                <a:latin typeface="+mj-ea"/>
                <a:ea typeface="+mj-ea"/>
                <a:sym typeface="+mn-ea"/>
              </a:rPr>
              <a:t>分布式系统DS(Distribution System)：</a:t>
            </a:r>
            <a:r>
              <a:rPr lang="zh-CN" altLang="en-US" sz="2800" dirty="0">
                <a:solidFill>
                  <a:schemeClr val="tx1"/>
                </a:solidFill>
                <a:latin typeface="微软雅黑" panose="020B0503020204020204" pitchFamily="34" charset="-122"/>
                <a:ea typeface="微软雅黑" panose="020B0503020204020204" pitchFamily="34" charset="-122"/>
                <a:sym typeface="+mn-ea"/>
              </a:rPr>
              <a:t>为了实现远距离通信，需要把</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连接到一个更大的网络，即把不同区域的</a:t>
            </a:r>
            <a:r>
              <a:rPr lang="en-US" altLang="zh-CN" sz="2800" dirty="0">
                <a:solidFill>
                  <a:schemeClr val="tx1"/>
                </a:solidFill>
                <a:latin typeface="微软雅黑" panose="020B0503020204020204" pitchFamily="34" charset="-122"/>
                <a:ea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sym typeface="+mn-ea"/>
              </a:rPr>
              <a:t>连接起来，使不同</a:t>
            </a:r>
            <a:r>
              <a:rPr lang="en-US" altLang="zh-CN" sz="2800" dirty="0">
                <a:solidFill>
                  <a:schemeClr val="tx1"/>
                </a:solidFill>
                <a:latin typeface="微软雅黑" panose="020B0503020204020204" pitchFamily="34" charset="-122"/>
                <a:ea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sym typeface="+mn-ea"/>
              </a:rPr>
              <a:t>中的站点可以相互通信。</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algn="l"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这个网络是</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的上行网络，称为</a:t>
            </a:r>
            <a:r>
              <a:rPr lang="en-US" altLang="zh-CN" sz="2800" dirty="0">
                <a:solidFill>
                  <a:schemeClr val="tx1"/>
                </a:solidFill>
                <a:latin typeface="微软雅黑" panose="020B0503020204020204" pitchFamily="34" charset="-122"/>
                <a:ea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sym typeface="+mn-ea"/>
              </a:rPr>
              <a:t>的分布式系统（</a:t>
            </a:r>
            <a:r>
              <a:rPr lang="en-US" altLang="zh-CN" sz="2800" dirty="0">
                <a:solidFill>
                  <a:schemeClr val="tx1"/>
                </a:solidFill>
                <a:latin typeface="微软雅黑" panose="020B0503020204020204" pitchFamily="34" charset="-122"/>
                <a:ea typeface="微软雅黑" panose="020B0503020204020204" pitchFamily="34" charset="-122"/>
                <a:sym typeface="+mn-ea"/>
              </a:rPr>
              <a:t>DS</a:t>
            </a:r>
            <a:r>
              <a:rPr lang="zh-CN" altLang="en-US" sz="2800" dirty="0">
                <a:solidFill>
                  <a:schemeClr val="tx1"/>
                </a:solidFill>
                <a:latin typeface="微软雅黑" panose="020B0503020204020204" pitchFamily="34" charset="-122"/>
                <a:ea typeface="微软雅黑" panose="020B0503020204020204" pitchFamily="34" charset="-122"/>
                <a:sym typeface="+mn-ea"/>
              </a:rPr>
              <a:t>），也称为骨干网络。</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通常是有线网络，但也可以是可通过</a:t>
            </a:r>
            <a:r>
              <a:rPr lang="en-US" altLang="zh-CN"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间的无线通信构成的无线网络。</a:t>
            </a:r>
            <a:endParaRPr lang="zh-CN" altLang="en-US" sz="2800" dirty="0">
              <a:solidFill>
                <a:schemeClr val="tx1"/>
              </a:solidFill>
              <a:latin typeface="微软雅黑" panose="020B0503020204020204" pitchFamily="34" charset="-122"/>
              <a:ea typeface="微软雅黑" panose="020B0503020204020204" pitchFamily="34" charset="-122"/>
            </a:endParaRPr>
          </a:p>
          <a:p>
            <a:pPr algn="l" eaLnBrk="1" hangingPunct="1">
              <a:lnSpc>
                <a:spcPct val="150000"/>
              </a:lnSpc>
            </a:pP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51705" y="5157470"/>
            <a:ext cx="12195810" cy="43237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a:t>
            </a:r>
            <a:r>
              <a:rPr lang="zh-CN" altLang="en-US" dirty="0">
                <a:sym typeface="+mn-ea"/>
              </a:rPr>
              <a:t>的</a:t>
            </a:r>
            <a:r>
              <a:rPr lang="zh-CN" altLang="en-US" dirty="0">
                <a:sym typeface="+mn-ea"/>
              </a:rPr>
              <a:t>逻辑结构</a:t>
            </a:r>
            <a:endParaRPr lang="en-US" altLang="zh-CN" dirty="0"/>
          </a:p>
        </p:txBody>
      </p:sp>
      <p:sp>
        <p:nvSpPr>
          <p:cNvPr id="3" name="Rectangle 3"/>
          <p:cNvSpPr>
            <a:spLocks noGrp="1" noChangeArrowheads="1"/>
          </p:cNvSpPr>
          <p:nvPr>
            <p:ph type="body" idx="4294967295"/>
          </p:nvPr>
        </p:nvSpPr>
        <p:spPr>
          <a:xfrm>
            <a:off x="984250" y="1369695"/>
            <a:ext cx="13546455" cy="4897755"/>
          </a:xfrm>
          <a:prstGeom prst="rect">
            <a:avLst/>
          </a:prstGeom>
        </p:spPr>
        <p:txBody>
          <a:bodyPr/>
          <a:lstStyle/>
          <a:p>
            <a:pPr marL="0" indent="0" algn="ctr" eaLnBrk="1" hangingPunct="1">
              <a:buNone/>
            </a:pPr>
            <a:r>
              <a:rPr lang="zh-CN" altLang="en-US" sz="3600" dirty="0">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服务集</a:t>
            </a:r>
            <a:endParaRPr lang="zh-CN" altLang="en-US" sz="2800" dirty="0">
              <a:solidFill>
                <a:srgbClr val="FF0000"/>
              </a:solidFill>
              <a:latin typeface="Arial" panose="020B0604020202020204" pitchFamily="34" charset="0"/>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通常使用服务集（</a:t>
            </a:r>
            <a:r>
              <a:rPr lang="en-US" altLang="zh-CN" sz="2800" dirty="0">
                <a:solidFill>
                  <a:schemeClr val="tx1"/>
                </a:solidFill>
                <a:latin typeface="微软雅黑" panose="020B0503020204020204" pitchFamily="34" charset="-122"/>
                <a:ea typeface="微软雅黑" panose="020B0503020204020204" pitchFamily="34" charset="-122"/>
                <a:sym typeface="+mn-ea"/>
              </a:rPr>
              <a:t>Service Set</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chemeClr val="tx1"/>
                </a:solidFill>
                <a:latin typeface="微软雅黑" panose="020B0503020204020204" pitchFamily="34" charset="-122"/>
                <a:ea typeface="微软雅黑" panose="020B0503020204020204" pitchFamily="34" charset="-122"/>
                <a:sym typeface="+mn-ea"/>
              </a:rPr>
              <a:t>SS</a:t>
            </a:r>
            <a:r>
              <a:rPr lang="zh-CN" altLang="en-US" sz="2800" dirty="0">
                <a:solidFill>
                  <a:schemeClr val="tx1"/>
                </a:solidFill>
                <a:latin typeface="微软雅黑" panose="020B0503020204020204" pitchFamily="34" charset="-122"/>
                <a:ea typeface="微软雅黑" panose="020B0503020204020204" pitchFamily="34" charset="-122"/>
                <a:sym typeface="+mn-ea"/>
              </a:rPr>
              <a:t>）描述</a:t>
            </a:r>
            <a:r>
              <a:rPr lang="en-US" altLang="zh-CN" sz="2800" dirty="0">
                <a:solidFill>
                  <a:schemeClr val="tx1"/>
                </a:solidFill>
                <a:latin typeface="微软雅黑" panose="020B0503020204020204" pitchFamily="34" charset="-122"/>
                <a:ea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sym typeface="+mn-ea"/>
              </a:rPr>
              <a:t>的逻辑组成</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服务集表示一组互相有联系的无线设备的集合</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每个服务集在</a:t>
            </a:r>
            <a:r>
              <a:rPr lang="en-US" altLang="zh-CN" sz="2800" dirty="0">
                <a:solidFill>
                  <a:schemeClr val="tx1"/>
                </a:solidFill>
                <a:latin typeface="微软雅黑" panose="020B0503020204020204" pitchFamily="34" charset="-122"/>
                <a:ea typeface="微软雅黑" panose="020B0503020204020204" pitchFamily="34" charset="-122"/>
                <a:sym typeface="+mn-ea"/>
              </a:rPr>
              <a:t>WLAN</a:t>
            </a:r>
            <a:r>
              <a:rPr lang="zh-CN" altLang="en-US" sz="2800" dirty="0">
                <a:solidFill>
                  <a:schemeClr val="tx1"/>
                </a:solidFill>
                <a:latin typeface="微软雅黑" panose="020B0503020204020204" pitchFamily="34" charset="-122"/>
                <a:ea typeface="微软雅黑" panose="020B0503020204020204" pitchFamily="34" charset="-122"/>
                <a:sym typeface="+mn-ea"/>
              </a:rPr>
              <a:t>中都有一个身份标识，称为服务集标识符（</a:t>
            </a:r>
            <a:r>
              <a:rPr lang="en-US" altLang="zh-CN" sz="2800" dirty="0">
                <a:solidFill>
                  <a:schemeClr val="tx1"/>
                </a:solidFill>
                <a:latin typeface="微软雅黑" panose="020B0503020204020204" pitchFamily="34" charset="-122"/>
                <a:ea typeface="微软雅黑" panose="020B0503020204020204" pitchFamily="34" charset="-122"/>
                <a:sym typeface="+mn-ea"/>
              </a:rPr>
              <a:t>Service Set Identifier</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chemeClr val="tx1"/>
                </a:solidFill>
                <a:latin typeface="微软雅黑" panose="020B0503020204020204" pitchFamily="34" charset="-122"/>
                <a:ea typeface="微软雅黑" panose="020B0503020204020204" pitchFamily="34" charset="-122"/>
                <a:sym typeface="+mn-ea"/>
              </a:rPr>
              <a:t>SSID</a:t>
            </a:r>
            <a:r>
              <a:rPr lang="zh-CN" altLang="en-US" sz="2800" dirty="0">
                <a:solidFill>
                  <a:schemeClr val="tx1"/>
                </a:solidFill>
                <a:latin typeface="微软雅黑" panose="020B0503020204020204" pitchFamily="34" charset="-122"/>
                <a:ea typeface="微软雅黑" panose="020B0503020204020204" pitchFamily="34" charset="-122"/>
                <a:sym typeface="+mn-ea"/>
              </a:rPr>
              <a:t>）</a:t>
            </a:r>
            <a:endParaRPr lang="zh-CN" altLang="en-US" sz="2800" dirty="0">
              <a:solidFill>
                <a:schemeClr val="tx1"/>
              </a:solidFill>
              <a:latin typeface="Arial" panose="020B0604020202020204" pitchFamily="34" charset="0"/>
              <a:ea typeface="微软雅黑" panose="020B0503020204020204" pitchFamily="34" charset="-122"/>
              <a:sym typeface="+mn-ea"/>
            </a:endParaRPr>
          </a:p>
          <a:p>
            <a:pPr eaLnBrk="1" hangingPunct="1"/>
            <a:endParaRPr lang="zh-CN" altLang="en-US" sz="28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a:t>
            </a:r>
            <a:r>
              <a:rPr lang="zh-CN" altLang="en-US" dirty="0">
                <a:sym typeface="+mn-ea"/>
              </a:rPr>
              <a:t>的</a:t>
            </a:r>
            <a:r>
              <a:rPr lang="zh-CN" altLang="en-US" dirty="0">
                <a:sym typeface="+mn-ea"/>
              </a:rPr>
              <a:t>逻辑结构</a:t>
            </a:r>
            <a:endParaRPr lang="en-US" altLang="zh-CN" dirty="0"/>
          </a:p>
        </p:txBody>
      </p:sp>
      <p:sp>
        <p:nvSpPr>
          <p:cNvPr id="3" name="Rectangle 3"/>
          <p:cNvSpPr>
            <a:spLocks noGrp="1" noChangeArrowheads="1"/>
          </p:cNvSpPr>
          <p:nvPr>
            <p:ph type="body" idx="4294967295"/>
          </p:nvPr>
        </p:nvSpPr>
        <p:spPr>
          <a:xfrm>
            <a:off x="984250" y="1369695"/>
            <a:ext cx="13546455" cy="4897755"/>
          </a:xfrm>
          <a:prstGeom prst="rect">
            <a:avLst/>
          </a:prstGeom>
        </p:spPr>
        <p:txBody>
          <a:bodyPr/>
          <a:lstStyle/>
          <a:p>
            <a:pPr marL="0" indent="0" eaLnBrk="1" hangingPunct="1">
              <a:buNone/>
            </a:pPr>
            <a:r>
              <a:rPr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基本服务集(Basic Service Set, </a:t>
            </a:r>
            <a:r>
              <a:rPr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B</a:t>
            </a:r>
            <a:r>
              <a:rPr lang="en-US"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S</a:t>
            </a:r>
            <a:r>
              <a:rPr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S)</a:t>
            </a:r>
            <a:endParaRPr 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spcBef>
                <a:spcPts val="0"/>
              </a:spcBef>
            </a:pPr>
            <a:r>
              <a:rPr lang="en-US" altLang="zh-CN" sz="2800" dirty="0">
                <a:solidFill>
                  <a:schemeClr val="tx1"/>
                </a:solidFill>
                <a:latin typeface="微软雅黑" panose="020B0503020204020204" pitchFamily="34" charset="-122"/>
                <a:ea typeface="微软雅黑" panose="020B0503020204020204" pitchFamily="34" charset="-122"/>
              </a:rPr>
              <a:t>是</a:t>
            </a:r>
            <a:r>
              <a:rPr lang="en-US" altLang="zh-CN" sz="2800" dirty="0">
                <a:solidFill>
                  <a:schemeClr val="tx1"/>
                </a:solidFill>
                <a:latin typeface="微软雅黑" panose="020B0503020204020204" pitchFamily="34" charset="-122"/>
                <a:ea typeface="微软雅黑" panose="020B0503020204020204" pitchFamily="34" charset="-122"/>
                <a:sym typeface="+mn-ea"/>
              </a:rPr>
              <a:t>802.11标准规定无线局域网的</a:t>
            </a:r>
            <a:r>
              <a:rPr lang="en-US" altLang="zh-CN" sz="2800" dirty="0">
                <a:solidFill>
                  <a:srgbClr val="FF0000"/>
                </a:solidFill>
                <a:latin typeface="微软雅黑" panose="020B0503020204020204" pitchFamily="34" charset="-122"/>
                <a:ea typeface="微软雅黑" panose="020B0503020204020204" pitchFamily="34" charset="-122"/>
                <a:sym typeface="+mn-ea"/>
              </a:rPr>
              <a:t>最小构件</a:t>
            </a:r>
            <a:r>
              <a:rPr lang="en-US" altLang="zh-CN" sz="2800" dirty="0">
                <a:solidFill>
                  <a:schemeClr val="tx1"/>
                </a:solidFill>
                <a:latin typeface="微软雅黑" panose="020B0503020204020204" pitchFamily="34" charset="-122"/>
                <a:ea typeface="微软雅黑" panose="020B0503020204020204" pitchFamily="34" charset="-122"/>
                <a:sym typeface="+mn-ea"/>
              </a:rPr>
              <a:t>。</a:t>
            </a:r>
            <a:endParaRPr lang="en-US" altLang="zh-CN"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一个基本服务集</a:t>
            </a:r>
            <a:r>
              <a:rPr lang="zh-CN" altLang="en-US" sz="2800" dirty="0">
                <a:solidFill>
                  <a:schemeClr val="tx1"/>
                </a:solidFill>
                <a:latin typeface="微软雅黑" panose="020B0503020204020204" pitchFamily="34" charset="-122"/>
                <a:ea typeface="微软雅黑" panose="020B0503020204020204" pitchFamily="34" charset="-122"/>
                <a:sym typeface="+mn-ea"/>
              </a:rPr>
              <a:t>包含一个</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和多个站点。</a:t>
            </a:r>
            <a:r>
              <a:rPr lang="en-US" altLang="zh-CN" sz="2800" dirty="0">
                <a:solidFill>
                  <a:srgbClr val="FF0000"/>
                </a:solidFill>
                <a:latin typeface="微软雅黑" panose="020B0503020204020204" pitchFamily="34" charset="-122"/>
                <a:ea typeface="微软雅黑" panose="020B0503020204020204" pitchFamily="34" charset="-122"/>
                <a:sym typeface="+mn-ea"/>
              </a:rPr>
              <a:t>AP</a:t>
            </a:r>
            <a:r>
              <a:rPr lang="zh-CN" altLang="en-US" sz="2800" dirty="0">
                <a:solidFill>
                  <a:srgbClr val="FF0000"/>
                </a:solidFill>
                <a:latin typeface="微软雅黑" panose="020B0503020204020204" pitchFamily="34" charset="-122"/>
                <a:ea typeface="微软雅黑" panose="020B0503020204020204" pitchFamily="34" charset="-122"/>
                <a:sym typeface="+mn-ea"/>
              </a:rPr>
              <a:t>是</a:t>
            </a:r>
            <a:r>
              <a:rPr lang="en-US" altLang="zh-CN" sz="2800" dirty="0">
                <a:solidFill>
                  <a:srgbClr val="FF0000"/>
                </a:solidFill>
                <a:latin typeface="微软雅黑" panose="020B0503020204020204" pitchFamily="34" charset="-122"/>
                <a:ea typeface="微软雅黑" panose="020B0503020204020204" pitchFamily="34" charset="-122"/>
                <a:sym typeface="+mn-ea"/>
              </a:rPr>
              <a:t>BSS</a:t>
            </a:r>
            <a:r>
              <a:rPr lang="zh-CN" altLang="en-US" sz="2800" dirty="0">
                <a:solidFill>
                  <a:srgbClr val="FF0000"/>
                </a:solidFill>
                <a:latin typeface="微软雅黑" panose="020B0503020204020204" pitchFamily="34" charset="-122"/>
                <a:ea typeface="微软雅黑" panose="020B0503020204020204" pitchFamily="34" charset="-122"/>
                <a:sym typeface="+mn-ea"/>
              </a:rPr>
              <a:t>的中心节点</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chemeClr val="tx1"/>
                </a:solidFill>
                <a:latin typeface="微软雅黑" panose="020B0503020204020204" pitchFamily="34" charset="-122"/>
                <a:ea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sym typeface="+mn-ea"/>
              </a:rPr>
              <a:t>中的所有站点通过</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进行通信。</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的覆盖范围称为基本服务区（</a:t>
            </a:r>
            <a:r>
              <a:rPr lang="en-US" altLang="zh-CN" sz="2800" dirty="0">
                <a:solidFill>
                  <a:schemeClr val="tx1"/>
                </a:solidFill>
                <a:latin typeface="微软雅黑" panose="020B0503020204020204" pitchFamily="34" charset="-122"/>
                <a:ea typeface="微软雅黑" panose="020B0503020204020204" pitchFamily="34" charset="-122"/>
                <a:sym typeface="+mn-ea"/>
              </a:rPr>
              <a:t>Basic Service Area</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dirty="0">
                <a:solidFill>
                  <a:srgbClr val="FF0000"/>
                </a:solidFill>
                <a:latin typeface="微软雅黑" panose="020B0503020204020204" pitchFamily="34" charset="-122"/>
                <a:ea typeface="微软雅黑" panose="020B0503020204020204" pitchFamily="34" charset="-122"/>
                <a:sym typeface="+mn-ea"/>
              </a:rPr>
              <a:t>BSA</a:t>
            </a:r>
            <a:r>
              <a:rPr lang="zh-CN" altLang="en-US" sz="2800" dirty="0">
                <a:solidFill>
                  <a:schemeClr val="tx1"/>
                </a:solidFill>
                <a:latin typeface="微软雅黑" panose="020B0503020204020204" pitchFamily="34" charset="-122"/>
                <a:ea typeface="微软雅黑" panose="020B0503020204020204" pitchFamily="34" charset="-122"/>
                <a:sym typeface="+mn-ea"/>
              </a:rPr>
              <a:t>）</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基本服务集标识符（</a:t>
            </a:r>
            <a:r>
              <a:rPr lang="en-US" altLang="zh-CN" sz="2800" dirty="0">
                <a:solidFill>
                  <a:schemeClr val="tx1"/>
                </a:solidFill>
                <a:latin typeface="微软雅黑" panose="020B0503020204020204" pitchFamily="34" charset="-122"/>
                <a:ea typeface="微软雅黑" panose="020B0503020204020204" pitchFamily="34" charset="-122"/>
                <a:sym typeface="+mn-ea"/>
              </a:rPr>
              <a:t>Basic Service Set Identifier</a:t>
            </a:r>
            <a:r>
              <a:rPr lang="zh-CN" altLang="en-US" sz="2800" dirty="0">
                <a:solidFill>
                  <a:schemeClr val="tx1"/>
                </a:solidFill>
                <a:latin typeface="微软雅黑" panose="020B0503020204020204" pitchFamily="34" charset="-122"/>
                <a:ea typeface="微软雅黑" panose="020B0503020204020204" pitchFamily="34" charset="-122"/>
                <a:sym typeface="+mn-ea"/>
              </a:rPr>
              <a:t>，</a:t>
            </a:r>
            <a:r>
              <a:rPr lang="en-US" altLang="zh-CN" sz="2800" b="1" dirty="0">
                <a:solidFill>
                  <a:schemeClr val="tx1"/>
                </a:solidFill>
                <a:latin typeface="微软雅黑" panose="020B0503020204020204" pitchFamily="34" charset="-122"/>
                <a:ea typeface="微软雅黑" panose="020B0503020204020204" pitchFamily="34" charset="-122"/>
                <a:sym typeface="+mn-ea"/>
              </a:rPr>
              <a:t>BSSID</a:t>
            </a:r>
            <a:r>
              <a:rPr lang="zh-CN" altLang="en-US" sz="2800" dirty="0">
                <a:solidFill>
                  <a:schemeClr val="tx1"/>
                </a:solidFill>
                <a:latin typeface="微软雅黑" panose="020B0503020204020204" pitchFamily="34" charset="-122"/>
                <a:ea typeface="微软雅黑" panose="020B0503020204020204" pitchFamily="34" charset="-122"/>
                <a:sym typeface="+mn-ea"/>
              </a:rPr>
              <a:t>）用</a:t>
            </a:r>
            <a:r>
              <a:rPr lang="en-US" altLang="zh-CN" sz="2800" dirty="0">
                <a:solidFill>
                  <a:srgbClr val="FF0000"/>
                </a:solidFill>
                <a:latin typeface="微软雅黑" panose="020B0503020204020204" pitchFamily="34" charset="-122"/>
                <a:ea typeface="微软雅黑" panose="020B0503020204020204" pitchFamily="34" charset="-122"/>
                <a:sym typeface="+mn-ea"/>
              </a:rPr>
              <a:t>AP</a:t>
            </a:r>
            <a:r>
              <a:rPr lang="zh-CN" altLang="en-US" sz="2800" dirty="0">
                <a:solidFill>
                  <a:srgbClr val="FF0000"/>
                </a:solidFill>
                <a:latin typeface="微软雅黑" panose="020B0503020204020204" pitchFamily="34" charset="-122"/>
                <a:ea typeface="微软雅黑" panose="020B0503020204020204" pitchFamily="34" charset="-122"/>
                <a:sym typeface="+mn-ea"/>
              </a:rPr>
              <a:t>的</a:t>
            </a:r>
            <a:r>
              <a:rPr lang="en-US" altLang="zh-CN" sz="2800" dirty="0">
                <a:solidFill>
                  <a:srgbClr val="FF0000"/>
                </a:solidFill>
                <a:latin typeface="微软雅黑" panose="020B0503020204020204" pitchFamily="34" charset="-122"/>
                <a:ea typeface="微软雅黑" panose="020B0503020204020204" pitchFamily="34" charset="-122"/>
                <a:sym typeface="+mn-ea"/>
              </a:rPr>
              <a:t>MAC</a:t>
            </a:r>
            <a:r>
              <a:rPr lang="zh-CN" altLang="en-US" sz="2800" dirty="0">
                <a:solidFill>
                  <a:srgbClr val="FF0000"/>
                </a:solidFill>
                <a:latin typeface="微软雅黑" panose="020B0503020204020204" pitchFamily="34" charset="-122"/>
                <a:ea typeface="微软雅黑" panose="020B0503020204020204" pitchFamily="34" charset="-122"/>
                <a:sym typeface="+mn-ea"/>
              </a:rPr>
              <a:t>地址</a:t>
            </a:r>
            <a:r>
              <a:rPr lang="zh-CN" altLang="en-US" sz="2800" dirty="0">
                <a:solidFill>
                  <a:schemeClr val="tx1"/>
                </a:solidFill>
                <a:latin typeface="微软雅黑" panose="020B0503020204020204" pitchFamily="34" charset="-122"/>
                <a:ea typeface="微软雅黑" panose="020B0503020204020204" pitchFamily="34" charset="-122"/>
                <a:sym typeface="+mn-ea"/>
              </a:rPr>
              <a:t>表示。</a:t>
            </a:r>
            <a:r>
              <a:rPr lang="en-US" altLang="zh-CN" sz="2800" dirty="0">
                <a:solidFill>
                  <a:schemeClr val="tx1"/>
                </a:solidFill>
                <a:latin typeface="微软雅黑" panose="020B0503020204020204" pitchFamily="34" charset="-122"/>
                <a:ea typeface="微软雅黑" panose="020B0503020204020204" pitchFamily="34" charset="-122"/>
                <a:sym typeface="+mn-ea"/>
              </a:rPr>
              <a:t>MAC</a:t>
            </a:r>
            <a:r>
              <a:rPr lang="zh-CN" altLang="en-US" sz="2800" dirty="0">
                <a:solidFill>
                  <a:schemeClr val="tx1"/>
                </a:solidFill>
                <a:latin typeface="微软雅黑" panose="020B0503020204020204" pitchFamily="34" charset="-122"/>
                <a:ea typeface="微软雅黑" panose="020B0503020204020204" pitchFamily="34" charset="-122"/>
                <a:sym typeface="+mn-ea"/>
              </a:rPr>
              <a:t>地址的唯一性保证了</a:t>
            </a:r>
            <a:r>
              <a:rPr lang="en-US" altLang="zh-CN" sz="2800" dirty="0">
                <a:solidFill>
                  <a:schemeClr val="tx1"/>
                </a:solidFill>
                <a:latin typeface="微软雅黑" panose="020B0503020204020204" pitchFamily="34" charset="-122"/>
                <a:ea typeface="微软雅黑" panose="020B0503020204020204" pitchFamily="34" charset="-122"/>
                <a:sym typeface="+mn-ea"/>
              </a:rPr>
              <a:t>BSSID</a:t>
            </a:r>
            <a:r>
              <a:rPr lang="zh-CN" altLang="en-US" sz="2800" dirty="0">
                <a:solidFill>
                  <a:schemeClr val="tx1"/>
                </a:solidFill>
                <a:latin typeface="微软雅黑" panose="020B0503020204020204" pitchFamily="34" charset="-122"/>
                <a:ea typeface="微软雅黑" panose="020B0503020204020204" pitchFamily="34" charset="-122"/>
                <a:sym typeface="+mn-ea"/>
              </a:rPr>
              <a:t>各不相同。</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通常的做法是为</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或</a:t>
            </a:r>
            <a:r>
              <a:rPr lang="en-US" altLang="zh-CN" sz="2800" dirty="0">
                <a:solidFill>
                  <a:schemeClr val="tx1"/>
                </a:solidFill>
                <a:latin typeface="微软雅黑" panose="020B0503020204020204" pitchFamily="34" charset="-122"/>
                <a:ea typeface="微软雅黑" panose="020B0503020204020204" pitchFamily="34" charset="-122"/>
                <a:sym typeface="+mn-ea"/>
              </a:rPr>
              <a:t>BSS</a:t>
            </a:r>
            <a:r>
              <a:rPr lang="zh-CN" altLang="en-US" sz="2800" dirty="0">
                <a:solidFill>
                  <a:schemeClr val="tx1"/>
                </a:solidFill>
                <a:latin typeface="微软雅黑" panose="020B0503020204020204" pitchFamily="34" charset="-122"/>
                <a:ea typeface="微软雅黑" panose="020B0503020204020204" pitchFamily="34" charset="-122"/>
                <a:sym typeface="+mn-ea"/>
              </a:rPr>
              <a:t>起一个更容易辨识和记忆的字符串名称，即</a:t>
            </a:r>
            <a:r>
              <a:rPr lang="en-US" altLang="zh-CN" sz="2800" dirty="0">
                <a:solidFill>
                  <a:srgbClr val="FF0000"/>
                </a:solidFill>
                <a:latin typeface="微软雅黑" panose="020B0503020204020204" pitchFamily="34" charset="-122"/>
                <a:ea typeface="微软雅黑" panose="020B0503020204020204" pitchFamily="34" charset="-122"/>
                <a:sym typeface="+mn-ea"/>
              </a:rPr>
              <a:t>SSID</a:t>
            </a:r>
            <a:endParaRPr lang="en-US" altLang="zh-CN" sz="2800"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eaLnBrk="1" hangingPunct="1"/>
            <a:endParaRPr lang="en-US" altLang="zh-CN" sz="2800" dirty="0">
              <a:solidFill>
                <a:srgbClr val="9B0100"/>
              </a:solidFill>
              <a:latin typeface="微软雅黑" panose="020B0503020204020204" pitchFamily="34" charset="-122"/>
              <a:ea typeface="微软雅黑" panose="020B0503020204020204" pitchFamily="34" charset="-122"/>
            </a:endParaRPr>
          </a:p>
          <a:p>
            <a:pPr eaLnBrk="1" hangingPunct="1"/>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9674225" y="6400800"/>
            <a:ext cx="7007860" cy="34048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a:t>
            </a:r>
            <a:r>
              <a:rPr lang="zh-CN" altLang="en-US" dirty="0">
                <a:sym typeface="+mn-ea"/>
              </a:rPr>
              <a:t>的</a:t>
            </a:r>
            <a:r>
              <a:rPr lang="zh-CN" altLang="en-US" dirty="0">
                <a:sym typeface="+mn-ea"/>
              </a:rPr>
              <a:t>逻辑结构</a:t>
            </a:r>
            <a:endParaRPr lang="en-US" altLang="zh-CN" dirty="0"/>
          </a:p>
        </p:txBody>
      </p:sp>
      <p:sp>
        <p:nvSpPr>
          <p:cNvPr id="3" name="Rectangle 3"/>
          <p:cNvSpPr>
            <a:spLocks noGrp="1" noChangeArrowheads="1"/>
          </p:cNvSpPr>
          <p:nvPr>
            <p:ph type="body" idx="4294967295"/>
          </p:nvPr>
        </p:nvSpPr>
        <p:spPr>
          <a:xfrm>
            <a:off x="984250" y="1369695"/>
            <a:ext cx="13546455" cy="2906395"/>
          </a:xfrm>
          <a:prstGeom prst="rect">
            <a:avLst/>
          </a:prstGeom>
        </p:spPr>
        <p:txBody>
          <a:bodyPr/>
          <a:lstStyle/>
          <a:p>
            <a:pPr marL="0" indent="0" eaLnBrk="1" hangingPunct="1">
              <a:buNone/>
            </a:pPr>
            <a:r>
              <a:rPr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独立基本服务集（Independent BSS，</a:t>
            </a:r>
            <a:r>
              <a:rPr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IBSS</a:t>
            </a:r>
            <a:r>
              <a:rPr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没有无线接入点，仅由无线站点组成</a:t>
            </a:r>
            <a:r>
              <a:rPr lang="en-US" altLang="zh-CN" sz="2800" dirty="0">
                <a:solidFill>
                  <a:schemeClr val="tx1"/>
                </a:solidFill>
                <a:latin typeface="微软雅黑" panose="020B0503020204020204" pitchFamily="34" charset="-122"/>
                <a:ea typeface="微软雅黑" panose="020B0503020204020204" pitchFamily="34" charset="-122"/>
                <a:sym typeface="+mn-ea"/>
              </a:rPr>
              <a:t>。</a:t>
            </a:r>
            <a:endParaRPr lang="en-US" altLang="zh-CN"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独立基本服务集是一种自组织、无中心节点的无线网络组网模式。</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50000"/>
              </a:lnSpc>
              <a:spcBef>
                <a:spcPts val="0"/>
              </a:spcBef>
            </a:pPr>
            <a:r>
              <a:rPr lang="zh-CN" altLang="en-US" sz="2800" dirty="0">
                <a:solidFill>
                  <a:schemeClr val="tx1"/>
                </a:solidFill>
                <a:latin typeface="微软雅黑" panose="020B0503020204020204" pitchFamily="34" charset="-122"/>
                <a:ea typeface="微软雅黑" panose="020B0503020204020204" pitchFamily="34" charset="-122"/>
                <a:sym typeface="+mn-ea"/>
              </a:rPr>
              <a:t>各站点只要在彼此的信号覆盖范围内就可以直接通信，也被称为</a:t>
            </a:r>
            <a:r>
              <a:rPr lang="en-US" altLang="zh-CN" sz="2800" dirty="0">
                <a:solidFill>
                  <a:schemeClr val="tx1"/>
                </a:solidFill>
                <a:latin typeface="微软雅黑" panose="020B0503020204020204" pitchFamily="34" charset="-122"/>
                <a:ea typeface="微软雅黑" panose="020B0503020204020204" pitchFamily="34" charset="-122"/>
                <a:sym typeface="+mn-ea"/>
              </a:rPr>
              <a:t>Ad-hoc</a:t>
            </a:r>
            <a:r>
              <a:rPr lang="zh-CN" altLang="en-US" sz="2800" dirty="0">
                <a:solidFill>
                  <a:schemeClr val="tx1"/>
                </a:solidFill>
                <a:latin typeface="微软雅黑" panose="020B0503020204020204" pitchFamily="34" charset="-122"/>
                <a:ea typeface="微软雅黑" panose="020B0503020204020204" pitchFamily="34" charset="-122"/>
                <a:sym typeface="+mn-ea"/>
              </a:rPr>
              <a:t>网络，简称为点对点网络。</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buNone/>
            </a:pPr>
            <a:endParaRPr lang="zh-CN" altLang="en-US" sz="2800" dirty="0">
              <a:solidFill>
                <a:srgbClr val="9B0100"/>
              </a:solidFill>
              <a:latin typeface="微软雅黑" panose="020B0503020204020204" pitchFamily="34" charset="-122"/>
              <a:ea typeface="微软雅黑" panose="020B0503020204020204" pitchFamily="34" charset="-122"/>
            </a:endParaRPr>
          </a:p>
          <a:p>
            <a:pPr eaLnBrk="1" hangingPunct="1"/>
            <a:endParaRPr lang="en-US" altLang="zh-CN" sz="2800" dirty="0">
              <a:solidFill>
                <a:srgbClr val="9B0100"/>
              </a:solidFill>
              <a:latin typeface="微软雅黑" panose="020B0503020204020204" pitchFamily="34" charset="-122"/>
              <a:ea typeface="微软雅黑" panose="020B0503020204020204" pitchFamily="34" charset="-122"/>
            </a:endParaRPr>
          </a:p>
          <a:p>
            <a:pPr eaLnBrk="1" hangingPunct="1"/>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7176770" y="4276090"/>
            <a:ext cx="5575935" cy="53657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a:t>
            </a:r>
            <a:r>
              <a:rPr lang="zh-CN" altLang="en-US" dirty="0">
                <a:sym typeface="+mn-ea"/>
              </a:rPr>
              <a:t>的</a:t>
            </a:r>
            <a:r>
              <a:rPr lang="zh-CN" altLang="en-US" dirty="0">
                <a:sym typeface="+mn-ea"/>
              </a:rPr>
              <a:t>逻辑结构</a:t>
            </a:r>
            <a:endParaRPr lang="en-US" altLang="zh-CN" dirty="0"/>
          </a:p>
        </p:txBody>
      </p:sp>
      <p:sp>
        <p:nvSpPr>
          <p:cNvPr id="3" name="Rectangle 3"/>
          <p:cNvSpPr>
            <a:spLocks noGrp="1" noChangeArrowheads="1"/>
          </p:cNvSpPr>
          <p:nvPr>
            <p:ph type="body" idx="4294967295"/>
          </p:nvPr>
        </p:nvSpPr>
        <p:spPr>
          <a:xfrm>
            <a:off x="984250" y="1369695"/>
            <a:ext cx="13546455" cy="4897755"/>
          </a:xfrm>
          <a:prstGeom prst="rect">
            <a:avLst/>
          </a:prstGeom>
        </p:spPr>
        <p:txBody>
          <a:bodyPr/>
          <a:lstStyle/>
          <a:p>
            <a:pPr marL="0" indent="0" eaLnBrk="1" hangingPunct="1">
              <a:buNone/>
            </a:pPr>
            <a:r>
              <a:rPr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扩展服务集（Extended Service Set，</a:t>
            </a:r>
            <a:r>
              <a:rPr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ESS</a:t>
            </a:r>
            <a:r>
              <a:rPr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spcBef>
                <a:spcPts val="0"/>
              </a:spcBef>
            </a:pPr>
            <a:r>
              <a:rPr lang="zh-CN" altLang="en-US" sz="2800" dirty="0">
                <a:solidFill>
                  <a:srgbClr val="194B83"/>
                </a:solidFill>
                <a:latin typeface="微软雅黑" panose="020B0503020204020204" pitchFamily="34" charset="-122"/>
                <a:ea typeface="微软雅黑" panose="020B0503020204020204" pitchFamily="34" charset="-122"/>
                <a:sym typeface="+mn-ea"/>
              </a:rPr>
              <a:t>由多个</a:t>
            </a:r>
            <a:r>
              <a:rPr lang="en-US" altLang="zh-CN" sz="2800" dirty="0">
                <a:solidFill>
                  <a:srgbClr val="194B83"/>
                </a:solidFill>
                <a:latin typeface="微软雅黑" panose="020B0503020204020204" pitchFamily="34" charset="-122"/>
                <a:ea typeface="微软雅黑" panose="020B0503020204020204" pitchFamily="34" charset="-122"/>
                <a:sym typeface="+mn-ea"/>
              </a:rPr>
              <a:t>BSS</a:t>
            </a:r>
            <a:r>
              <a:rPr lang="zh-CN" altLang="en-US" sz="2800" dirty="0">
                <a:solidFill>
                  <a:srgbClr val="194B83"/>
                </a:solidFill>
                <a:latin typeface="微软雅黑" panose="020B0503020204020204" pitchFamily="34" charset="-122"/>
                <a:ea typeface="微软雅黑" panose="020B0503020204020204" pitchFamily="34" charset="-122"/>
                <a:sym typeface="+mn-ea"/>
              </a:rPr>
              <a:t>构成。</a:t>
            </a:r>
            <a:endParaRPr lang="zh-CN" altLang="en-US" sz="2800" dirty="0">
              <a:solidFill>
                <a:srgbClr val="194B83"/>
              </a:solidFill>
              <a:latin typeface="微软雅黑" panose="020B0503020204020204" pitchFamily="34" charset="-122"/>
              <a:ea typeface="微软雅黑" panose="020B0503020204020204" pitchFamily="34" charset="-122"/>
              <a:sym typeface="+mn-ea"/>
            </a:endParaRPr>
          </a:p>
          <a:p>
            <a:pPr algn="l" fontAlgn="auto">
              <a:lnSpc>
                <a:spcPct val="150000"/>
              </a:lnSpc>
              <a:spcBef>
                <a:spcPts val="0"/>
              </a:spcBef>
            </a:pPr>
            <a:r>
              <a:rPr lang="zh-CN" altLang="en-US" sz="2800" dirty="0">
                <a:solidFill>
                  <a:srgbClr val="194B83"/>
                </a:solidFill>
                <a:latin typeface="微软雅黑" panose="020B0503020204020204" pitchFamily="34" charset="-122"/>
                <a:ea typeface="微软雅黑" panose="020B0503020204020204" pitchFamily="34" charset="-122"/>
                <a:sym typeface="+mn-ea"/>
              </a:rPr>
              <a:t>从物理构成上看，ESS是多个AP及与之建立关联的站点的集合，</a:t>
            </a:r>
            <a:r>
              <a:rPr lang="zh-CN" altLang="en-US" sz="2800" dirty="0">
                <a:solidFill>
                  <a:srgbClr val="FF0000"/>
                </a:solidFill>
                <a:latin typeface="微软雅黑" panose="020B0503020204020204" pitchFamily="34" charset="-122"/>
                <a:ea typeface="微软雅黑" panose="020B0503020204020204" pitchFamily="34" charset="-122"/>
                <a:sym typeface="+mn-ea"/>
              </a:rPr>
              <a:t>各AP之间通过分布式系统相连</a:t>
            </a:r>
            <a:r>
              <a:rPr lang="zh-CN" altLang="en-US" sz="2800" dirty="0">
                <a:solidFill>
                  <a:srgbClr val="194B83"/>
                </a:solidFill>
                <a:latin typeface="微软雅黑" panose="020B0503020204020204" pitchFamily="34" charset="-122"/>
                <a:ea typeface="微软雅黑" panose="020B0503020204020204" pitchFamily="34" charset="-122"/>
                <a:sym typeface="+mn-ea"/>
              </a:rPr>
              <a:t>。</a:t>
            </a:r>
            <a:endParaRPr lang="zh-CN" altLang="en-US" sz="2800" dirty="0">
              <a:solidFill>
                <a:srgbClr val="194B83"/>
              </a:solidFill>
              <a:latin typeface="微软雅黑" panose="020B0503020204020204" pitchFamily="34" charset="-122"/>
              <a:ea typeface="微软雅黑" panose="020B0503020204020204" pitchFamily="34" charset="-122"/>
              <a:sym typeface="+mn-ea"/>
            </a:endParaRPr>
          </a:p>
          <a:p>
            <a:pPr algn="l" fontAlgn="auto">
              <a:lnSpc>
                <a:spcPct val="150000"/>
              </a:lnSpc>
              <a:spcBef>
                <a:spcPts val="0"/>
              </a:spcBef>
            </a:pPr>
            <a:r>
              <a:rPr lang="zh-CN" altLang="en-US" sz="2800" dirty="0">
                <a:solidFill>
                  <a:srgbClr val="194B83"/>
                </a:solidFill>
                <a:latin typeface="微软雅黑" panose="020B0503020204020204" pitchFamily="34" charset="-122"/>
                <a:ea typeface="微软雅黑" panose="020B0503020204020204" pitchFamily="34" charset="-122"/>
                <a:sym typeface="+mn-ea"/>
              </a:rPr>
              <a:t>ESS的身份标识称为扩展服务集标识符（Extended SSID，ESSID），所有AP必须共享同一个扩展服务区标识符(</a:t>
            </a:r>
            <a:r>
              <a:rPr lang="zh-CN" altLang="en-US" sz="2800" dirty="0">
                <a:solidFill>
                  <a:srgbClr val="FF0000"/>
                </a:solidFill>
                <a:latin typeface="微软雅黑" panose="020B0503020204020204" pitchFamily="34" charset="-122"/>
                <a:ea typeface="微软雅黑" panose="020B0503020204020204" pitchFamily="34" charset="-122"/>
                <a:sym typeface="+mn-ea"/>
              </a:rPr>
              <a:t>ESSID</a:t>
            </a:r>
            <a:r>
              <a:rPr lang="zh-CN" altLang="en-US" sz="2800" dirty="0">
                <a:solidFill>
                  <a:srgbClr val="194B83"/>
                </a:solidFill>
                <a:latin typeface="微软雅黑" panose="020B0503020204020204" pitchFamily="34" charset="-122"/>
                <a:ea typeface="微软雅黑" panose="020B0503020204020204" pitchFamily="34" charset="-122"/>
                <a:sym typeface="+mn-ea"/>
              </a:rPr>
              <a:t>)</a:t>
            </a:r>
            <a:endParaRPr lang="zh-CN" altLang="en-US" sz="2800" dirty="0">
              <a:solidFill>
                <a:srgbClr val="194B83"/>
              </a:solidFill>
              <a:latin typeface="微软雅黑" panose="020B0503020204020204" pitchFamily="34" charset="-122"/>
              <a:ea typeface="微软雅黑" panose="020B0503020204020204" pitchFamily="34" charset="-122"/>
              <a:sym typeface="+mn-ea"/>
            </a:endParaRPr>
          </a:p>
          <a:p>
            <a:pPr algn="l" fontAlgn="auto">
              <a:lnSpc>
                <a:spcPct val="150000"/>
              </a:lnSpc>
              <a:spcBef>
                <a:spcPts val="0"/>
              </a:spcBef>
            </a:pPr>
            <a:r>
              <a:rPr lang="zh-CN" altLang="en-US" sz="2800" dirty="0">
                <a:solidFill>
                  <a:srgbClr val="FF0000"/>
                </a:solidFill>
                <a:latin typeface="微软雅黑" panose="020B0503020204020204" pitchFamily="34" charset="-122"/>
                <a:ea typeface="微软雅黑" panose="020B0503020204020204" pitchFamily="34" charset="-122"/>
                <a:sym typeface="+mn-ea"/>
              </a:rPr>
              <a:t>ESA</a:t>
            </a:r>
            <a:r>
              <a:rPr lang="zh-CN" altLang="en-US" sz="2800" dirty="0">
                <a:solidFill>
                  <a:srgbClr val="194B83"/>
                </a:solidFill>
                <a:latin typeface="微软雅黑" panose="020B0503020204020204" pitchFamily="34" charset="-122"/>
                <a:ea typeface="微软雅黑" panose="020B0503020204020204" pitchFamily="34" charset="-122"/>
                <a:sym typeface="+mn-ea"/>
              </a:rPr>
              <a:t>: Extended Service Area</a:t>
            </a:r>
            <a:endParaRPr lang="zh-CN" altLang="en-US" sz="2800" dirty="0">
              <a:solidFill>
                <a:srgbClr val="194B83"/>
              </a:solidFill>
              <a:latin typeface="微软雅黑" panose="020B0503020204020204" pitchFamily="34" charset="-122"/>
              <a:ea typeface="微软雅黑" panose="020B0503020204020204" pitchFamily="34" charset="-122"/>
            </a:endParaRPr>
          </a:p>
          <a:p>
            <a:pPr eaLnBrk="1" hangingPunct="1"/>
            <a:endParaRPr lang="en-US" altLang="zh-CN" sz="2800" dirty="0">
              <a:solidFill>
                <a:srgbClr val="9B0100"/>
              </a:solidFill>
              <a:latin typeface="微软雅黑" panose="020B0503020204020204" pitchFamily="34" charset="-122"/>
              <a:ea typeface="微软雅黑" panose="020B0503020204020204" pitchFamily="34" charset="-122"/>
            </a:endParaRPr>
          </a:p>
          <a:p>
            <a:pPr eaLnBrk="1" hangingPunct="1"/>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buNone/>
            </a:pPr>
            <a:endParaRPr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5720" name="对象 115719"/>
          <p:cNvGraphicFramePr/>
          <p:nvPr/>
        </p:nvGraphicFramePr>
        <p:xfrm>
          <a:off x="8485505" y="5222875"/>
          <a:ext cx="7938135" cy="4192270"/>
        </p:xfrm>
        <a:graphic>
          <a:graphicData uri="http://schemas.openxmlformats.org/presentationml/2006/ole">
            <mc:AlternateContent xmlns:mc="http://schemas.openxmlformats.org/markup-compatibility/2006">
              <mc:Choice xmlns:v="urn:schemas-microsoft-com:vml" Requires="v">
                <p:oleObj spid="_x0000_s3082" name="" r:id="rId1" imgW="5981700" imgH="3289300" progId="Visio.Drawing.11">
                  <p:embed/>
                </p:oleObj>
              </mc:Choice>
              <mc:Fallback>
                <p:oleObj name="" r:id="rId1" imgW="5981700" imgH="3289300" progId="Visio.Drawing.11">
                  <p:embed/>
                  <p:pic>
                    <p:nvPicPr>
                      <p:cNvPr id="0" name="图片 3081"/>
                      <p:cNvPicPr/>
                      <p:nvPr/>
                    </p:nvPicPr>
                    <p:blipFill>
                      <a:blip r:embed="rId2"/>
                      <a:stretch>
                        <a:fillRect/>
                      </a:stretch>
                    </p:blipFill>
                    <p:spPr>
                      <a:xfrm>
                        <a:off x="8485505" y="5222875"/>
                        <a:ext cx="7938135" cy="4192270"/>
                      </a:xfrm>
                      <a:prstGeom prst="rect">
                        <a:avLst/>
                      </a:prstGeom>
                      <a:noFill/>
                      <a:ln w="38100">
                        <a:noFill/>
                        <a:miter/>
                      </a:ln>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无线局域网的拓扑结构</a:t>
            </a:r>
            <a:endParaRPr lang="en-US" altLang="zh-CN" dirty="0"/>
          </a:p>
        </p:txBody>
      </p:sp>
      <p:sp>
        <p:nvSpPr>
          <p:cNvPr id="3" name="Rectangle 3"/>
          <p:cNvSpPr>
            <a:spLocks noGrp="1" noChangeArrowheads="1"/>
          </p:cNvSpPr>
          <p:nvPr>
            <p:ph type="body" idx="4294967295"/>
          </p:nvPr>
        </p:nvSpPr>
        <p:spPr>
          <a:xfrm>
            <a:off x="849630" y="1638935"/>
            <a:ext cx="5709920" cy="4530725"/>
          </a:xfrm>
          <a:prstGeom prst="rect">
            <a:avLst/>
          </a:prstGeom>
        </p:spPr>
        <p:txBody>
          <a:bodyPr/>
          <a:lstStyle/>
          <a:p>
            <a:pPr eaLnBrk="1" hangingPunct="1"/>
            <a:r>
              <a:rPr lang="zh-CN" altLang="en-US" sz="3200" b="1" dirty="0">
                <a:solidFill>
                  <a:schemeClr val="tx1">
                    <a:lumMod val="75000"/>
                    <a:lumOff val="25000"/>
                  </a:schemeClr>
                </a:solidFill>
                <a:latin typeface="+mj-ea"/>
                <a:ea typeface="+mj-ea"/>
              </a:rPr>
              <a:t>基础设施集中式拓扑</a:t>
            </a:r>
            <a:endParaRPr lang="zh-CN" altLang="en-US" sz="3200" b="1" dirty="0">
              <a:solidFill>
                <a:schemeClr val="tx1">
                  <a:lumMod val="75000"/>
                  <a:lumOff val="25000"/>
                </a:schemeClr>
              </a:solidFill>
              <a:latin typeface="+mj-ea"/>
              <a:ea typeface="+mj-ea"/>
            </a:endParaRPr>
          </a:p>
          <a:p>
            <a:pPr marL="0" algn="l" eaLnBrk="1" hangingPunct="1">
              <a:buNone/>
            </a:pPr>
            <a:r>
              <a:rPr lang="zh-CN" altLang="en-US" sz="3200" b="1" dirty="0">
                <a:solidFill>
                  <a:schemeClr val="tx1">
                    <a:lumMod val="75000"/>
                    <a:lumOff val="25000"/>
                  </a:schemeClr>
                </a:solidFill>
                <a:latin typeface="+mj-ea"/>
                <a:ea typeface="+mj-ea"/>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一个BSS至少包含一个AP，AP作为中心站，控制所有站对网络的访问，AP接入到局域网中。</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04516" name="图片 704515" descr="08-03"/>
          <p:cNvPicPr>
            <a:picLocks noChangeAspect="1"/>
          </p:cNvPicPr>
          <p:nvPr/>
        </p:nvPicPr>
        <p:blipFill>
          <a:blip r:embed="rId1"/>
          <a:srcRect l="1283" t="4305" r="1340"/>
          <a:stretch>
            <a:fillRect/>
          </a:stretch>
        </p:blipFill>
        <p:spPr>
          <a:xfrm>
            <a:off x="7063105" y="2853055"/>
            <a:ext cx="10022205" cy="6216015"/>
          </a:xfrm>
          <a:prstGeom prst="rect">
            <a:avLst/>
          </a:prstGeom>
          <a:noFill/>
          <a:ln w="9525">
            <a:noFill/>
          </a:ln>
        </p:spPr>
      </p:pic>
      <p:pic>
        <p:nvPicPr>
          <p:cNvPr id="2" name="图片 -2147482623" descr="1e71f7244cf2ba3b4c088d83"/>
          <p:cNvPicPr>
            <a:picLocks noChangeAspect="1"/>
          </p:cNvPicPr>
          <p:nvPr/>
        </p:nvPicPr>
        <p:blipFill>
          <a:blip r:embed="rId2"/>
          <a:stretch>
            <a:fillRect/>
          </a:stretch>
        </p:blipFill>
        <p:spPr>
          <a:xfrm>
            <a:off x="1202690" y="5851525"/>
            <a:ext cx="5356860" cy="34455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4516"/>
                                        </p:tgtEl>
                                        <p:attrNameLst>
                                          <p:attrName>style.visibility</p:attrName>
                                        </p:attrNameLst>
                                      </p:cBhvr>
                                      <p:to>
                                        <p:strVal val="visible"/>
                                      </p:to>
                                    </p:set>
                                    <p:anim calcmode="lin" valueType="num">
                                      <p:cBhvr additive="base">
                                        <p:cTn id="7" dur="500" fill="hold"/>
                                        <p:tgtEl>
                                          <p:spTgt spid="704516"/>
                                        </p:tgtEl>
                                        <p:attrNameLst>
                                          <p:attrName>ppt_x</p:attrName>
                                        </p:attrNameLst>
                                      </p:cBhvr>
                                      <p:tavLst>
                                        <p:tav tm="0">
                                          <p:val>
                                            <p:strVal val="0-#ppt_w/2"/>
                                          </p:val>
                                        </p:tav>
                                        <p:tav tm="100000">
                                          <p:val>
                                            <p:strVal val="#ppt_x"/>
                                          </p:val>
                                        </p:tav>
                                      </p:tavLst>
                                    </p:anim>
                                    <p:anim calcmode="lin" valueType="num">
                                      <p:cBhvr additive="base">
                                        <p:cTn id="8" dur="500" fill="hold"/>
                                        <p:tgtEl>
                                          <p:spTgt spid="704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无线局域网的拓扑结构</a:t>
            </a:r>
            <a:endParaRPr lang="en-US" altLang="zh-CN" dirty="0"/>
          </a:p>
        </p:txBody>
      </p:sp>
      <p:sp>
        <p:nvSpPr>
          <p:cNvPr id="3" name="Rectangle 3"/>
          <p:cNvSpPr>
            <a:spLocks noGrp="1" noChangeArrowheads="1"/>
          </p:cNvSpPr>
          <p:nvPr>
            <p:ph type="body" idx="4294967295"/>
          </p:nvPr>
        </p:nvSpPr>
        <p:spPr>
          <a:xfrm>
            <a:off x="458470" y="1446530"/>
            <a:ext cx="8504555" cy="5815330"/>
          </a:xfrm>
          <a:prstGeom prst="rect">
            <a:avLst/>
          </a:prstGeom>
        </p:spPr>
        <p:txBody>
          <a:bodyPr/>
          <a:lstStyle/>
          <a:p>
            <a:pPr eaLnBrk="1" hangingPunct="1"/>
            <a:r>
              <a:rPr lang="zh-CN" altLang="en-US" sz="3200" b="1" dirty="0">
                <a:solidFill>
                  <a:schemeClr val="tx1">
                    <a:lumMod val="75000"/>
                    <a:lumOff val="25000"/>
                  </a:schemeClr>
                </a:solidFill>
                <a:latin typeface="+mj-ea"/>
                <a:ea typeface="+mj-ea"/>
              </a:rPr>
              <a:t>分布对等式拓扑</a:t>
            </a:r>
            <a:endParaRPr lang="zh-CN" altLang="en-US" sz="3200" b="1" dirty="0">
              <a:solidFill>
                <a:schemeClr val="tx1">
                  <a:lumMod val="75000"/>
                  <a:lumOff val="25000"/>
                </a:schemeClr>
              </a:solidFill>
              <a:latin typeface="+mj-ea"/>
              <a:ea typeface="+mj-ea"/>
            </a:endParaRPr>
          </a:p>
          <a:p>
            <a:pPr eaLnBrk="1" hangingPunct="1"/>
            <a:r>
              <a:rPr lang="zh-CN" altLang="en-US" sz="2800" dirty="0">
                <a:solidFill>
                  <a:schemeClr val="tx1">
                    <a:lumMod val="75000"/>
                    <a:lumOff val="25000"/>
                  </a:schemeClr>
                </a:solidFill>
                <a:latin typeface="+mj-ea"/>
                <a:ea typeface="+mj-ea"/>
              </a:rPr>
              <a:t>无固定基础设施的无线局域网，即自组网络(Ad hoc Network)。自组网络没有上述基本服务集中的接入点AP，而是由一些移动站组成的临时网络。</a:t>
            </a:r>
            <a:endParaRPr lang="zh-CN" altLang="en-US" sz="2800" dirty="0">
              <a:solidFill>
                <a:schemeClr val="tx1">
                  <a:lumMod val="75000"/>
                  <a:lumOff val="25000"/>
                </a:schemeClr>
              </a:solidFill>
              <a:latin typeface="+mj-ea"/>
              <a:ea typeface="+mj-ea"/>
            </a:endParaRPr>
          </a:p>
          <a:p>
            <a:pPr eaLnBrk="1" hangingPunct="1"/>
            <a:r>
              <a:rPr lang="zh-CN" altLang="en-US" sz="2800" dirty="0">
                <a:solidFill>
                  <a:schemeClr val="tx1">
                    <a:lumMod val="75000"/>
                    <a:lumOff val="25000"/>
                  </a:schemeClr>
                </a:solidFill>
                <a:latin typeface="+mj-ea"/>
                <a:ea typeface="+mj-ea"/>
              </a:rPr>
              <a:t>其中，各移动站的地位平等，并兼有路由和数据转发等网站制作功能。</a:t>
            </a:r>
            <a:endParaRPr lang="zh-CN" altLang="en-US" sz="3200" dirty="0">
              <a:solidFill>
                <a:schemeClr val="tx1">
                  <a:lumMod val="75000"/>
                  <a:lumOff val="25000"/>
                </a:schemeClr>
              </a:solidFill>
              <a:latin typeface="+mj-ea"/>
              <a:ea typeface="+mj-ea"/>
            </a:endParaRPr>
          </a:p>
          <a:p>
            <a:pPr eaLnBrk="1" hangingPunct="1"/>
            <a:endParaRPr lang="zh-CN" altLang="en-US" sz="3200" b="1" dirty="0">
              <a:solidFill>
                <a:schemeClr val="tx1">
                  <a:lumMod val="75000"/>
                  <a:lumOff val="25000"/>
                </a:schemeClr>
              </a:solidFill>
              <a:latin typeface="+mj-ea"/>
              <a:ea typeface="+mj-ea"/>
            </a:endParaRPr>
          </a:p>
          <a:p>
            <a:pPr eaLnBrk="1" hangingPunct="1"/>
            <a:r>
              <a:rPr lang="zh-CN" altLang="en-US" sz="3200" b="1" dirty="0">
                <a:solidFill>
                  <a:schemeClr val="tx1">
                    <a:lumMod val="75000"/>
                    <a:lumOff val="25000"/>
                  </a:schemeClr>
                </a:solidFill>
                <a:latin typeface="+mj-ea"/>
                <a:ea typeface="+mj-ea"/>
              </a:rPr>
              <a:t>移动自组网的形成：在一定范围内，若干可移动设备通过自组网路由协议连接并相互通信，</a:t>
            </a:r>
            <a:endParaRPr lang="zh-CN" altLang="en-US" sz="3200" b="1" dirty="0">
              <a:solidFill>
                <a:schemeClr val="tx1">
                  <a:lumMod val="75000"/>
                  <a:lumOff val="25000"/>
                </a:schemeClr>
              </a:solidFill>
              <a:latin typeface="+mj-ea"/>
              <a:ea typeface="+mj-ea"/>
            </a:endParaRPr>
          </a:p>
        </p:txBody>
      </p:sp>
      <p:pic>
        <p:nvPicPr>
          <p:cNvPr id="4" name="Picture 4" descr="03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5564" y="3789781"/>
            <a:ext cx="9095572" cy="434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11950417" y="1446820"/>
            <a:ext cx="3585864" cy="1878141"/>
          </a:xfrm>
          <a:prstGeom prst="wedgeRoundRectCallout">
            <a:avLst>
              <a:gd name="adj1" fmla="val -52360"/>
              <a:gd name="adj2" fmla="val 120690"/>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lstStyle/>
          <a:p>
            <a:pPr marL="514350" indent="-514350">
              <a:lnSpc>
                <a:spcPct val="150000"/>
              </a:lnSpc>
              <a:buFont typeface="+mj-lt"/>
              <a:buAutoNum type="arabicPeriod"/>
              <a:defRPr/>
            </a:pPr>
            <a:r>
              <a:rPr lang="zh-CN" altLang="en-US" sz="2400" dirty="0">
                <a:solidFill>
                  <a:schemeClr val="tx1">
                    <a:lumMod val="75000"/>
                    <a:lumOff val="25000"/>
                  </a:schemeClr>
                </a:solidFill>
                <a:latin typeface="+mj-ea"/>
                <a:ea typeface="+mj-ea"/>
              </a:rPr>
              <a:t>无</a:t>
            </a:r>
            <a:r>
              <a:rPr lang="en-US" altLang="zh-CN" sz="2400" dirty="0">
                <a:solidFill>
                  <a:schemeClr val="tx1">
                    <a:lumMod val="75000"/>
                    <a:lumOff val="25000"/>
                  </a:schemeClr>
                </a:solidFill>
                <a:latin typeface="+mj-ea"/>
                <a:ea typeface="+mj-ea"/>
              </a:rPr>
              <a:t>AP</a:t>
            </a:r>
            <a:r>
              <a:rPr lang="zh-CN" altLang="en-US" sz="2400" dirty="0">
                <a:solidFill>
                  <a:schemeClr val="tx1">
                    <a:lumMod val="75000"/>
                    <a:lumOff val="25000"/>
                  </a:schemeClr>
                </a:solidFill>
                <a:latin typeface="+mj-ea"/>
                <a:ea typeface="+mj-ea"/>
              </a:rPr>
              <a:t>存在；</a:t>
            </a:r>
            <a:endParaRPr lang="en-US" altLang="zh-CN" sz="2400" dirty="0">
              <a:solidFill>
                <a:schemeClr val="tx1">
                  <a:lumMod val="75000"/>
                  <a:lumOff val="25000"/>
                </a:schemeClr>
              </a:solidFill>
              <a:latin typeface="+mj-ea"/>
              <a:ea typeface="+mj-ea"/>
            </a:endParaRPr>
          </a:p>
          <a:p>
            <a:pPr marL="514350" indent="-514350">
              <a:lnSpc>
                <a:spcPct val="150000"/>
              </a:lnSpc>
              <a:buFont typeface="+mj-lt"/>
              <a:buAutoNum type="arabicPeriod"/>
              <a:defRPr/>
            </a:pPr>
            <a:r>
              <a:rPr lang="zh-CN" altLang="en-US" sz="2400" dirty="0">
                <a:solidFill>
                  <a:schemeClr val="tx1">
                    <a:lumMod val="75000"/>
                    <a:lumOff val="25000"/>
                  </a:schemeClr>
                </a:solidFill>
                <a:latin typeface="+mj-ea"/>
                <a:ea typeface="+mj-ea"/>
              </a:rPr>
              <a:t>无法接入</a:t>
            </a:r>
            <a:r>
              <a:rPr lang="en-US" altLang="zh-CN" sz="2400" dirty="0">
                <a:solidFill>
                  <a:schemeClr val="tx1">
                    <a:lumMod val="75000"/>
                    <a:lumOff val="25000"/>
                  </a:schemeClr>
                </a:solidFill>
                <a:latin typeface="+mj-ea"/>
                <a:ea typeface="+mj-ea"/>
              </a:rPr>
              <a:t>DS</a:t>
            </a:r>
            <a:r>
              <a:rPr lang="zh-CN" altLang="en-US" sz="2400" dirty="0">
                <a:solidFill>
                  <a:schemeClr val="tx1">
                    <a:lumMod val="75000"/>
                    <a:lumOff val="25000"/>
                  </a:schemeClr>
                </a:solidFill>
                <a:latin typeface="+mj-ea"/>
                <a:ea typeface="+mj-ea"/>
              </a:rPr>
              <a:t>；</a:t>
            </a:r>
            <a:endParaRPr lang="en-US" altLang="zh-CN" sz="2400" dirty="0">
              <a:solidFill>
                <a:schemeClr val="tx1">
                  <a:lumMod val="75000"/>
                  <a:lumOff val="25000"/>
                </a:schemeClr>
              </a:solidFill>
              <a:latin typeface="+mj-ea"/>
              <a:ea typeface="+mj-ea"/>
            </a:endParaRPr>
          </a:p>
          <a:p>
            <a:pPr marL="514350" indent="-514350">
              <a:lnSpc>
                <a:spcPct val="150000"/>
              </a:lnSpc>
              <a:buFont typeface="+mj-lt"/>
              <a:buAutoNum type="arabicPeriod"/>
              <a:defRPr/>
            </a:pPr>
            <a:r>
              <a:rPr lang="zh-CN" altLang="en-US" sz="2400" dirty="0">
                <a:solidFill>
                  <a:schemeClr val="tx1">
                    <a:lumMod val="75000"/>
                    <a:lumOff val="25000"/>
                  </a:schemeClr>
                </a:solidFill>
                <a:latin typeface="+mj-ea"/>
                <a:ea typeface="+mj-ea"/>
              </a:rPr>
              <a:t>站与站直接连接；</a:t>
            </a:r>
            <a:endParaRPr lang="zh-CN" altLang="en-US" sz="2400" dirty="0">
              <a:solidFill>
                <a:schemeClr val="tx1">
                  <a:lumMod val="75000"/>
                  <a:lumOff val="25000"/>
                </a:schemeClr>
              </a:solidFill>
              <a:latin typeface="+mj-ea"/>
              <a:ea typeface="+mj-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无线局域网的拓扑结构</a:t>
            </a:r>
            <a:endParaRPr lang="en-US" altLang="zh-CN" dirty="0"/>
          </a:p>
        </p:txBody>
      </p:sp>
      <p:sp>
        <p:nvSpPr>
          <p:cNvPr id="3" name="Rectangle 3"/>
          <p:cNvSpPr>
            <a:spLocks noGrp="1" noChangeArrowheads="1"/>
          </p:cNvSpPr>
          <p:nvPr>
            <p:ph type="body" idx="4294967295"/>
          </p:nvPr>
        </p:nvSpPr>
        <p:spPr>
          <a:xfrm>
            <a:off x="864667" y="1688704"/>
            <a:ext cx="10562600" cy="864096"/>
          </a:xfrm>
          <a:prstGeom prst="rect">
            <a:avLst/>
          </a:prstGeom>
        </p:spPr>
        <p:txBody>
          <a:bodyPr/>
          <a:lstStyle/>
          <a:p>
            <a:pPr eaLnBrk="1" hangingPunct="1"/>
            <a:r>
              <a:rPr lang="en-US" altLang="zh-CN" sz="3200" b="1" dirty="0">
                <a:solidFill>
                  <a:schemeClr val="tx1">
                    <a:lumMod val="75000"/>
                    <a:lumOff val="25000"/>
                  </a:schemeClr>
                </a:solidFill>
                <a:latin typeface="+mj-ea"/>
                <a:ea typeface="+mj-ea"/>
              </a:rPr>
              <a:t>PC</a:t>
            </a:r>
            <a:r>
              <a:rPr lang="zh-CN" altLang="en-US" sz="3200" b="1" dirty="0">
                <a:solidFill>
                  <a:schemeClr val="tx1">
                    <a:lumMod val="75000"/>
                    <a:lumOff val="25000"/>
                  </a:schemeClr>
                </a:solidFill>
                <a:latin typeface="+mj-ea"/>
                <a:ea typeface="+mj-ea"/>
              </a:rPr>
              <a:t>以对等方式组网</a:t>
            </a:r>
            <a:endParaRPr lang="zh-CN" altLang="en-US" sz="3200" b="1" dirty="0">
              <a:solidFill>
                <a:schemeClr val="tx1">
                  <a:lumMod val="75000"/>
                  <a:lumOff val="25000"/>
                </a:schemeClr>
              </a:solidFill>
              <a:latin typeface="+mj-ea"/>
              <a:ea typeface="+mj-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198" y="3301438"/>
            <a:ext cx="6536842" cy="517263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586" y="3515698"/>
            <a:ext cx="5982535" cy="474411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874" y="3515698"/>
            <a:ext cx="5982535" cy="474411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713" y="3515698"/>
            <a:ext cx="5982535" cy="474411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2722" y="3734803"/>
            <a:ext cx="2772162" cy="4305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WLAN</a:t>
            </a:r>
            <a:r>
              <a:rPr lang="zh-CN" altLang="en-US" dirty="0"/>
              <a:t>与</a:t>
            </a:r>
            <a:r>
              <a:rPr lang="en-US" altLang="zh-CN" dirty="0"/>
              <a:t>LAN</a:t>
            </a:r>
            <a:endParaRPr lang="en-US" altLang="zh-CN" dirty="0"/>
          </a:p>
        </p:txBody>
      </p:sp>
      <p:sp>
        <p:nvSpPr>
          <p:cNvPr id="3" name="内容占位符 2"/>
          <p:cNvSpPr txBox="1"/>
          <p:nvPr/>
        </p:nvSpPr>
        <p:spPr>
          <a:xfrm>
            <a:off x="1368425" y="1832610"/>
            <a:ext cx="14338300" cy="604520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fontAlgn="auto">
              <a:lnSpc>
                <a:spcPct val="150000"/>
              </a:lnSpc>
              <a:spcAft>
                <a:spcPts val="0"/>
              </a:spcAft>
              <a:buNone/>
            </a:pPr>
            <a:endParaRPr lang="en-US" altLang="zh-CN" sz="3200" b="1" dirty="0">
              <a:solidFill>
                <a:schemeClr val="tx1">
                  <a:lumMod val="75000"/>
                  <a:lumOff val="25000"/>
                </a:schemeClr>
              </a:solidFill>
              <a:latin typeface="+mj-ea"/>
              <a:ea typeface="+mj-ea"/>
            </a:endParaRPr>
          </a:p>
          <a:p>
            <a:pPr lvl="1" algn="l" fontAlgn="auto">
              <a:lnSpc>
                <a:spcPct val="150000"/>
              </a:lnSpc>
              <a:spcAft>
                <a:spcPts val="0"/>
              </a:spcAft>
            </a:pPr>
            <a:r>
              <a:rPr lang="en-US" altLang="zh-CN" sz="2800" dirty="0">
                <a:solidFill>
                  <a:srgbClr val="FF0000"/>
                </a:solidFill>
                <a:latin typeface="+mj-ea"/>
                <a:ea typeface="+mj-ea"/>
                <a:sym typeface="+mn-ea"/>
              </a:rPr>
              <a:t>无线局域网(WLAN)</a:t>
            </a:r>
            <a:r>
              <a:rPr lang="en-US" altLang="zh-CN" sz="2800" dirty="0">
                <a:solidFill>
                  <a:schemeClr val="tx1">
                    <a:lumMod val="65000"/>
                    <a:lumOff val="35000"/>
                  </a:schemeClr>
                </a:solidFill>
                <a:latin typeface="+mj-ea"/>
                <a:ea typeface="+mj-ea"/>
                <a:sym typeface="+mn-ea"/>
              </a:rPr>
              <a:t>是利用</a:t>
            </a:r>
            <a:r>
              <a:rPr lang="en-US" altLang="zh-CN" sz="2800" dirty="0">
                <a:solidFill>
                  <a:srgbClr val="FF0000"/>
                </a:solidFill>
                <a:latin typeface="+mj-ea"/>
                <a:ea typeface="+mj-ea"/>
                <a:sym typeface="+mn-ea"/>
              </a:rPr>
              <a:t>无线通信技术</a:t>
            </a:r>
            <a:r>
              <a:rPr lang="en-US" altLang="zh-CN" sz="2800" dirty="0">
                <a:solidFill>
                  <a:schemeClr val="tx1">
                    <a:lumMod val="65000"/>
                    <a:lumOff val="35000"/>
                  </a:schemeClr>
                </a:solidFill>
                <a:latin typeface="+mj-ea"/>
                <a:ea typeface="+mj-ea"/>
                <a:sym typeface="+mn-ea"/>
              </a:rPr>
              <a:t>在一定的</a:t>
            </a:r>
            <a:r>
              <a:rPr lang="en-US" altLang="zh-CN" sz="2800" dirty="0">
                <a:solidFill>
                  <a:srgbClr val="FF0000"/>
                </a:solidFill>
                <a:latin typeface="+mj-ea"/>
                <a:ea typeface="+mj-ea"/>
                <a:sym typeface="+mn-ea"/>
              </a:rPr>
              <a:t>局部范围内</a:t>
            </a:r>
            <a:r>
              <a:rPr lang="en-US" altLang="zh-CN" sz="2800" dirty="0">
                <a:solidFill>
                  <a:schemeClr val="tx1">
                    <a:lumMod val="65000"/>
                    <a:lumOff val="35000"/>
                  </a:schemeClr>
                </a:solidFill>
                <a:latin typeface="+mj-ea"/>
                <a:ea typeface="+mj-ea"/>
                <a:sym typeface="+mn-ea"/>
              </a:rPr>
              <a:t>建立的网络，是计算机网络与无线通信技术相结合的产物，它以</a:t>
            </a:r>
            <a:r>
              <a:rPr lang="en-US" altLang="zh-CN" sz="2800" dirty="0">
                <a:solidFill>
                  <a:srgbClr val="FF0000"/>
                </a:solidFill>
                <a:latin typeface="+mj-ea"/>
                <a:ea typeface="+mj-ea"/>
                <a:sym typeface="+mn-ea"/>
              </a:rPr>
              <a:t>无线多址信道</a:t>
            </a:r>
            <a:r>
              <a:rPr lang="en-US" altLang="zh-CN" sz="2800" dirty="0">
                <a:solidFill>
                  <a:schemeClr val="tx1">
                    <a:lumMod val="65000"/>
                    <a:lumOff val="35000"/>
                  </a:schemeClr>
                </a:solidFill>
                <a:latin typeface="+mj-ea"/>
                <a:ea typeface="+mj-ea"/>
                <a:sym typeface="+mn-ea"/>
              </a:rPr>
              <a:t>作为传输媒介，</a:t>
            </a:r>
            <a:r>
              <a:rPr lang="en-US" altLang="zh-CN" sz="2800" dirty="0">
                <a:solidFill>
                  <a:srgbClr val="FF0000"/>
                </a:solidFill>
                <a:latin typeface="+mj-ea"/>
                <a:ea typeface="+mj-ea"/>
                <a:sym typeface="+mn-ea"/>
              </a:rPr>
              <a:t>提供传统有线局域网的功能</a:t>
            </a:r>
            <a:r>
              <a:rPr lang="en-US" altLang="zh-CN" sz="2800" dirty="0">
                <a:solidFill>
                  <a:schemeClr val="tx1">
                    <a:lumMod val="65000"/>
                    <a:lumOff val="35000"/>
                  </a:schemeClr>
                </a:solidFill>
                <a:latin typeface="+mj-ea"/>
                <a:ea typeface="+mj-ea"/>
                <a:sym typeface="+mn-ea"/>
              </a:rPr>
              <a:t>，能够使用户真正实现随时、随地、随意的宽带网络接入。</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pPr>
            <a:r>
              <a:rPr lang="en-US" altLang="zh-CN" sz="2800" dirty="0">
                <a:solidFill>
                  <a:schemeClr val="tx1">
                    <a:lumMod val="65000"/>
                    <a:lumOff val="35000"/>
                  </a:schemeClr>
                </a:solidFill>
                <a:latin typeface="+mj-ea"/>
                <a:ea typeface="+mj-ea"/>
                <a:sym typeface="+mn-ea"/>
              </a:rPr>
              <a:t>之所以还称其是局域网，是因为会受到无线连接设备与计算机之间距离的远近限制而影响传输范围，所以必须要在</a:t>
            </a:r>
            <a:r>
              <a:rPr lang="en-US" altLang="zh-CN" sz="2800" dirty="0">
                <a:solidFill>
                  <a:srgbClr val="FF0000"/>
                </a:solidFill>
                <a:latin typeface="+mj-ea"/>
                <a:ea typeface="+mj-ea"/>
                <a:sym typeface="+mn-ea"/>
              </a:rPr>
              <a:t>区域范围之内</a:t>
            </a:r>
            <a:r>
              <a:rPr lang="en-US" altLang="zh-CN" sz="2800" dirty="0">
                <a:solidFill>
                  <a:schemeClr val="tx1">
                    <a:lumMod val="65000"/>
                    <a:lumOff val="35000"/>
                  </a:schemeClr>
                </a:solidFill>
                <a:latin typeface="+mj-ea"/>
                <a:ea typeface="+mj-ea"/>
                <a:sym typeface="+mn-ea"/>
              </a:rPr>
              <a:t>才可以连网。</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endParaRPr lang="en-US" altLang="zh-CN" dirty="0">
              <a:solidFill>
                <a:schemeClr val="tx1">
                  <a:lumMod val="65000"/>
                  <a:lumOff val="35000"/>
                </a:schemeClr>
              </a:solidFill>
              <a:latin typeface="+mj-ea"/>
              <a:ea typeface="+mj-ea"/>
            </a:endParaRPr>
          </a:p>
          <a:p>
            <a:pPr lvl="1" fontAlgn="auto">
              <a:lnSpc>
                <a:spcPct val="150000"/>
              </a:lnSpc>
              <a:spcAft>
                <a:spcPts val="0"/>
              </a:spcAft>
              <a:buFont typeface="Wingdings" panose="05000000000000000000" pitchFamily="2" charset="2"/>
              <a:buNone/>
            </a:pPr>
            <a:endParaRPr lang="zh-CN" altLang="en-US"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无线局域网的拓扑结构</a:t>
            </a:r>
            <a:endParaRPr lang="en-US" altLang="zh-CN" dirty="0"/>
          </a:p>
        </p:txBody>
      </p:sp>
      <p:sp>
        <p:nvSpPr>
          <p:cNvPr id="3" name="Rectangle 3"/>
          <p:cNvSpPr>
            <a:spLocks noGrp="1" noChangeArrowheads="1"/>
          </p:cNvSpPr>
          <p:nvPr>
            <p:ph type="body" idx="4294967295"/>
          </p:nvPr>
        </p:nvSpPr>
        <p:spPr>
          <a:xfrm>
            <a:off x="458470" y="1446530"/>
            <a:ext cx="16791940" cy="2360930"/>
          </a:xfrm>
          <a:prstGeom prst="rect">
            <a:avLst/>
          </a:prstGeom>
        </p:spPr>
        <p:txBody>
          <a:bodyPr/>
          <a:lstStyle/>
          <a:p>
            <a:pPr marL="0" indent="0" algn="l" eaLnBrk="1" hangingPunct="1">
              <a:buNone/>
            </a:pPr>
            <a:r>
              <a:rPr lang="zh-CN" altLang="en-US" sz="3200" b="1" dirty="0">
                <a:solidFill>
                  <a:schemeClr val="accent1"/>
                </a:solidFill>
                <a:effectLst>
                  <a:outerShdw blurRad="38100" dist="25400" dir="5400000" algn="ctr" rotWithShape="0">
                    <a:srgbClr val="6E747A">
                      <a:alpha val="43000"/>
                    </a:srgbClr>
                  </a:outerShdw>
                </a:effectLst>
                <a:latin typeface="+mj-ea"/>
                <a:ea typeface="+mj-ea"/>
                <a:sym typeface="+mn-ea"/>
              </a:rPr>
              <a:t>WDS组网</a:t>
            </a:r>
            <a:r>
              <a:rPr lang="zh-CN" altLang="en-US" sz="3200" b="1" dirty="0">
                <a:solidFill>
                  <a:schemeClr val="accent1"/>
                </a:solidFill>
                <a:effectLst>
                  <a:outerShdw blurRad="38100" dist="25400" dir="5400000" algn="ctr" rotWithShape="0">
                    <a:srgbClr val="6E747A">
                      <a:alpha val="43000"/>
                    </a:srgbClr>
                  </a:outerShdw>
                </a:effectLst>
                <a:latin typeface="+mj-ea"/>
                <a:ea typeface="+mj-ea"/>
              </a:rPr>
              <a:t>拓扑</a:t>
            </a:r>
            <a:endParaRPr lang="zh-CN" altLang="en-US" sz="3200" b="1" dirty="0">
              <a:solidFill>
                <a:schemeClr val="tx1">
                  <a:lumMod val="75000"/>
                  <a:lumOff val="25000"/>
                </a:schemeClr>
              </a:solidFill>
              <a:latin typeface="+mj-ea"/>
              <a:ea typeface="+mj-ea"/>
            </a:endParaRPr>
          </a:p>
          <a:p>
            <a:pPr marL="0" algn="l" eaLnBrk="1" hangingPunct="1">
              <a:lnSpc>
                <a:spcPct val="120000"/>
              </a:lnSpc>
              <a:spcBef>
                <a:spcPts val="0"/>
              </a:spcBef>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       WDS（Wireless Distribution System无线分布式系统）：通过无线链路连接两个或者多个独立的有线局域网或者无线局域网，组建一个互通的网络，从而实现数据访问。</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lnSpc>
                <a:spcPct val="150000"/>
              </a:lnSpc>
            </a:pPr>
            <a:r>
              <a:rPr lang="zh-CN" altLang="en-US" sz="3200" b="1" dirty="0">
                <a:solidFill>
                  <a:schemeClr val="tx1">
                    <a:lumMod val="75000"/>
                    <a:lumOff val="25000"/>
                  </a:schemeClr>
                </a:solidFill>
                <a:latin typeface="+mj-ea"/>
                <a:ea typeface="+mj-ea"/>
                <a:sym typeface="+mn-ea"/>
              </a:rPr>
              <a:t>中继型网络拓扑</a:t>
            </a:r>
            <a:endParaRPr lang="en-US" altLang="zh-CN"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sym typeface="+mn-ea"/>
              </a:rPr>
              <a:t>桥接型网络拓扑</a:t>
            </a:r>
            <a:endParaRPr lang="zh-CN" altLang="en-US" sz="3200" b="1" dirty="0">
              <a:solidFill>
                <a:schemeClr val="tx1">
                  <a:lumMod val="75000"/>
                  <a:lumOff val="25000"/>
                </a:schemeClr>
              </a:solidFill>
              <a:latin typeface="+mj-ea"/>
              <a:ea typeface="+mj-ea"/>
              <a:sym typeface="+mn-ea"/>
            </a:endParaRPr>
          </a:p>
          <a:p>
            <a:pPr eaLnBrk="1" hangingPunct="1">
              <a:lnSpc>
                <a:spcPct val="150000"/>
              </a:lnSpc>
            </a:pPr>
            <a:endParaRPr lang="zh-CN" altLang="en-US" sz="3200" b="1" kern="1200" dirty="0">
              <a:solidFill>
                <a:schemeClr val="tx1">
                  <a:lumMod val="75000"/>
                  <a:lumOff val="25000"/>
                </a:schemeClr>
              </a:solidFill>
              <a:latin typeface="+mj-ea"/>
              <a:ea typeface="+mj-ea"/>
              <a:cs typeface="微软雅黑" panose="020B0503020204020204" pitchFamily="34" charset="-122"/>
              <a:sym typeface="+mn-ea"/>
            </a:endParaRPr>
          </a:p>
          <a:p>
            <a:pPr eaLnBrk="1" hangingPunct="1">
              <a:lnSpc>
                <a:spcPct val="150000"/>
              </a:lnSpc>
            </a:pPr>
            <a:endParaRPr lang="zh-CN" altLang="en-US" sz="3200" b="1" kern="1200" dirty="0">
              <a:solidFill>
                <a:schemeClr val="tx1">
                  <a:lumMod val="75000"/>
                  <a:lumOff val="25000"/>
                </a:schemeClr>
              </a:solidFill>
              <a:latin typeface="+mj-ea"/>
              <a:ea typeface="+mj-ea"/>
              <a:cs typeface="微软雅黑" panose="020B0503020204020204" pitchFamily="34" charset="-122"/>
              <a:sym typeface="+mn-ea"/>
            </a:endParaRPr>
          </a:p>
          <a:p>
            <a:pPr marL="0" indent="0" fontAlgn="auto">
              <a:lnSpc>
                <a:spcPct val="120000"/>
              </a:lnSpc>
              <a:spcBef>
                <a:spcPts val="0"/>
              </a:spcBef>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区别1，无线桥接目的在于连接两个不同的局域网，中继用于扩大同一个无线网络的覆盖范围。</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20000"/>
              </a:lnSpc>
              <a:spcBef>
                <a:spcPts val="0"/>
              </a:spcBef>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区别2，桥接会出现两个单独的SSID，即使SSID即使设置成一样，还是会显示出多个，而中继不管连多少个网桥，SSID只有一个。</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20000"/>
              </a:lnSpc>
              <a:spcBef>
                <a:spcPts val="0"/>
              </a:spcBef>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区别3，桥接一对一；中继一对多。</a:t>
            </a: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hangingPunct="1"/>
            <a:endParaRPr lang="zh-CN" altLang="en-US" sz="3200" b="1" dirty="0">
              <a:solidFill>
                <a:schemeClr val="tx1">
                  <a:lumMod val="75000"/>
                  <a:lumOff val="25000"/>
                </a:schemeClr>
              </a:solidFill>
              <a:latin typeface="+mj-ea"/>
              <a:ea typeface="+mj-ea"/>
            </a:endParaRPr>
          </a:p>
        </p:txBody>
      </p:sp>
      <p:pic>
        <p:nvPicPr>
          <p:cNvPr id="10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3362" y="3558073"/>
            <a:ext cx="45815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9119" y="3340268"/>
            <a:ext cx="46386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无线局域网的拓扑结构</a:t>
            </a:r>
            <a:endParaRPr lang="en-US" altLang="zh-CN" dirty="0"/>
          </a:p>
        </p:txBody>
      </p:sp>
      <p:sp>
        <p:nvSpPr>
          <p:cNvPr id="3" name="Rectangle 3"/>
          <p:cNvSpPr>
            <a:spLocks noGrp="1" noChangeArrowheads="1"/>
          </p:cNvSpPr>
          <p:nvPr>
            <p:ph type="body" idx="4294967295"/>
          </p:nvPr>
        </p:nvSpPr>
        <p:spPr>
          <a:xfrm>
            <a:off x="458470" y="1446530"/>
            <a:ext cx="16791940" cy="2360930"/>
          </a:xfrm>
          <a:prstGeom prst="rect">
            <a:avLst/>
          </a:prstGeom>
        </p:spPr>
        <p:txBody>
          <a:bodyPr/>
          <a:lstStyle/>
          <a:p>
            <a:pPr marL="0" algn="l" eaLnBrk="1" hangingPunct="1">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WMN</a:t>
            </a:r>
            <a:r>
              <a:rPr lang="zh-CN" altLang="en-US" sz="3200" b="1" dirty="0">
                <a:solidFill>
                  <a:schemeClr val="accent1"/>
                </a:solidFill>
                <a:effectLst>
                  <a:outerShdw blurRad="38100" dist="25400" dir="5400000" algn="ctr" rotWithShape="0">
                    <a:srgbClr val="6E747A">
                      <a:alpha val="43000"/>
                    </a:srgbClr>
                  </a:outerShdw>
                </a:effectLst>
                <a:latin typeface="+mj-ea"/>
                <a:ea typeface="+mj-ea"/>
                <a:sym typeface="+mn-ea"/>
              </a:rPr>
              <a:t>组网</a:t>
            </a:r>
            <a:r>
              <a:rPr lang="zh-CN" altLang="en-US" sz="3200" b="1" dirty="0">
                <a:solidFill>
                  <a:schemeClr val="accent1"/>
                </a:solidFill>
                <a:effectLst>
                  <a:outerShdw blurRad="38100" dist="25400" dir="5400000" algn="ctr" rotWithShape="0">
                    <a:srgbClr val="6E747A">
                      <a:alpha val="43000"/>
                    </a:srgbClr>
                  </a:outerShdw>
                </a:effectLst>
                <a:latin typeface="+mj-ea"/>
                <a:ea typeface="+mj-ea"/>
              </a:rPr>
              <a:t>拓扑</a:t>
            </a:r>
            <a:endParaRPr lang="zh-CN" altLang="en-US" sz="3200" b="1" dirty="0">
              <a:solidFill>
                <a:schemeClr val="tx1">
                  <a:lumMod val="75000"/>
                  <a:lumOff val="25000"/>
                </a:schemeClr>
              </a:solidFill>
              <a:latin typeface="+mj-ea"/>
              <a:ea typeface="+mj-ea"/>
            </a:endParaRPr>
          </a:p>
          <a:p>
            <a:pPr marL="0" algn="l" eaLnBrk="1" hangingPunct="1">
              <a:lnSpc>
                <a:spcPct val="120000"/>
              </a:lnSpc>
              <a:spcBef>
                <a:spcPts val="0"/>
              </a:spcBef>
              <a:buNone/>
            </a:pPr>
            <a:r>
              <a:rPr lang="zh-CN" altLang="en-US" sz="2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无线Mesh网络（Wireless Mesh Network）是指利用无线链路将多个AP连接起来，并最终通过一个或两个Portal节点接入有线网络的一种网状动态自组织自配置的无线网络</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3200" dirty="0">
              <a:latin typeface="Arial" panose="020B0604020202020204" pitchFamily="34" charset="0"/>
              <a:sym typeface="+mn-ea"/>
            </a:endParaRPr>
          </a:p>
          <a:p>
            <a:pPr eaLnBrk="1" hangingPunct="1"/>
            <a:endParaRPr lang="zh-CN" altLang="en-US" sz="3200" b="1" dirty="0">
              <a:solidFill>
                <a:schemeClr val="tx1">
                  <a:lumMod val="75000"/>
                  <a:lumOff val="25000"/>
                </a:schemeClr>
              </a:solidFill>
              <a:latin typeface="+mj-ea"/>
              <a:ea typeface="+mj-ea"/>
            </a:endParaRPr>
          </a:p>
        </p:txBody>
      </p:sp>
      <p:grpSp>
        <p:nvGrpSpPr>
          <p:cNvPr id="2" name="组合 1"/>
          <p:cNvGrpSpPr/>
          <p:nvPr/>
        </p:nvGrpSpPr>
        <p:grpSpPr>
          <a:xfrm>
            <a:off x="5139055" y="3409315"/>
            <a:ext cx="7773670" cy="6078220"/>
            <a:chOff x="3297522" y="2006048"/>
            <a:chExt cx="4382654" cy="4500500"/>
          </a:xfrm>
        </p:grpSpPr>
        <p:cxnSp>
          <p:nvCxnSpPr>
            <p:cNvPr id="9" name="直接连接符 8"/>
            <p:cNvCxnSpPr/>
            <p:nvPr/>
          </p:nvCxnSpPr>
          <p:spPr bwMode="auto">
            <a:xfrm flipH="1">
              <a:off x="6096000" y="2366088"/>
              <a:ext cx="468052" cy="5091"/>
            </a:xfrm>
            <a:prstGeom prst="line">
              <a:avLst/>
            </a:prstGeom>
            <a:solidFill>
              <a:srgbClr val="4F81BD"/>
            </a:solidFill>
            <a:ln w="28575" cap="flat" cmpd="sng" algn="ctr">
              <a:solidFill>
                <a:sysClr val="windowText" lastClr="000000"/>
              </a:solidFill>
              <a:prstDash val="solid"/>
              <a:round/>
              <a:headEnd type="none" w="med" len="med"/>
              <a:tailEnd type="none" w="med" len="med"/>
            </a:ln>
            <a:effectLst/>
          </p:spPr>
        </p:cxnSp>
        <p:cxnSp>
          <p:nvCxnSpPr>
            <p:cNvPr id="11" name="直接连接符 10"/>
            <p:cNvCxnSpPr/>
            <p:nvPr/>
          </p:nvCxnSpPr>
          <p:spPr bwMode="auto">
            <a:xfrm>
              <a:off x="5568059" y="2546108"/>
              <a:ext cx="0" cy="365131"/>
            </a:xfrm>
            <a:prstGeom prst="line">
              <a:avLst/>
            </a:prstGeom>
            <a:solidFill>
              <a:srgbClr val="4F81BD"/>
            </a:solidFill>
            <a:ln w="28575" cap="flat" cmpd="sng" algn="ctr">
              <a:solidFill>
                <a:sysClr val="windowText" lastClr="000000"/>
              </a:solidFill>
              <a:prstDash val="solid"/>
              <a:round/>
              <a:headEnd type="none" w="med" len="med"/>
              <a:tailEnd type="none" w="med" len="med"/>
            </a:ln>
            <a:effectLst/>
          </p:spPr>
        </p:cxnSp>
        <p:grpSp>
          <p:nvGrpSpPr>
            <p:cNvPr id="12" name="组合 11"/>
            <p:cNvGrpSpPr/>
            <p:nvPr/>
          </p:nvGrpSpPr>
          <p:grpSpPr>
            <a:xfrm>
              <a:off x="3297522" y="2805565"/>
              <a:ext cx="4382654" cy="3700983"/>
              <a:chOff x="4581959" y="1933076"/>
              <a:chExt cx="3626568" cy="3035439"/>
            </a:xfrm>
          </p:grpSpPr>
          <p:grpSp>
            <p:nvGrpSpPr>
              <p:cNvPr id="13" name="组合 82"/>
              <p:cNvGrpSpPr/>
              <p:nvPr/>
            </p:nvGrpSpPr>
            <p:grpSpPr>
              <a:xfrm>
                <a:off x="4581959" y="1933076"/>
                <a:ext cx="3626568" cy="3035439"/>
                <a:chOff x="4581959" y="1933076"/>
                <a:chExt cx="3626568" cy="3035439"/>
              </a:xfrm>
            </p:grpSpPr>
            <p:pic>
              <p:nvPicPr>
                <p:cNvPr id="17" name="Picture 462" descr="图片241"/>
                <p:cNvPicPr>
                  <a:picLocks noChangeAspect="1" noChangeArrowheads="1"/>
                </p:cNvPicPr>
                <p:nvPr/>
              </p:nvPicPr>
              <p:blipFill>
                <a:blip r:embed="rId1" cstate="print"/>
                <a:srcRect/>
                <a:stretch>
                  <a:fillRect/>
                </a:stretch>
              </p:blipFill>
              <p:spPr bwMode="auto">
                <a:xfrm>
                  <a:off x="6213114" y="1933076"/>
                  <a:ext cx="428471" cy="458980"/>
                </a:xfrm>
                <a:prstGeom prst="rect">
                  <a:avLst/>
                </a:prstGeom>
                <a:noFill/>
              </p:spPr>
            </p:pic>
            <p:pic>
              <p:nvPicPr>
                <p:cNvPr id="18" name="Picture 462" descr="图片241"/>
                <p:cNvPicPr>
                  <a:picLocks noChangeAspect="1" noChangeArrowheads="1"/>
                </p:cNvPicPr>
                <p:nvPr/>
              </p:nvPicPr>
              <p:blipFill>
                <a:blip r:embed="rId1" cstate="print"/>
                <a:srcRect/>
                <a:stretch>
                  <a:fillRect/>
                </a:stretch>
              </p:blipFill>
              <p:spPr bwMode="auto">
                <a:xfrm>
                  <a:off x="5195087" y="2663337"/>
                  <a:ext cx="428471" cy="458980"/>
                </a:xfrm>
                <a:prstGeom prst="rect">
                  <a:avLst/>
                </a:prstGeom>
                <a:noFill/>
              </p:spPr>
            </p:pic>
            <p:pic>
              <p:nvPicPr>
                <p:cNvPr id="19" name="Picture 462" descr="图片241"/>
                <p:cNvPicPr>
                  <a:picLocks noChangeAspect="1" noChangeArrowheads="1"/>
                </p:cNvPicPr>
                <p:nvPr/>
              </p:nvPicPr>
              <p:blipFill>
                <a:blip r:embed="rId1" cstate="print"/>
                <a:srcRect/>
                <a:stretch>
                  <a:fillRect/>
                </a:stretch>
              </p:blipFill>
              <p:spPr bwMode="auto">
                <a:xfrm>
                  <a:off x="7231141" y="2663337"/>
                  <a:ext cx="428471" cy="458980"/>
                </a:xfrm>
                <a:prstGeom prst="rect">
                  <a:avLst/>
                </a:prstGeom>
                <a:noFill/>
              </p:spPr>
            </p:pic>
            <p:pic>
              <p:nvPicPr>
                <p:cNvPr id="22" name="Picture 462" descr="图片241"/>
                <p:cNvPicPr>
                  <a:picLocks noChangeAspect="1" noChangeArrowheads="1"/>
                </p:cNvPicPr>
                <p:nvPr/>
              </p:nvPicPr>
              <p:blipFill>
                <a:blip r:embed="rId1" cstate="print"/>
                <a:srcRect/>
                <a:stretch>
                  <a:fillRect/>
                </a:stretch>
              </p:blipFill>
              <p:spPr bwMode="auto">
                <a:xfrm>
                  <a:off x="6221035" y="3393598"/>
                  <a:ext cx="428471" cy="458980"/>
                </a:xfrm>
                <a:prstGeom prst="rect">
                  <a:avLst/>
                </a:prstGeom>
                <a:noFill/>
              </p:spPr>
            </p:pic>
            <p:pic>
              <p:nvPicPr>
                <p:cNvPr id="24" name="Picture 1943" descr="图片686"/>
                <p:cNvPicPr>
                  <a:picLocks noChangeAspect="1" noChangeArrowheads="1"/>
                </p:cNvPicPr>
                <p:nvPr/>
              </p:nvPicPr>
              <p:blipFill>
                <a:blip r:embed="rId2" cstate="print"/>
                <a:srcRect/>
                <a:stretch>
                  <a:fillRect/>
                </a:stretch>
              </p:blipFill>
              <p:spPr bwMode="auto">
                <a:xfrm>
                  <a:off x="4716016" y="4245570"/>
                  <a:ext cx="462188" cy="320438"/>
                </a:xfrm>
                <a:prstGeom prst="rect">
                  <a:avLst/>
                </a:prstGeom>
                <a:noFill/>
              </p:spPr>
            </p:pic>
            <p:pic>
              <p:nvPicPr>
                <p:cNvPr id="25" name="Picture 1943" descr="图片686"/>
                <p:cNvPicPr>
                  <a:picLocks noChangeAspect="1" noChangeArrowheads="1"/>
                </p:cNvPicPr>
                <p:nvPr/>
              </p:nvPicPr>
              <p:blipFill>
                <a:blip r:embed="rId2" cstate="print"/>
                <a:srcRect/>
                <a:stretch>
                  <a:fillRect/>
                </a:stretch>
              </p:blipFill>
              <p:spPr bwMode="auto">
                <a:xfrm>
                  <a:off x="7710212" y="4245570"/>
                  <a:ext cx="462188" cy="320438"/>
                </a:xfrm>
                <a:prstGeom prst="rect">
                  <a:avLst/>
                </a:prstGeom>
                <a:noFill/>
              </p:spPr>
            </p:pic>
            <p:pic>
              <p:nvPicPr>
                <p:cNvPr id="26" name="Picture 4489" descr="图片347"/>
                <p:cNvPicPr>
                  <a:picLocks noChangeAspect="1" noChangeArrowheads="1"/>
                </p:cNvPicPr>
                <p:nvPr/>
              </p:nvPicPr>
              <p:blipFill>
                <a:blip r:embed="rId3" cstate="print"/>
                <a:srcRect/>
                <a:stretch>
                  <a:fillRect/>
                </a:stretch>
              </p:blipFill>
              <p:spPr bwMode="auto">
                <a:xfrm>
                  <a:off x="6811953" y="4488990"/>
                  <a:ext cx="369326" cy="457577"/>
                </a:xfrm>
                <a:prstGeom prst="rect">
                  <a:avLst/>
                </a:prstGeom>
                <a:noFill/>
              </p:spPr>
            </p:pic>
            <p:pic>
              <p:nvPicPr>
                <p:cNvPr id="27" name="Picture 1946" descr="图片689"/>
                <p:cNvPicPr>
                  <a:picLocks noChangeAspect="1" noChangeArrowheads="1"/>
                </p:cNvPicPr>
                <p:nvPr/>
              </p:nvPicPr>
              <p:blipFill>
                <a:blip r:embed="rId4" cstate="print"/>
                <a:srcRect/>
                <a:stretch>
                  <a:fillRect/>
                </a:stretch>
              </p:blipFill>
              <p:spPr bwMode="auto">
                <a:xfrm>
                  <a:off x="5734043" y="4549845"/>
                  <a:ext cx="341881" cy="418670"/>
                </a:xfrm>
                <a:prstGeom prst="rect">
                  <a:avLst/>
                </a:prstGeom>
                <a:noFill/>
              </p:spPr>
            </p:pic>
            <p:sp>
              <p:nvSpPr>
                <p:cNvPr id="28" name="Freeform 14"/>
                <p:cNvSpPr/>
                <p:nvPr/>
              </p:nvSpPr>
              <p:spPr bwMode="auto">
                <a:xfrm rot="19258886">
                  <a:off x="6837826" y="2232259"/>
                  <a:ext cx="239536" cy="608782"/>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Freeform 14"/>
                <p:cNvSpPr/>
                <p:nvPr/>
              </p:nvSpPr>
              <p:spPr bwMode="auto">
                <a:xfrm rot="4109499">
                  <a:off x="5815151" y="2223509"/>
                  <a:ext cx="243420" cy="599066"/>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Freeform 14"/>
                <p:cNvSpPr/>
                <p:nvPr/>
              </p:nvSpPr>
              <p:spPr bwMode="auto">
                <a:xfrm rot="4109499">
                  <a:off x="6893062" y="2953770"/>
                  <a:ext cx="243420" cy="599066"/>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Freeform 14"/>
                <p:cNvSpPr/>
                <p:nvPr/>
              </p:nvSpPr>
              <p:spPr bwMode="auto">
                <a:xfrm rot="19260000">
                  <a:off x="5782622" y="2971892"/>
                  <a:ext cx="239536" cy="608782"/>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4F81B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32" name="Picture 462" descr="图片241"/>
                <p:cNvPicPr>
                  <a:picLocks noChangeAspect="1" noChangeArrowheads="1"/>
                </p:cNvPicPr>
                <p:nvPr/>
              </p:nvPicPr>
              <p:blipFill>
                <a:blip r:embed="rId1" cstate="print"/>
                <a:srcRect/>
                <a:stretch>
                  <a:fillRect/>
                </a:stretch>
              </p:blipFill>
              <p:spPr bwMode="auto">
                <a:xfrm>
                  <a:off x="7231141" y="3758729"/>
                  <a:ext cx="428471" cy="458980"/>
                </a:xfrm>
                <a:prstGeom prst="rect">
                  <a:avLst/>
                </a:prstGeom>
                <a:noFill/>
              </p:spPr>
            </p:pic>
            <p:pic>
              <p:nvPicPr>
                <p:cNvPr id="33" name="Picture 462" descr="图片241"/>
                <p:cNvPicPr>
                  <a:picLocks noChangeAspect="1" noChangeArrowheads="1"/>
                </p:cNvPicPr>
                <p:nvPr/>
              </p:nvPicPr>
              <p:blipFill>
                <a:blip r:embed="rId1" cstate="print"/>
                <a:srcRect/>
                <a:stretch>
                  <a:fillRect/>
                </a:stretch>
              </p:blipFill>
              <p:spPr bwMode="auto">
                <a:xfrm>
                  <a:off x="5135203" y="3697874"/>
                  <a:ext cx="428471" cy="458980"/>
                </a:xfrm>
                <a:prstGeom prst="rect">
                  <a:avLst/>
                </a:prstGeom>
                <a:noFill/>
              </p:spPr>
            </p:pic>
            <p:sp>
              <p:nvSpPr>
                <p:cNvPr id="34" name="Freeform 14"/>
                <p:cNvSpPr/>
                <p:nvPr/>
              </p:nvSpPr>
              <p:spPr bwMode="auto">
                <a:xfrm>
                  <a:off x="7350909" y="3150178"/>
                  <a:ext cx="239536" cy="608782"/>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Freeform 14"/>
                <p:cNvSpPr/>
                <p:nvPr/>
              </p:nvSpPr>
              <p:spPr bwMode="auto">
                <a:xfrm rot="10800000">
                  <a:off x="5254971" y="3089323"/>
                  <a:ext cx="239536" cy="608782"/>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Freeform 14"/>
                <p:cNvSpPr/>
                <p:nvPr/>
              </p:nvSpPr>
              <p:spPr bwMode="auto">
                <a:xfrm rot="19260000">
                  <a:off x="6853997" y="3524067"/>
                  <a:ext cx="239536" cy="608782"/>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Freeform 14"/>
                <p:cNvSpPr/>
                <p:nvPr/>
              </p:nvSpPr>
              <p:spPr bwMode="auto">
                <a:xfrm rot="4109499">
                  <a:off x="5755268" y="3501466"/>
                  <a:ext cx="243420" cy="599066"/>
                </a:xfrm>
                <a:custGeom>
                  <a:avLst/>
                  <a:gdLst/>
                  <a:ahLst/>
                  <a:cxnLst>
                    <a:cxn ang="0">
                      <a:pos x="404" y="771"/>
                    </a:cxn>
                    <a:cxn ang="0">
                      <a:pos x="87" y="0"/>
                    </a:cxn>
                    <a:cxn ang="0">
                      <a:pos x="224" y="574"/>
                    </a:cxn>
                    <a:cxn ang="0">
                      <a:pos x="0" y="466"/>
                    </a:cxn>
                    <a:cxn ang="0">
                      <a:pos x="301" y="1294"/>
                    </a:cxn>
                    <a:cxn ang="0">
                      <a:pos x="155" y="686"/>
                    </a:cxn>
                    <a:cxn ang="0">
                      <a:pos x="404" y="771"/>
                    </a:cxn>
                  </a:cxnLst>
                  <a:rect l="0" t="0" r="r" b="b"/>
                  <a:pathLst>
                    <a:path w="404" h="1294">
                      <a:moveTo>
                        <a:pt x="404" y="771"/>
                      </a:moveTo>
                      <a:lnTo>
                        <a:pt x="87" y="0"/>
                      </a:lnTo>
                      <a:lnTo>
                        <a:pt x="224" y="574"/>
                      </a:lnTo>
                      <a:lnTo>
                        <a:pt x="0" y="466"/>
                      </a:lnTo>
                      <a:lnTo>
                        <a:pt x="301" y="1294"/>
                      </a:lnTo>
                      <a:lnTo>
                        <a:pt x="155" y="686"/>
                      </a:lnTo>
                      <a:lnTo>
                        <a:pt x="404" y="771"/>
                      </a:ln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8" name="TextBox 91"/>
                <p:cNvSpPr txBox="1"/>
                <p:nvPr/>
              </p:nvSpPr>
              <p:spPr>
                <a:xfrm>
                  <a:off x="5652120" y="1988840"/>
                  <a:ext cx="648072"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MPP</a:t>
                  </a:r>
                  <a:endParaRPr kumimoji="0" lang="zh-CN" altLang="en-US" sz="1400" b="1" i="0" u="none" strike="noStrike" kern="0" cap="none" spc="0" normalizeH="0" baseline="0" noProof="0" dirty="0">
                    <a:ln>
                      <a:noFill/>
                    </a:ln>
                    <a:solidFill>
                      <a:sysClr val="windowText" lastClr="000000"/>
                    </a:solidFill>
                    <a:effectLst/>
                    <a:uLnTx/>
                    <a:uFillTx/>
                  </a:endParaRPr>
                </a:p>
              </p:txBody>
            </p:sp>
            <p:sp>
              <p:nvSpPr>
                <p:cNvPr id="39" name="TextBox 92"/>
                <p:cNvSpPr txBox="1"/>
                <p:nvPr/>
              </p:nvSpPr>
              <p:spPr>
                <a:xfrm>
                  <a:off x="4743450" y="2718445"/>
                  <a:ext cx="432048"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MP</a:t>
                  </a:r>
                  <a:endParaRPr kumimoji="0" lang="zh-CN" altLang="en-US" sz="1400" b="1" i="0" u="none" strike="noStrike" kern="0" cap="none" spc="0" normalizeH="0" baseline="0" noProof="0" dirty="0">
                    <a:ln>
                      <a:noFill/>
                    </a:ln>
                    <a:solidFill>
                      <a:sysClr val="windowText" lastClr="000000"/>
                    </a:solidFill>
                    <a:effectLst/>
                    <a:uLnTx/>
                    <a:uFillTx/>
                  </a:endParaRPr>
                </a:p>
              </p:txBody>
            </p:sp>
            <p:sp>
              <p:nvSpPr>
                <p:cNvPr id="40" name="TextBox 93"/>
                <p:cNvSpPr txBox="1"/>
                <p:nvPr/>
              </p:nvSpPr>
              <p:spPr>
                <a:xfrm>
                  <a:off x="7668344" y="2703587"/>
                  <a:ext cx="432048"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MP</a:t>
                  </a:r>
                  <a:endParaRPr kumimoji="0" lang="zh-CN" altLang="en-US" sz="1400" b="1" i="0" u="none" strike="noStrike" kern="0" cap="none" spc="0" normalizeH="0" baseline="0" noProof="0" dirty="0">
                    <a:ln>
                      <a:noFill/>
                    </a:ln>
                    <a:solidFill>
                      <a:sysClr val="windowText" lastClr="000000"/>
                    </a:solidFill>
                    <a:effectLst/>
                    <a:uLnTx/>
                    <a:uFillTx/>
                  </a:endParaRPr>
                </a:p>
              </p:txBody>
            </p:sp>
            <p:sp>
              <p:nvSpPr>
                <p:cNvPr id="41" name="TextBox 94"/>
                <p:cNvSpPr txBox="1"/>
                <p:nvPr/>
              </p:nvSpPr>
              <p:spPr>
                <a:xfrm>
                  <a:off x="4581959" y="3769295"/>
                  <a:ext cx="674241"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MAP</a:t>
                  </a:r>
                  <a:endParaRPr kumimoji="0" lang="zh-CN" altLang="en-US" sz="1400" b="1" i="0" u="none" strike="noStrike" kern="0" cap="none" spc="0" normalizeH="0" baseline="0" noProof="0" dirty="0">
                    <a:ln>
                      <a:noFill/>
                    </a:ln>
                    <a:solidFill>
                      <a:sysClr val="windowText" lastClr="000000"/>
                    </a:solidFill>
                    <a:effectLst/>
                    <a:uLnTx/>
                    <a:uFillTx/>
                  </a:endParaRPr>
                </a:p>
              </p:txBody>
            </p:sp>
            <p:sp>
              <p:nvSpPr>
                <p:cNvPr id="42" name="TextBox 95"/>
                <p:cNvSpPr txBox="1"/>
                <p:nvPr/>
              </p:nvSpPr>
              <p:spPr>
                <a:xfrm>
                  <a:off x="7663010" y="3789040"/>
                  <a:ext cx="545517"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MAP</a:t>
                  </a:r>
                  <a:endParaRPr kumimoji="0" lang="zh-CN" altLang="en-US" sz="1400" b="1" i="0" u="none" strike="noStrike" kern="0" cap="none" spc="0" normalizeH="0" baseline="0" noProof="0" dirty="0">
                    <a:ln>
                      <a:noFill/>
                    </a:ln>
                    <a:solidFill>
                      <a:sysClr val="windowText" lastClr="000000"/>
                    </a:solidFill>
                    <a:effectLst/>
                    <a:uLnTx/>
                    <a:uFillTx/>
                  </a:endParaRPr>
                </a:p>
              </p:txBody>
            </p:sp>
            <p:sp>
              <p:nvSpPr>
                <p:cNvPr id="43" name="TextBox 96"/>
                <p:cNvSpPr txBox="1"/>
                <p:nvPr/>
              </p:nvSpPr>
              <p:spPr>
                <a:xfrm>
                  <a:off x="6209134" y="3032956"/>
                  <a:ext cx="559234" cy="186256"/>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MP</a:t>
                  </a:r>
                  <a:endParaRPr kumimoji="0" lang="zh-CN" altLang="en-US" sz="1400" b="1" i="0" u="none" strike="noStrike" kern="0" cap="none" spc="0" normalizeH="0" baseline="0" noProof="0" dirty="0">
                    <a:ln>
                      <a:noFill/>
                    </a:ln>
                    <a:solidFill>
                      <a:sysClr val="windowText" lastClr="000000"/>
                    </a:solidFill>
                    <a:effectLst/>
                    <a:uLnTx/>
                    <a:uFillTx/>
                  </a:endParaRPr>
                </a:p>
              </p:txBody>
            </p:sp>
          </p:grpSp>
          <p:pic>
            <p:nvPicPr>
              <p:cNvPr id="14" name="Picture 17" descr="无线覆盖"/>
              <p:cNvPicPr>
                <a:picLocks noChangeAspect="1" noChangeArrowheads="1"/>
              </p:cNvPicPr>
              <p:nvPr/>
            </p:nvPicPr>
            <p:blipFill>
              <a:blip r:embed="rId5" cstate="print">
                <a:duotone>
                  <a:prstClr val="black"/>
                  <a:srgbClr val="002060">
                    <a:tint val="45000"/>
                    <a:satMod val="400000"/>
                  </a:srgbClr>
                </a:duotone>
              </a:blip>
              <a:srcRect/>
              <a:stretch>
                <a:fillRect/>
              </a:stretch>
            </p:blipFill>
            <p:spPr bwMode="auto">
              <a:xfrm rot="5400000">
                <a:off x="5303993" y="4137167"/>
                <a:ext cx="360041" cy="527883"/>
              </a:xfrm>
              <a:prstGeom prst="rect">
                <a:avLst/>
              </a:prstGeom>
              <a:noFill/>
              <a:ln w="9525">
                <a:noFill/>
                <a:miter lim="800000"/>
                <a:headEnd/>
                <a:tailEnd/>
              </a:ln>
            </p:spPr>
          </p:pic>
          <p:pic>
            <p:nvPicPr>
              <p:cNvPr id="15" name="Picture 17" descr="无线覆盖"/>
              <p:cNvPicPr>
                <a:picLocks noChangeAspect="1" noChangeArrowheads="1"/>
              </p:cNvPicPr>
              <p:nvPr/>
            </p:nvPicPr>
            <p:blipFill>
              <a:blip r:embed="rId5" cstate="print">
                <a:duotone>
                  <a:prstClr val="black"/>
                  <a:srgbClr val="002060">
                    <a:tint val="45000"/>
                    <a:satMod val="400000"/>
                  </a:srgbClr>
                </a:duotone>
              </a:blip>
              <a:srcRect/>
              <a:stretch>
                <a:fillRect/>
              </a:stretch>
            </p:blipFill>
            <p:spPr bwMode="auto">
              <a:xfrm rot="5400000">
                <a:off x="6240097" y="3993151"/>
                <a:ext cx="360041" cy="527883"/>
              </a:xfrm>
              <a:prstGeom prst="rect">
                <a:avLst/>
              </a:prstGeom>
              <a:noFill/>
              <a:ln w="9525">
                <a:noFill/>
                <a:miter lim="800000"/>
                <a:headEnd/>
                <a:tailEnd/>
              </a:ln>
            </p:spPr>
          </p:pic>
          <p:pic>
            <p:nvPicPr>
              <p:cNvPr id="16" name="Picture 17" descr="无线覆盖"/>
              <p:cNvPicPr>
                <a:picLocks noChangeAspect="1" noChangeArrowheads="1"/>
              </p:cNvPicPr>
              <p:nvPr/>
            </p:nvPicPr>
            <p:blipFill>
              <a:blip r:embed="rId5" cstate="print">
                <a:duotone>
                  <a:prstClr val="black"/>
                  <a:srgbClr val="002060">
                    <a:tint val="45000"/>
                    <a:satMod val="400000"/>
                  </a:srgbClr>
                </a:duotone>
              </a:blip>
              <a:srcRect/>
              <a:stretch>
                <a:fillRect/>
              </a:stretch>
            </p:blipFill>
            <p:spPr bwMode="auto">
              <a:xfrm rot="5400000">
                <a:off x="7176201" y="4137167"/>
                <a:ext cx="360041" cy="527883"/>
              </a:xfrm>
              <a:prstGeom prst="rect">
                <a:avLst/>
              </a:prstGeom>
              <a:noFill/>
              <a:ln w="9525">
                <a:noFill/>
                <a:miter lim="800000"/>
                <a:headEnd/>
                <a:tailEnd/>
              </a:ln>
            </p:spPr>
          </p:pic>
        </p:grpSp>
        <p:pic>
          <p:nvPicPr>
            <p:cNvPr id="44" name="Picture 229" descr="图片769"/>
            <p:cNvPicPr>
              <a:picLocks noChangeAspect="1" noChangeArrowheads="1"/>
            </p:cNvPicPr>
            <p:nvPr/>
          </p:nvPicPr>
          <p:blipFill>
            <a:blip r:embed="rId6" cstate="print"/>
            <a:srcRect/>
            <a:stretch>
              <a:fillRect/>
            </a:stretch>
          </p:blipFill>
          <p:spPr bwMode="auto">
            <a:xfrm>
              <a:off x="5051884" y="2006048"/>
              <a:ext cx="1257137" cy="734570"/>
            </a:xfrm>
            <a:prstGeom prst="rect">
              <a:avLst/>
            </a:prstGeom>
            <a:noFill/>
          </p:spPr>
        </p:pic>
        <p:pic>
          <p:nvPicPr>
            <p:cNvPr id="45" name="575332976" descr="图片244"/>
            <p:cNvPicPr>
              <a:picLocks noChangeAspect="1" noChangeArrowheads="1"/>
            </p:cNvPicPr>
            <p:nvPr/>
          </p:nvPicPr>
          <p:blipFill>
            <a:blip r:embed="rId7" cstate="print"/>
            <a:srcRect/>
            <a:stretch>
              <a:fillRect/>
            </a:stretch>
          </p:blipFill>
          <p:spPr bwMode="auto">
            <a:xfrm>
              <a:off x="6492044" y="2078056"/>
              <a:ext cx="648072" cy="677704"/>
            </a:xfrm>
            <a:prstGeom prst="rect">
              <a:avLst/>
            </a:prstGeom>
            <a:noFill/>
          </p:spPr>
        </p:pic>
        <p:sp>
          <p:nvSpPr>
            <p:cNvPr id="46" name="TextBox 91"/>
            <p:cNvSpPr txBox="1"/>
            <p:nvPr/>
          </p:nvSpPr>
          <p:spPr>
            <a:xfrm>
              <a:off x="6564052" y="2690124"/>
              <a:ext cx="783185" cy="227094"/>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rPr>
                <a:t>AC</a:t>
              </a:r>
              <a:endParaRPr kumimoji="0" lang="zh-CN" altLang="en-US" sz="1400" b="1" i="0" u="none" strike="noStrike" kern="0" cap="none" spc="0" normalizeH="0" baseline="0" noProof="0" dirty="0">
                <a:ln>
                  <a:noFill/>
                </a:ln>
                <a:solidFill>
                  <a:sysClr val="windowText" lastClr="000000"/>
                </a:solidFill>
                <a:effectLst/>
                <a:uLnTx/>
                <a:uFillTx/>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69060"/>
            <a:ext cx="10692130" cy="7144385"/>
          </a:xfrm>
          <a:prstGeom prst="rect">
            <a:avLst/>
          </a:prstGeom>
        </p:spPr>
        <p:txBody>
          <a:bodyPr/>
          <a:lstStyle/>
          <a:p>
            <a:pPr algn="l" eaLnBrk="1" hangingPunct="1">
              <a:lnSpc>
                <a:spcPct val="150000"/>
              </a:lnSpc>
            </a:pPr>
            <a:r>
              <a:rPr lang="en-US" altLang="zh-CN" sz="2800" b="1" dirty="0">
                <a:solidFill>
                  <a:schemeClr val="tx1">
                    <a:lumMod val="75000"/>
                    <a:lumOff val="25000"/>
                  </a:schemeClr>
                </a:solidFill>
                <a:latin typeface="+mj-ea"/>
                <a:ea typeface="+mj-ea"/>
                <a:sym typeface="+mn-ea"/>
              </a:rPr>
              <a:t>与WLAN体系结构和工作原理密切相关的服务主要有两种类型</a:t>
            </a:r>
            <a:r>
              <a:rPr lang="zh-CN" altLang="en-US" sz="2800" b="1" dirty="0">
                <a:solidFill>
                  <a:schemeClr val="tx1">
                    <a:lumMod val="75000"/>
                    <a:lumOff val="25000"/>
                  </a:schemeClr>
                </a:solidFill>
                <a:latin typeface="+mj-ea"/>
                <a:ea typeface="+mj-ea"/>
                <a:sym typeface="+mn-ea"/>
              </a:rPr>
              <a:t>：</a:t>
            </a:r>
            <a:r>
              <a:rPr lang="en-US" altLang="zh-CN" sz="2800" b="1" dirty="0">
                <a:solidFill>
                  <a:schemeClr val="tx1">
                    <a:lumMod val="75000"/>
                    <a:lumOff val="25000"/>
                  </a:schemeClr>
                </a:solidFill>
                <a:latin typeface="+mj-ea"/>
                <a:ea typeface="+mj-ea"/>
                <a:sym typeface="+mn-ea"/>
              </a:rPr>
              <a:t>STA服务和分布式系统服务(DSS)，这两种服务均由</a:t>
            </a:r>
            <a:r>
              <a:rPr lang="en-US" altLang="zh-CN" sz="2800" b="1" dirty="0">
                <a:solidFill>
                  <a:srgbClr val="00B0F0"/>
                </a:solidFill>
                <a:latin typeface="+mj-ea"/>
                <a:ea typeface="+mj-ea"/>
                <a:sym typeface="+mn-ea"/>
              </a:rPr>
              <a:t>MAC层</a:t>
            </a:r>
            <a:r>
              <a:rPr lang="en-US" altLang="zh-CN" sz="2800" b="1" dirty="0">
                <a:solidFill>
                  <a:schemeClr val="tx1">
                    <a:lumMod val="75000"/>
                    <a:lumOff val="25000"/>
                  </a:schemeClr>
                </a:solidFill>
                <a:latin typeface="+mj-ea"/>
                <a:ea typeface="+mj-ea"/>
                <a:sym typeface="+mn-ea"/>
              </a:rPr>
              <a:t>使用。</a:t>
            </a:r>
            <a:endParaRPr lang="en-US" altLang="zh-CN" sz="2800" b="1" dirty="0">
              <a:solidFill>
                <a:schemeClr val="tx1">
                  <a:lumMod val="75000"/>
                  <a:lumOff val="25000"/>
                </a:schemeClr>
              </a:solidFill>
              <a:latin typeface="+mj-ea"/>
              <a:ea typeface="+mj-ea"/>
            </a:endParaRPr>
          </a:p>
          <a:p>
            <a:pPr eaLnBrk="1" hangingPunct="1">
              <a:lnSpc>
                <a:spcPct val="150000"/>
              </a:lnSpc>
            </a:pPr>
            <a:r>
              <a:rPr lang="en-US" altLang="zh-CN" sz="2800" b="1" dirty="0">
                <a:solidFill>
                  <a:srgbClr val="FF0000"/>
                </a:solidFill>
                <a:latin typeface="+mj-ea"/>
                <a:ea typeface="+mj-ea"/>
              </a:rPr>
              <a:t>STA</a:t>
            </a:r>
            <a:r>
              <a:rPr lang="zh-CN" altLang="en-US" sz="2800" b="1" dirty="0">
                <a:solidFill>
                  <a:srgbClr val="FF0000"/>
                </a:solidFill>
                <a:latin typeface="+mj-ea"/>
                <a:ea typeface="+mj-ea"/>
              </a:rPr>
              <a:t>服务</a:t>
            </a:r>
            <a:endParaRPr lang="zh-CN" altLang="en-US" sz="28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站、</a:t>
            </a:r>
            <a:r>
              <a:rPr lang="en-US" altLang="zh-CN" sz="2800" dirty="0">
                <a:solidFill>
                  <a:schemeClr val="tx1">
                    <a:lumMod val="65000"/>
                    <a:lumOff val="35000"/>
                  </a:schemeClr>
                </a:solidFill>
                <a:latin typeface="+mj-ea"/>
                <a:ea typeface="+mj-ea"/>
              </a:rPr>
              <a:t>AP</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认证</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解除认证</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保密</a:t>
            </a:r>
            <a:r>
              <a:rPr lang="en-US" altLang="zh-CN" sz="2800" dirty="0">
                <a:solidFill>
                  <a:schemeClr val="tx1">
                    <a:lumMod val="65000"/>
                    <a:lumOff val="35000"/>
                  </a:schemeClr>
                </a:solidFill>
                <a:latin typeface="+mj-ea"/>
                <a:ea typeface="+mj-ea"/>
                <a:sym typeface="+mn-ea"/>
              </a:rPr>
              <a:t>/</a:t>
            </a:r>
            <a:r>
              <a:rPr lang="zh-CN" altLang="en-US" sz="2800" dirty="0">
                <a:solidFill>
                  <a:schemeClr val="tx1">
                    <a:lumMod val="65000"/>
                    <a:lumOff val="35000"/>
                  </a:schemeClr>
                </a:solidFill>
                <a:latin typeface="+mj-ea"/>
                <a:ea typeface="+mj-ea"/>
                <a:sym typeface="+mn-ea"/>
              </a:rPr>
              <a:t>数据传输</a:t>
            </a:r>
            <a:endParaRPr lang="zh-CN" altLang="en-US" sz="2800" dirty="0">
              <a:solidFill>
                <a:schemeClr val="tx1">
                  <a:lumMod val="65000"/>
                  <a:lumOff val="35000"/>
                </a:schemeClr>
              </a:solidFill>
              <a:latin typeface="+mj-ea"/>
              <a:ea typeface="+mj-ea"/>
            </a:endParaRPr>
          </a:p>
          <a:p>
            <a:pPr eaLnBrk="1" hangingPunct="1">
              <a:lnSpc>
                <a:spcPct val="150000"/>
              </a:lnSpc>
            </a:pPr>
            <a:r>
              <a:rPr lang="en-US" altLang="zh-CN" sz="2800" b="1" dirty="0">
                <a:solidFill>
                  <a:srgbClr val="FF0000"/>
                </a:solidFill>
                <a:latin typeface="+mj-ea"/>
                <a:ea typeface="+mj-ea"/>
              </a:rPr>
              <a:t>DSS</a:t>
            </a:r>
            <a:r>
              <a:rPr lang="zh-CN" altLang="en-US" sz="2800" b="1" dirty="0">
                <a:solidFill>
                  <a:srgbClr val="FF0000"/>
                </a:solidFill>
                <a:latin typeface="+mj-ea"/>
                <a:ea typeface="+mj-ea"/>
              </a:rPr>
              <a:t>服务</a:t>
            </a:r>
            <a:r>
              <a:rPr lang="zh-CN" altLang="en-US" sz="2800" b="1" dirty="0">
                <a:solidFill>
                  <a:schemeClr val="tx1">
                    <a:lumMod val="75000"/>
                    <a:lumOff val="25000"/>
                  </a:schemeClr>
                </a:solidFill>
                <a:latin typeface="+mj-ea"/>
                <a:ea typeface="+mj-ea"/>
              </a:rPr>
              <a:t>（</a:t>
            </a:r>
            <a:r>
              <a:rPr lang="en-US" altLang="zh-CN" sz="2800" b="1" dirty="0">
                <a:solidFill>
                  <a:schemeClr val="tx1">
                    <a:lumMod val="75000"/>
                    <a:lumOff val="25000"/>
                  </a:schemeClr>
                </a:solidFill>
                <a:latin typeface="+mj-ea"/>
                <a:ea typeface="+mj-ea"/>
              </a:rPr>
              <a:t>Distributed System Service, </a:t>
            </a:r>
            <a:r>
              <a:rPr lang="zh-CN" altLang="en-US" sz="2800" b="1" dirty="0">
                <a:solidFill>
                  <a:schemeClr val="tx1">
                    <a:lumMod val="75000"/>
                    <a:lumOff val="25000"/>
                  </a:schemeClr>
                </a:solidFill>
                <a:latin typeface="+mj-ea"/>
                <a:ea typeface="+mj-ea"/>
              </a:rPr>
              <a:t>分布式系统服务）</a:t>
            </a:r>
            <a:endParaRPr lang="zh-CN" altLang="en-US" sz="28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AP</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联接</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重新联接</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解除联接</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分布</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集成</a:t>
            </a:r>
            <a:endParaRPr lang="zh-CN" altLang="en-US" sz="2800" dirty="0">
              <a:solidFill>
                <a:schemeClr val="tx1">
                  <a:lumMod val="65000"/>
                  <a:lumOff val="35000"/>
                </a:schemeClr>
              </a:solidFill>
              <a:latin typeface="+mj-ea"/>
              <a:ea typeface="+mj-ea"/>
            </a:endParaRPr>
          </a:p>
        </p:txBody>
      </p:sp>
      <p:sp>
        <p:nvSpPr>
          <p:cNvPr id="6" name="圆角矩形标注 5"/>
          <p:cNvSpPr/>
          <p:nvPr/>
        </p:nvSpPr>
        <p:spPr>
          <a:xfrm>
            <a:off x="3166259" y="8253139"/>
            <a:ext cx="2667000" cy="756791"/>
          </a:xfrm>
          <a:prstGeom prst="wedgeRoundRectCallout">
            <a:avLst>
              <a:gd name="adj1" fmla="val 63352"/>
              <a:gd name="adj2" fmla="val -135647"/>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2400" dirty="0">
                <a:solidFill>
                  <a:schemeClr val="tx1">
                    <a:lumMod val="75000"/>
                    <a:lumOff val="25000"/>
                  </a:schemeClr>
                </a:solidFill>
                <a:latin typeface="+mj-ea"/>
                <a:ea typeface="+mj-ea"/>
              </a:rPr>
              <a:t>AP</a:t>
            </a:r>
            <a:r>
              <a:rPr lang="zh-CN" altLang="en-US" sz="2400" dirty="0">
                <a:solidFill>
                  <a:schemeClr val="tx1">
                    <a:lumMod val="75000"/>
                    <a:lumOff val="25000"/>
                  </a:schemeClr>
                </a:solidFill>
                <a:latin typeface="+mj-ea"/>
                <a:ea typeface="+mj-ea"/>
              </a:rPr>
              <a:t>间无线互联</a:t>
            </a:r>
            <a:endParaRPr lang="zh-CN" altLang="en-US" sz="2400" dirty="0">
              <a:solidFill>
                <a:schemeClr val="tx1">
                  <a:lumMod val="75000"/>
                  <a:lumOff val="25000"/>
                </a:schemeClr>
              </a:solidFill>
              <a:latin typeface="+mj-ea"/>
              <a:ea typeface="+mj-ea"/>
            </a:endParaRPr>
          </a:p>
        </p:txBody>
      </p:sp>
      <p:sp>
        <p:nvSpPr>
          <p:cNvPr id="7" name="圆角矩形标注 6"/>
          <p:cNvSpPr/>
          <p:nvPr/>
        </p:nvSpPr>
        <p:spPr>
          <a:xfrm>
            <a:off x="6687929" y="8253138"/>
            <a:ext cx="2743200" cy="756791"/>
          </a:xfrm>
          <a:prstGeom prst="wedgeRoundRectCallout">
            <a:avLst>
              <a:gd name="adj1" fmla="val -14620"/>
              <a:gd name="adj2" fmla="val -138319"/>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2400" dirty="0">
                <a:solidFill>
                  <a:schemeClr val="tx1">
                    <a:lumMod val="75000"/>
                    <a:lumOff val="25000"/>
                  </a:schemeClr>
                </a:solidFill>
                <a:latin typeface="+mj-ea"/>
                <a:ea typeface="+mj-ea"/>
              </a:rPr>
              <a:t>AP</a:t>
            </a:r>
            <a:r>
              <a:rPr lang="zh-CN" altLang="en-US" sz="2400" dirty="0">
                <a:solidFill>
                  <a:schemeClr val="tx1">
                    <a:lumMod val="75000"/>
                    <a:lumOff val="25000"/>
                  </a:schemeClr>
                </a:solidFill>
                <a:latin typeface="+mj-ea"/>
                <a:ea typeface="+mj-ea"/>
              </a:rPr>
              <a:t>与</a:t>
            </a:r>
            <a:r>
              <a:rPr lang="en-US" altLang="zh-CN" sz="2400" dirty="0">
                <a:solidFill>
                  <a:schemeClr val="tx1">
                    <a:lumMod val="75000"/>
                    <a:lumOff val="25000"/>
                  </a:schemeClr>
                </a:solidFill>
                <a:latin typeface="+mj-ea"/>
                <a:ea typeface="+mj-ea"/>
              </a:rPr>
              <a:t>LAN</a:t>
            </a:r>
            <a:r>
              <a:rPr lang="zh-CN" altLang="en-US" sz="2400" dirty="0">
                <a:solidFill>
                  <a:schemeClr val="tx1">
                    <a:lumMod val="75000"/>
                    <a:lumOff val="25000"/>
                  </a:schemeClr>
                </a:solidFill>
                <a:latin typeface="+mj-ea"/>
                <a:ea typeface="+mj-ea"/>
              </a:rPr>
              <a:t>互联</a:t>
            </a:r>
            <a:endParaRPr lang="zh-CN" altLang="en-US" sz="2400" dirty="0">
              <a:solidFill>
                <a:schemeClr val="tx1">
                  <a:lumMod val="75000"/>
                  <a:lumOff val="25000"/>
                </a:schemeClr>
              </a:solidFill>
              <a:latin typeface="+mj-ea"/>
              <a:ea typeface="+mj-ea"/>
            </a:endParaRPr>
          </a:p>
        </p:txBody>
      </p:sp>
      <p:pic>
        <p:nvPicPr>
          <p:cNvPr id="4" name="图片 3"/>
          <p:cNvPicPr>
            <a:picLocks noChangeAspect="1"/>
          </p:cNvPicPr>
          <p:nvPr/>
        </p:nvPicPr>
        <p:blipFill>
          <a:blip r:embed="rId1"/>
          <a:stretch>
            <a:fillRect/>
          </a:stretch>
        </p:blipFill>
        <p:spPr>
          <a:xfrm>
            <a:off x="12012930" y="3008630"/>
            <a:ext cx="4998720" cy="5504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69060"/>
            <a:ext cx="8762365" cy="7144385"/>
          </a:xfrm>
          <a:prstGeom prst="rect">
            <a:avLst/>
          </a:prstGeom>
        </p:spPr>
        <p:txBody>
          <a:bodyPr/>
          <a:lstStyle/>
          <a:p>
            <a:pPr algn="l" eaLnBrk="1" hangingPunct="1">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对于通过</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WM</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（无线媒体）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进行直接通信的</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STA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均有认证状态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值为未被认证和已认证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和联结状态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值为未联结和已联结</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两个状态变量。这两个变量为每个远端</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STA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建立了三种本地状态：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状态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：初始启动状态，未认证，未联结；</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状态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：已认证，未联结；</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状态</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：已认证，已联结。</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4" descr="030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3781" y="1582022"/>
            <a:ext cx="8296957" cy="714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35405"/>
            <a:ext cx="10692130"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无线用户接入</a:t>
            </a:r>
            <a:r>
              <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需要</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扫描发现周围的无线服务</a:t>
            </a:r>
            <a:endPar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通过认证</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进行关联</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594215" y="2082800"/>
            <a:ext cx="6824345" cy="655129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319081" y="337061"/>
            <a:ext cx="17353928" cy="648072"/>
          </a:xfrm>
        </p:spPr>
        <p:txBody>
          <a:bodyPr/>
          <a:lstStyle/>
          <a:p>
            <a:r>
              <a:rPr lang="zh-CN" altLang="en-US"/>
              <a:t>无线局域网的服务</a:t>
            </a:r>
            <a:endParaRPr lang="zh-CN" altLang="en-US"/>
          </a:p>
        </p:txBody>
      </p:sp>
      <p:sp>
        <p:nvSpPr>
          <p:cNvPr id="3" name="Rectangle 3"/>
          <p:cNvSpPr>
            <a:spLocks noGrp="1" noChangeArrowheads="1"/>
          </p:cNvSpPr>
          <p:nvPr>
            <p:ph type="body" idx="4294967295"/>
          </p:nvPr>
        </p:nvSpPr>
        <p:spPr>
          <a:xfrm>
            <a:off x="793115" y="1335405"/>
            <a:ext cx="8583295"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扫描－主动扫描</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在主动扫描方式下，</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会定期地在无线网卡支持的信道中主动发送探测请求帧，以发现周围的无线网络。当</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收到探测请求帧后，会向</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回应探测响应帧以通告相应的无线网络信息</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rotWithShape="1">
          <a:blip r:embed="rId1"/>
          <a:srcRect r="55479"/>
          <a:stretch>
            <a:fillRect/>
          </a:stretch>
        </p:blipFill>
        <p:spPr bwMode="auto">
          <a:xfrm>
            <a:off x="10397490" y="2202815"/>
            <a:ext cx="6339840" cy="6977380"/>
          </a:xfrm>
          <a:prstGeom prst="rect">
            <a:avLst/>
          </a:prstGeom>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35405"/>
            <a:ext cx="8583295"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扫描－主动扫描</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两种主动扫描方式</a:t>
            </a:r>
            <a:endParaRPr lang="zh-CN" altLang="en-US" sz="2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2389505" y="4151630"/>
            <a:ext cx="5389880" cy="4483100"/>
          </a:xfrm>
          <a:prstGeom prst="rect">
            <a:avLst/>
          </a:prstGeom>
        </p:spPr>
      </p:pic>
      <p:pic>
        <p:nvPicPr>
          <p:cNvPr id="12" name="图片 11"/>
          <p:cNvPicPr>
            <a:picLocks noChangeAspect="1"/>
          </p:cNvPicPr>
          <p:nvPr/>
        </p:nvPicPr>
        <p:blipFill>
          <a:blip r:embed="rId2"/>
          <a:stretch>
            <a:fillRect/>
          </a:stretch>
        </p:blipFill>
        <p:spPr>
          <a:xfrm>
            <a:off x="10223500" y="5449570"/>
            <a:ext cx="7733030" cy="2438400"/>
          </a:xfrm>
          <a:prstGeom prst="rect">
            <a:avLst/>
          </a:prstGeom>
        </p:spPr>
      </p:pic>
      <p:sp>
        <p:nvSpPr>
          <p:cNvPr id="13" name="文本框 12"/>
          <p:cNvSpPr txBox="1"/>
          <p:nvPr/>
        </p:nvSpPr>
        <p:spPr>
          <a:xfrm>
            <a:off x="3504364" y="8955323"/>
            <a:ext cx="1938875" cy="369332"/>
          </a:xfrm>
          <a:prstGeom prst="rect">
            <a:avLst/>
          </a:prstGeom>
          <a:solidFill>
            <a:srgbClr val="CCCCCC"/>
          </a:solidFill>
          <a:ln w="9525">
            <a:noFill/>
            <a:miter lim="800000"/>
          </a:ln>
          <a:effectLst>
            <a:outerShdw blurRad="50800" dist="38100" dir="2700000" algn="tl" rotWithShape="0">
              <a:prstClr val="black">
                <a:alpha val="40000"/>
              </a:prstClr>
            </a:outerShdw>
          </a:effectLst>
        </p:spPr>
        <p:txBody>
          <a:bodyPr wrap="none" anchor="ctr">
            <a:scene3d>
              <a:camera prst="orthographicFront"/>
              <a:lightRig rig="threePt" dir="t"/>
            </a:scene3d>
          </a:bodyPr>
          <a:lstStyle>
            <a:defPPr>
              <a:defRPr lang="en-US"/>
            </a:defPPr>
            <a:lvl1pPr algn="ctr" defTabSz="914400" fontAlgn="t">
              <a:spcBef>
                <a:spcPct val="0"/>
              </a:spcBef>
              <a:spcAft>
                <a:spcPct val="0"/>
              </a:spcAft>
              <a:defRPr>
                <a:solidFill>
                  <a:srgbClr val="000000"/>
                </a:solidFill>
                <a:latin typeface="FrutigerNext LT Regular"/>
                <a:ea typeface="华文细黑" panose="02010600040101010101" pitchFamily="2" charset="-122"/>
              </a:defRPr>
            </a:lvl1pPr>
          </a:lstStyle>
          <a:p>
            <a:r>
              <a:rPr lang="zh-CN"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空</a:t>
            </a:r>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SSID</a:t>
            </a:r>
            <a:r>
              <a:rPr lang="zh-CN"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扫描</a:t>
            </a:r>
            <a:endParaRPr lang="zh-CN"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12922868" y="8955323"/>
            <a:ext cx="1938875" cy="369332"/>
          </a:xfrm>
          <a:prstGeom prst="rect">
            <a:avLst/>
          </a:prstGeom>
          <a:solidFill>
            <a:srgbClr val="CCCCCC"/>
          </a:solidFill>
          <a:ln w="9525">
            <a:noFill/>
            <a:miter lim="800000"/>
          </a:ln>
          <a:effectLst>
            <a:outerShdw blurRad="50800" dist="38100" dir="2700000" algn="tl" rotWithShape="0">
              <a:prstClr val="black">
                <a:alpha val="40000"/>
              </a:prstClr>
            </a:outerShdw>
          </a:effectLst>
        </p:spPr>
        <p:txBody>
          <a:bodyPr wrap="none" anchor="ctr"/>
          <a:lstStyle>
            <a:defPPr>
              <a:defRPr lang="en-US"/>
            </a:defPPr>
            <a:lvl1pPr algn="ctr" defTabSz="914400" fontAlgn="t">
              <a:spcBef>
                <a:spcPct val="0"/>
              </a:spcBef>
              <a:spcAft>
                <a:spcPct val="0"/>
              </a:spcAft>
              <a:defRPr>
                <a:solidFill>
                  <a:srgbClr val="000000"/>
                </a:solidFill>
                <a:latin typeface="FrutigerNext LT Regular"/>
                <a:ea typeface="华文细黑" panose="02010600040101010101" pitchFamily="2" charset="-122"/>
              </a:defRPr>
            </a:lvl1pPr>
          </a:lstStyle>
          <a:p>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指定</a:t>
            </a:r>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SSID</a:t>
            </a:r>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扫描</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35405"/>
            <a:ext cx="8583295"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扫描－被动扫描</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被动扫描是指</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定期监听信标帧，以获取周围可用的网络服务。在被动扫描方式下，</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只监听信标帧，不发送探测请求帧，这样会比较省电。</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rotWithShape="1">
          <a:blip r:embed="rId1"/>
          <a:srcRect l="55201"/>
          <a:stretch>
            <a:fillRect/>
          </a:stretch>
        </p:blipFill>
        <p:spPr bwMode="auto">
          <a:xfrm>
            <a:off x="11456035" y="3051810"/>
            <a:ext cx="5568315" cy="4992370"/>
          </a:xfrm>
          <a:prstGeom prst="rect">
            <a:avLst/>
          </a:prstGeom>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35405"/>
            <a:ext cx="8583295"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认证</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客户端只有通过认证后才能进入关联阶段。</a:t>
            </a:r>
            <a:r>
              <a:rPr lang="en-US" altLang="zh-CN" sz="2800" dirty="0">
                <a:solidFill>
                  <a:schemeClr val="tx1"/>
                </a:solidFill>
                <a:latin typeface="微软雅黑" panose="020B0503020204020204" pitchFamily="34" charset="-122"/>
                <a:ea typeface="微软雅黑" panose="020B0503020204020204" pitchFamily="34" charset="-122"/>
                <a:sym typeface="+mn-ea"/>
              </a:rPr>
              <a:t>802.11</a:t>
            </a:r>
            <a:r>
              <a:rPr lang="zh-CN" altLang="en-US" sz="2800" dirty="0">
                <a:solidFill>
                  <a:schemeClr val="tx1"/>
                </a:solidFill>
                <a:latin typeface="微软雅黑" panose="020B0503020204020204" pitchFamily="34" charset="-122"/>
                <a:ea typeface="微软雅黑" panose="020B0503020204020204" pitchFamily="34" charset="-122"/>
                <a:sym typeface="+mn-ea"/>
              </a:rPr>
              <a:t>定义了两种认证机制：开放系统认证和共享密钥认证。</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开放系统认证实际上是一种“来者不拒”的认证方式。</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共享密钥认证要求</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和</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配置相同的共享密钥。</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766425" y="3049905"/>
            <a:ext cx="6872605" cy="4838065"/>
          </a:xfrm>
          <a:prstGeom prst="rect">
            <a:avLst/>
          </a:prstGeom>
        </p:spPr>
      </p:pic>
      <p:sp>
        <p:nvSpPr>
          <p:cNvPr id="13" name="文本框 12"/>
          <p:cNvSpPr txBox="1"/>
          <p:nvPr/>
        </p:nvSpPr>
        <p:spPr>
          <a:xfrm>
            <a:off x="12652375" y="8615045"/>
            <a:ext cx="2901315" cy="460375"/>
          </a:xfrm>
          <a:prstGeom prst="rect">
            <a:avLst/>
          </a:prstGeom>
          <a:noFill/>
        </p:spPr>
        <p:txBody>
          <a:bodyPr wrap="square">
            <a:spAutoFit/>
            <a:scene3d>
              <a:camera prst="orthographicFront"/>
              <a:lightRig rig="threePt" dir="t"/>
            </a:scene3d>
          </a:bodyPr>
          <a:p>
            <a:pPr algn="ct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共享密钥认证</a:t>
            </a: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无线局域网的服务</a:t>
            </a:r>
            <a:endParaRPr lang="en-US" altLang="zh-CN" dirty="0"/>
          </a:p>
        </p:txBody>
      </p:sp>
      <p:sp>
        <p:nvSpPr>
          <p:cNvPr id="3" name="Rectangle 3"/>
          <p:cNvSpPr>
            <a:spLocks noGrp="1" noChangeArrowheads="1"/>
          </p:cNvSpPr>
          <p:nvPr>
            <p:ph type="body" idx="4294967295"/>
          </p:nvPr>
        </p:nvSpPr>
        <p:spPr>
          <a:xfrm>
            <a:off x="793115" y="1335405"/>
            <a:ext cx="8583295" cy="6552565"/>
          </a:xfrm>
          <a:prstGeom prst="rect">
            <a:avLst/>
          </a:prstGeom>
        </p:spPr>
        <p:txBody>
          <a:bodyPr/>
          <a:lstStyle/>
          <a:p>
            <a:pPr marL="0" indent="0" algn="l" eaLnBrk="1" hangingPunct="1">
              <a:lnSpc>
                <a:spcPct val="150000"/>
              </a:lnSpc>
              <a:buNone/>
            </a:pP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无线用户接入过程</a:t>
            </a:r>
            <a:endParaRPr lang="en-US" altLang="zh-CN" sz="3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150000"/>
              </a:lnSpc>
            </a:pP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mn-ea"/>
              </a:rPr>
              <a:t>关联</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50000"/>
              </a:lnSpc>
            </a:pPr>
            <a:r>
              <a:rPr lang="zh-CN" altLang="en-US" sz="2800" dirty="0">
                <a:solidFill>
                  <a:schemeClr val="tx1"/>
                </a:solidFill>
                <a:latin typeface="微软雅黑" panose="020B0503020204020204" pitchFamily="34" charset="-122"/>
                <a:ea typeface="微软雅黑" panose="020B0503020204020204" pitchFamily="34" charset="-122"/>
                <a:sym typeface="+mn-ea"/>
              </a:rPr>
              <a:t>关联的过程实际上就是</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和</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协商链路服务参数的过程。</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eaLnBrk="1" hangingPunct="1">
              <a:lnSpc>
                <a:spcPct val="150000"/>
              </a:lnSpc>
            </a:pP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首先向</a:t>
            </a: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发送关联请求帧。</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a:p>
            <a:pPr lvl="1" eaLnBrk="1" hangingPunct="1">
              <a:lnSpc>
                <a:spcPct val="150000"/>
              </a:lnSpc>
            </a:pPr>
            <a:r>
              <a:rPr lang="en-US" altLang="zh-CN" sz="2800" dirty="0">
                <a:solidFill>
                  <a:schemeClr val="tx1"/>
                </a:solidFill>
                <a:latin typeface="微软雅黑" panose="020B0503020204020204" pitchFamily="34" charset="-122"/>
                <a:ea typeface="微软雅黑" panose="020B0503020204020204" pitchFamily="34" charset="-122"/>
                <a:sym typeface="+mn-ea"/>
              </a:rPr>
              <a:t>AP</a:t>
            </a:r>
            <a:r>
              <a:rPr lang="zh-CN" altLang="en-US" sz="2800" dirty="0">
                <a:solidFill>
                  <a:schemeClr val="tx1"/>
                </a:solidFill>
                <a:latin typeface="微软雅黑" panose="020B0503020204020204" pitchFamily="34" charset="-122"/>
                <a:ea typeface="微软雅黑" panose="020B0503020204020204" pitchFamily="34" charset="-122"/>
                <a:sym typeface="+mn-ea"/>
              </a:rPr>
              <a:t>会对关联请求帧中</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的能力信息进行检测，并通过关联响应帧通知</a:t>
            </a:r>
            <a:r>
              <a:rPr lang="en-US" altLang="zh-CN" sz="2800" dirty="0">
                <a:solidFill>
                  <a:schemeClr val="tx1"/>
                </a:solidFill>
                <a:latin typeface="微软雅黑" panose="020B0503020204020204" pitchFamily="34" charset="-122"/>
                <a:ea typeface="微软雅黑" panose="020B0503020204020204" pitchFamily="34" charset="-122"/>
                <a:sym typeface="+mn-ea"/>
              </a:rPr>
              <a:t>STA</a:t>
            </a:r>
            <a:r>
              <a:rPr lang="zh-CN" altLang="en-US" sz="2800" dirty="0">
                <a:solidFill>
                  <a:schemeClr val="tx1"/>
                </a:solidFill>
                <a:latin typeface="微软雅黑" panose="020B0503020204020204" pitchFamily="34" charset="-122"/>
                <a:ea typeface="微软雅黑" panose="020B0503020204020204" pitchFamily="34" charset="-122"/>
                <a:sym typeface="+mn-ea"/>
              </a:rPr>
              <a:t>关联结果。</a:t>
            </a: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0619740" y="4061558"/>
            <a:ext cx="5245100" cy="4002942"/>
            <a:chOff x="9837" y="3628"/>
            <a:chExt cx="6640" cy="3278"/>
          </a:xfrm>
        </p:grpSpPr>
        <p:cxnSp>
          <p:nvCxnSpPr>
            <p:cNvPr id="18" name="直接连接符 17"/>
            <p:cNvCxnSpPr/>
            <p:nvPr/>
          </p:nvCxnSpPr>
          <p:spPr bwMode="auto">
            <a:xfrm>
              <a:off x="10917" y="4046"/>
              <a:ext cx="0" cy="2840"/>
            </a:xfrm>
            <a:prstGeom prst="line">
              <a:avLst/>
            </a:prstGeom>
            <a:ln>
              <a:solidFill>
                <a:srgbClr val="C00000"/>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19" name="直接连接符 18"/>
            <p:cNvCxnSpPr/>
            <p:nvPr/>
          </p:nvCxnSpPr>
          <p:spPr bwMode="auto">
            <a:xfrm>
              <a:off x="15437" y="4046"/>
              <a:ext cx="0" cy="2860"/>
            </a:xfrm>
            <a:prstGeom prst="line">
              <a:avLst/>
            </a:prstGeom>
            <a:ln>
              <a:solidFill>
                <a:srgbClr val="C00000"/>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sp>
          <p:nvSpPr>
            <p:cNvPr id="22" name="TextBox 5"/>
            <p:cNvSpPr txBox="1"/>
            <p:nvPr/>
          </p:nvSpPr>
          <p:spPr>
            <a:xfrm>
              <a:off x="9837" y="3628"/>
              <a:ext cx="2140" cy="42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rtlCol="0" anchor="ctr" anchorCtr="1">
              <a:spAutoFit/>
            </a:bodyPr>
            <a:p>
              <a:r>
                <a:rPr lang="en-US" altLang="zh-CN" sz="2800" dirty="0">
                  <a:latin typeface="Arial" panose="020B0604020202020204" pitchFamily="34" charset="0"/>
                </a:rPr>
                <a:t>STA</a:t>
              </a:r>
              <a:endParaRPr lang="en-US" altLang="zh-CN" sz="2800" dirty="0">
                <a:latin typeface="Arial" panose="020B0604020202020204" pitchFamily="34" charset="0"/>
              </a:endParaRPr>
            </a:p>
          </p:txBody>
        </p:sp>
        <p:sp>
          <p:nvSpPr>
            <p:cNvPr id="24" name="TextBox 6"/>
            <p:cNvSpPr txBox="1"/>
            <p:nvPr/>
          </p:nvSpPr>
          <p:spPr>
            <a:xfrm>
              <a:off x="14337" y="3628"/>
              <a:ext cx="2140" cy="42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rtlCol="0" anchor="ctr" anchorCtr="1">
              <a:spAutoFit/>
            </a:bodyPr>
            <a:p>
              <a:r>
                <a:rPr lang="en-US" altLang="zh-CN" sz="2800" dirty="0">
                  <a:latin typeface="Arial" panose="020B0604020202020204" pitchFamily="34" charset="0"/>
                </a:rPr>
                <a:t>AP</a:t>
              </a:r>
              <a:endParaRPr lang="en-US" altLang="zh-CN" sz="2800" dirty="0">
                <a:latin typeface="Arial" panose="020B0604020202020204" pitchFamily="34" charset="0"/>
              </a:endParaRPr>
            </a:p>
          </p:txBody>
        </p:sp>
        <p:cxnSp>
          <p:nvCxnSpPr>
            <p:cNvPr id="25" name="直接箭头连接符 24"/>
            <p:cNvCxnSpPr/>
            <p:nvPr/>
          </p:nvCxnSpPr>
          <p:spPr bwMode="auto">
            <a:xfrm>
              <a:off x="10997" y="5126"/>
              <a:ext cx="4360" cy="0"/>
            </a:xfrm>
            <a:prstGeom prst="straightConnector1">
              <a:avLst/>
            </a:prstGeom>
            <a:ln>
              <a:solidFill>
                <a:srgbClr val="C00000"/>
              </a:solidFill>
              <a:headEnd type="none" w="med" len="med"/>
              <a:tailEnd type="arrow"/>
            </a:ln>
            <a:effectLst/>
          </p:spPr>
          <p:style>
            <a:lnRef idx="2">
              <a:schemeClr val="accent2"/>
            </a:lnRef>
            <a:fillRef idx="0">
              <a:schemeClr val="accent2"/>
            </a:fillRef>
            <a:effectRef idx="1">
              <a:schemeClr val="accent2"/>
            </a:effectRef>
            <a:fontRef idx="minor">
              <a:schemeClr val="tx1"/>
            </a:fontRef>
          </p:style>
        </p:cxnSp>
        <p:cxnSp>
          <p:nvCxnSpPr>
            <p:cNvPr id="26" name="直接箭头连接符 25"/>
            <p:cNvCxnSpPr/>
            <p:nvPr/>
          </p:nvCxnSpPr>
          <p:spPr bwMode="auto">
            <a:xfrm flipH="1">
              <a:off x="10997" y="6306"/>
              <a:ext cx="4360" cy="0"/>
            </a:xfrm>
            <a:prstGeom prst="straightConnector1">
              <a:avLst/>
            </a:prstGeom>
            <a:ln>
              <a:solidFill>
                <a:srgbClr val="C00000"/>
              </a:solidFill>
              <a:headEnd type="none" w="med" len="med"/>
              <a:tailEnd type="arrow"/>
            </a:ln>
            <a:effectLst/>
          </p:spPr>
          <p:style>
            <a:lnRef idx="2">
              <a:schemeClr val="accent2"/>
            </a:lnRef>
            <a:fillRef idx="0">
              <a:schemeClr val="accent2"/>
            </a:fillRef>
            <a:effectRef idx="1">
              <a:schemeClr val="accent2"/>
            </a:effectRef>
            <a:fontRef idx="minor">
              <a:schemeClr val="tx1"/>
            </a:fontRef>
          </p:style>
        </p:cxnSp>
        <p:sp>
          <p:nvSpPr>
            <p:cNvPr id="27" name="TextBox 16"/>
            <p:cNvSpPr txBox="1"/>
            <p:nvPr/>
          </p:nvSpPr>
          <p:spPr>
            <a:xfrm>
              <a:off x="11037" y="4566"/>
              <a:ext cx="4240" cy="377"/>
            </a:xfrm>
            <a:prstGeom prst="rect">
              <a:avLst/>
            </a:prstGeom>
            <a:noFill/>
          </p:spPr>
          <p:txBody>
            <a:bodyPr wrap="square" rtlCol="0">
              <a:spAutoFit/>
            </a:bodyPr>
            <a:p>
              <a:pPr algn="ctr"/>
              <a:r>
                <a:rPr lang="zh-CN" altLang="en-US" sz="2400" dirty="0"/>
                <a:t>关联请求</a:t>
              </a:r>
              <a:endParaRPr lang="zh-CN" altLang="en-US" sz="2400" dirty="0"/>
            </a:p>
          </p:txBody>
        </p:sp>
        <p:sp>
          <p:nvSpPr>
            <p:cNvPr id="28" name="TextBox 19"/>
            <p:cNvSpPr txBox="1"/>
            <p:nvPr/>
          </p:nvSpPr>
          <p:spPr>
            <a:xfrm>
              <a:off x="10937" y="5756"/>
              <a:ext cx="4440" cy="377"/>
            </a:xfrm>
            <a:prstGeom prst="rect">
              <a:avLst/>
            </a:prstGeom>
            <a:noFill/>
          </p:spPr>
          <p:txBody>
            <a:bodyPr wrap="square" rtlCol="0">
              <a:spAutoFit/>
            </a:bodyPr>
            <a:p>
              <a:pPr algn="ctr"/>
              <a:r>
                <a:rPr lang="zh-CN" altLang="en-US" sz="2400" dirty="0"/>
                <a:t>关联响应</a:t>
              </a:r>
              <a:endParaRPr lang="zh-CN" altLang="en-US" sz="2400"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无线局域网特点</a:t>
            </a:r>
            <a:endParaRPr lang="en-US" altLang="zh-CN" dirty="0"/>
          </a:p>
        </p:txBody>
      </p:sp>
      <p:sp>
        <p:nvSpPr>
          <p:cNvPr id="3" name="Rectangle 3"/>
          <p:cNvSpPr>
            <a:spLocks noGrp="1" noChangeArrowheads="1"/>
          </p:cNvSpPr>
          <p:nvPr>
            <p:ph type="body" idx="4294967295"/>
          </p:nvPr>
        </p:nvSpPr>
        <p:spPr>
          <a:xfrm>
            <a:off x="1080691" y="1888232"/>
            <a:ext cx="8760395" cy="6353199"/>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移动性（</a:t>
            </a:r>
            <a:r>
              <a:rPr lang="en-US" altLang="zh-CN" sz="3200" b="1" dirty="0">
                <a:solidFill>
                  <a:schemeClr val="tx1">
                    <a:lumMod val="75000"/>
                    <a:lumOff val="25000"/>
                  </a:schemeClr>
                </a:solidFill>
                <a:latin typeface="+mj-ea"/>
                <a:ea typeface="+mj-ea"/>
              </a:rPr>
              <a:t>Mobility</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半移动</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灵活性（</a:t>
            </a:r>
            <a:r>
              <a:rPr lang="en-US" altLang="zh-CN" sz="3200" b="1" dirty="0">
                <a:solidFill>
                  <a:schemeClr val="tx1">
                    <a:lumMod val="75000"/>
                    <a:lumOff val="25000"/>
                  </a:schemeClr>
                </a:solidFill>
                <a:latin typeface="+mj-ea"/>
                <a:ea typeface="+mj-ea"/>
              </a:rPr>
              <a:t>Flexibility</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比有线网络高太多</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可伸缩性（</a:t>
            </a:r>
            <a:r>
              <a:rPr lang="en-US" altLang="zh-CN" sz="3200" b="1" dirty="0">
                <a:solidFill>
                  <a:schemeClr val="tx1">
                    <a:lumMod val="75000"/>
                    <a:lumOff val="25000"/>
                  </a:schemeClr>
                </a:solidFill>
                <a:latin typeface="+mj-ea"/>
                <a:ea typeface="+mj-ea"/>
              </a:rPr>
              <a:t>Scalability</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扩展容易</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经济性（</a:t>
            </a:r>
            <a:r>
              <a:rPr lang="en-US" altLang="zh-CN" sz="3200" b="1" dirty="0">
                <a:solidFill>
                  <a:schemeClr val="tx1">
                    <a:lumMod val="75000"/>
                    <a:lumOff val="25000"/>
                  </a:schemeClr>
                </a:solidFill>
                <a:latin typeface="+mj-ea"/>
                <a:ea typeface="+mj-ea"/>
              </a:rPr>
              <a:t>Saving</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相比有线网络更加便宜</a:t>
            </a:r>
            <a:endParaRPr lang="zh-CN" altLang="en-US" sz="2800" dirty="0">
              <a:solidFill>
                <a:schemeClr val="tx1">
                  <a:lumMod val="65000"/>
                  <a:lumOff val="35000"/>
                </a:schemeClr>
              </a:solidFill>
              <a:latin typeface="+mj-ea"/>
              <a:ea typeface="+mj-ea"/>
            </a:endParaRPr>
          </a:p>
        </p:txBody>
      </p:sp>
      <p:sp>
        <p:nvSpPr>
          <p:cNvPr id="2" name="文本占位符 1005570"/>
          <p:cNvSpPr/>
          <p:nvPr/>
        </p:nvSpPr>
        <p:spPr>
          <a:xfrm>
            <a:off x="7228205" y="1674495"/>
            <a:ext cx="10553065" cy="8004175"/>
          </a:xfrm>
          <a:prstGeom prst="rect">
            <a:avLst/>
          </a:prstGeom>
          <a:solidFill>
            <a:srgbClr val="FFFFFF"/>
          </a:solidFill>
          <a:ln>
            <a:solidFill>
              <a:srgbClr val="000000"/>
            </a:solidFill>
          </a:ln>
        </p:spPr>
        <p:txBody>
          <a:bodyPr/>
          <a:lstStyle>
            <a:lvl1pPr marL="342900" lvl="0" indent="-342900" algn="l" defTabSz="914400" rtl="0" eaLnBrk="0" fontAlgn="base" latinLnBrk="0" hangingPunct="0">
              <a:lnSpc>
                <a:spcPct val="100000"/>
              </a:lnSpc>
              <a:spcBef>
                <a:spcPct val="20000"/>
              </a:spcBef>
              <a:spcAft>
                <a:spcPct val="0"/>
              </a:spcAft>
              <a:buClr>
                <a:schemeClr val="tx1"/>
              </a:buClr>
              <a:buFont typeface="Wingdings" panose="05000000000000000000" pitchFamily="2" charset="2"/>
              <a:buChar char="v"/>
              <a:defRPr sz="2800" b="1" i="0" u="none" kern="1200" baseline="0">
                <a:solidFill>
                  <a:schemeClr val="accent1"/>
                </a:solidFill>
                <a:latin typeface="+mn-lt"/>
                <a:ea typeface="+mn-ea"/>
                <a:cs typeface="+mn-cs"/>
              </a:defRPr>
            </a:lvl1pPr>
            <a:lvl2pPr marL="74295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sz="2400" b="0" i="0" u="none" kern="1200" baseline="0">
                <a:solidFill>
                  <a:schemeClr val="tx1"/>
                </a:solidFill>
                <a:latin typeface="+mn-lt"/>
                <a:ea typeface="+mn-ea"/>
                <a:cs typeface="+mn-cs"/>
              </a:defRPr>
            </a:lvl2pPr>
            <a:lvl3pPr marL="1143000" lvl="2" indent="-2286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0" fontAlgn="base" latinLnBrk="0" hangingPunct="0">
              <a:lnSpc>
                <a:spcPct val="100000"/>
              </a:lnSpc>
              <a:spcBef>
                <a:spcPct val="20000"/>
              </a:spcBef>
              <a:spcAft>
                <a:spcPct val="0"/>
              </a:spcAft>
              <a:buClr>
                <a:schemeClr val="tx1"/>
              </a:buClr>
              <a:buSzPct val="60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0" fontAlgn="base" latinLnBrk="0" hangingPunct="0">
              <a:lnSpc>
                <a:spcPct val="100000"/>
              </a:lnSpc>
              <a:spcBef>
                <a:spcPct val="20000"/>
              </a:spcBef>
              <a:spcAft>
                <a:spcPct val="0"/>
              </a:spcAft>
              <a:buClr>
                <a:schemeClr val="hlink"/>
              </a:buClr>
              <a:buSzPct val="6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0" fontAlgn="base" latinLnBrk="0" hangingPunct="0">
              <a:lnSpc>
                <a:spcPct val="100000"/>
              </a:lnSpc>
              <a:spcBef>
                <a:spcPct val="20000"/>
              </a:spcBef>
              <a:spcAft>
                <a:spcPct val="0"/>
              </a:spcAft>
              <a:buClr>
                <a:schemeClr val="hlink"/>
              </a:buClr>
              <a:buSzPct val="6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0" fontAlgn="base" latinLnBrk="0" hangingPunct="0">
              <a:lnSpc>
                <a:spcPct val="100000"/>
              </a:lnSpc>
              <a:spcBef>
                <a:spcPct val="20000"/>
              </a:spcBef>
              <a:spcAft>
                <a:spcPct val="0"/>
              </a:spcAft>
              <a:buClr>
                <a:schemeClr val="hlink"/>
              </a:buClr>
              <a:buSzPct val="6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0" fontAlgn="base" latinLnBrk="0" hangingPunct="0">
              <a:lnSpc>
                <a:spcPct val="100000"/>
              </a:lnSpc>
              <a:spcBef>
                <a:spcPct val="20000"/>
              </a:spcBef>
              <a:spcAft>
                <a:spcPct val="0"/>
              </a:spcAft>
              <a:buClr>
                <a:schemeClr val="hlink"/>
              </a:buClr>
              <a:buSzPct val="6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0" fontAlgn="base" latinLnBrk="0" hangingPunct="0">
              <a:lnSpc>
                <a:spcPct val="100000"/>
              </a:lnSpc>
              <a:spcBef>
                <a:spcPct val="20000"/>
              </a:spcBef>
              <a:spcAft>
                <a:spcPct val="0"/>
              </a:spcAft>
              <a:buClr>
                <a:schemeClr val="hlink"/>
              </a:buClr>
              <a:buSzPct val="60000"/>
              <a:buFont typeface="Wingdings" panose="05000000000000000000" pitchFamily="2" charset="2"/>
              <a:buChar char="n"/>
              <a:defRPr sz="2000" b="0" i="0" u="none" kern="1200" baseline="0">
                <a:solidFill>
                  <a:schemeClr val="tx1"/>
                </a:solidFill>
                <a:latin typeface="+mn-lt"/>
                <a:ea typeface="+mn-ea"/>
                <a:cs typeface="+mn-cs"/>
              </a:defRPr>
            </a:lvl9pPr>
          </a:lstStyle>
          <a:p>
            <a:pPr lvl="1"/>
            <a:r>
              <a:rPr lang="zh-CN" altLang="en-US" sz="2800" b="1" dirty="0">
                <a:solidFill>
                  <a:srgbClr val="0365C0"/>
                </a:solidFill>
                <a:uFillTx/>
                <a:latin typeface="微软雅黑" panose="020B0503020204020204" pitchFamily="34" charset="-122"/>
                <a:ea typeface="微软雅黑" panose="020B0503020204020204" pitchFamily="34" charset="-122"/>
              </a:rPr>
              <a:t>终端与交换设备之间省去布线、降低成本。</a:t>
            </a:r>
            <a:endParaRPr lang="zh-CN" altLang="en-US" sz="2800" b="1" dirty="0">
              <a:solidFill>
                <a:srgbClr val="0365C0"/>
              </a:solidFill>
              <a:uFillTx/>
              <a:latin typeface="微软雅黑" panose="020B0503020204020204" pitchFamily="34" charset="-122"/>
              <a:ea typeface="微软雅黑" panose="020B0503020204020204" pitchFamily="34" charset="-122"/>
            </a:endParaRPr>
          </a:p>
          <a:p>
            <a:pPr lvl="1"/>
            <a:r>
              <a:rPr lang="zh-CN" altLang="en-US" sz="2800" b="1" dirty="0">
                <a:solidFill>
                  <a:srgbClr val="0365C0"/>
                </a:solidFill>
                <a:uFillTx/>
                <a:latin typeface="微软雅黑" panose="020B0503020204020204" pitchFamily="34" charset="-122"/>
                <a:ea typeface="微软雅黑" panose="020B0503020204020204" pitchFamily="34" charset="-122"/>
              </a:rPr>
              <a:t>适用于特殊地理环境下的网络假设、如隧道、港口码头等。</a:t>
            </a:r>
            <a:endParaRPr lang="zh-CN" altLang="en-US" sz="2000" b="1" dirty="0">
              <a:solidFill>
                <a:schemeClr val="tx2"/>
              </a:solidFill>
              <a:latin typeface="楷体_GB2312" panose="02010609030101010101" pitchFamily="49" charset="-122"/>
              <a:ea typeface="楷体_GB2312" panose="02010609030101010101" pitchFamily="49" charset="-122"/>
            </a:endParaRPr>
          </a:p>
          <a:p>
            <a:endParaRPr lang="zh-CN" altLang="en-US" dirty="0">
              <a:ea typeface="宋体" panose="02010600030101010101" pitchFamily="2" charset="-122"/>
            </a:endParaRPr>
          </a:p>
        </p:txBody>
      </p:sp>
      <p:pic>
        <p:nvPicPr>
          <p:cNvPr id="1005572" name="图片 1005571" descr="screenshot4"/>
          <p:cNvPicPr>
            <a:picLocks noChangeAspect="1"/>
          </p:cNvPicPr>
          <p:nvPr/>
        </p:nvPicPr>
        <p:blipFill>
          <a:blip r:embed="rId1"/>
          <a:stretch>
            <a:fillRect/>
          </a:stretch>
        </p:blipFill>
        <p:spPr>
          <a:xfrm>
            <a:off x="7815580" y="3254375"/>
            <a:ext cx="9377680" cy="5676900"/>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实验</a:t>
            </a:r>
            <a:r>
              <a:rPr lang="en-US" altLang="zh-CN" dirty="0">
                <a:sym typeface="+mn-ea"/>
              </a:rPr>
              <a:t>-</a:t>
            </a:r>
            <a:r>
              <a:rPr lang="zh-CN" altLang="en-US" dirty="0">
                <a:sym typeface="+mn-ea"/>
              </a:rPr>
              <a:t>无线路由器配置</a:t>
            </a:r>
            <a:endParaRPr lang="en-US" altLang="zh-CN" dirty="0"/>
          </a:p>
        </p:txBody>
      </p:sp>
      <p:sp>
        <p:nvSpPr>
          <p:cNvPr id="3" name="内容占位符 2"/>
          <p:cNvSpPr>
            <a:spLocks noGrp="1"/>
          </p:cNvSpPr>
          <p:nvPr/>
        </p:nvSpPr>
        <p:spPr bwMode="auto">
          <a:xfrm>
            <a:off x="1719571" y="1904727"/>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3600" b="1" dirty="0">
                <a:solidFill>
                  <a:schemeClr val="tx1">
                    <a:lumMod val="75000"/>
                    <a:lumOff val="25000"/>
                  </a:schemeClr>
                </a:solidFill>
                <a:latin typeface="+mj-ea"/>
                <a:ea typeface="+mj-ea"/>
              </a:rPr>
              <a:t>具体协议版本查看</a:t>
            </a:r>
            <a:endParaRPr lang="zh-CN" altLang="en-US" sz="3600" b="1" dirty="0">
              <a:solidFill>
                <a:schemeClr val="tx1">
                  <a:lumMod val="75000"/>
                  <a:lumOff val="2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0635" y="3344887"/>
            <a:ext cx="6480720" cy="498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实验</a:t>
            </a:r>
            <a:r>
              <a:rPr lang="en-US" altLang="zh-CN" dirty="0">
                <a:sym typeface="+mn-ea"/>
              </a:rPr>
              <a:t>-</a:t>
            </a:r>
            <a:r>
              <a:rPr lang="zh-CN" altLang="en-US" dirty="0">
                <a:sym typeface="+mn-ea"/>
              </a:rPr>
              <a:t>无线路由器配置</a:t>
            </a:r>
            <a:endParaRPr lang="en-US" altLang="zh-CN" dirty="0"/>
          </a:p>
        </p:txBody>
      </p:sp>
      <p:sp>
        <p:nvSpPr>
          <p:cNvPr id="6147" name="内容占位符 2"/>
          <p:cNvSpPr>
            <a:spLocks noGrp="1"/>
          </p:cNvSpPr>
          <p:nvPr/>
        </p:nvSpPr>
        <p:spPr>
          <a:xfrm>
            <a:off x="1516380" y="1986915"/>
            <a:ext cx="8229600" cy="453072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SSID</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 与</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BSSID</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信道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1"/>
          <a:stretch>
            <a:fillRect/>
          </a:stretch>
        </p:blipFill>
        <p:spPr>
          <a:xfrm>
            <a:off x="1516380" y="3466465"/>
            <a:ext cx="6172200" cy="3784600"/>
          </a:xfrm>
          <a:prstGeom prst="rect">
            <a:avLst/>
          </a:prstGeom>
          <a:noFill/>
          <a:ln w="9525">
            <a:noFill/>
          </a:ln>
        </p:spPr>
      </p:pic>
      <p:graphicFrame>
        <p:nvGraphicFramePr>
          <p:cNvPr id="3" name="对象 2"/>
          <p:cNvGraphicFramePr/>
          <p:nvPr/>
        </p:nvGraphicFramePr>
        <p:xfrm>
          <a:off x="7893050" y="1252220"/>
          <a:ext cx="10187305" cy="7785735"/>
        </p:xfrm>
        <a:graphic>
          <a:graphicData uri="http://schemas.openxmlformats.org/presentationml/2006/ole">
            <mc:AlternateContent xmlns:mc="http://schemas.openxmlformats.org/markup-compatibility/2006">
              <mc:Choice xmlns:v="urn:schemas-microsoft-com:vml" Requires="v">
                <p:oleObj spid="_x0000_s7" name="" r:id="rId2" imgW="6200775" imgH="3657600" progId="Paint.Picture">
                  <p:embed/>
                </p:oleObj>
              </mc:Choice>
              <mc:Fallback>
                <p:oleObj name="" r:id="rId2" imgW="6200775" imgH="3657600" progId="Paint.Picture">
                  <p:embed/>
                  <p:pic>
                    <p:nvPicPr>
                      <p:cNvPr id="0" name="图片 6"/>
                      <p:cNvPicPr/>
                      <p:nvPr/>
                    </p:nvPicPr>
                    <p:blipFill>
                      <a:blip r:embed="rId3"/>
                      <a:stretch>
                        <a:fillRect/>
                      </a:stretch>
                    </p:blipFill>
                    <p:spPr>
                      <a:xfrm>
                        <a:off x="7893050" y="1252220"/>
                        <a:ext cx="10187305" cy="778573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无线路由器配置</a:t>
            </a:r>
            <a:endParaRPr lang="en-US" altLang="zh-CN" dirty="0"/>
          </a:p>
        </p:txBody>
      </p:sp>
      <p:sp>
        <p:nvSpPr>
          <p:cNvPr id="7171" name="内容占位符 3"/>
          <p:cNvSpPr>
            <a:spLocks noGrp="1"/>
          </p:cNvSpPr>
          <p:nvPr/>
        </p:nvSpPr>
        <p:spPr>
          <a:xfrm>
            <a:off x="1590040" y="1657985"/>
            <a:ext cx="15103496" cy="586359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隔离</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开启后同一无线网络内的电脑间不能互相访问</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WMM</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Wireless Multi Media</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，无线多媒体</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Short GI</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Short Guard Interval</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，减小帧与帧之间的发送时间间隔</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UPnP</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Universal Plug and Play</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，其实就是</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NAT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Network Address Translation</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90019" y="7521351"/>
            <a:ext cx="15359467" cy="2470144"/>
          </a:xfrm>
          <a:prstGeom prst="rect">
            <a:avLst/>
          </a:prstGeom>
        </p:spPr>
      </p:pic>
      <p:graphicFrame>
        <p:nvGraphicFramePr>
          <p:cNvPr id="3" name="对象 2"/>
          <p:cNvGraphicFramePr/>
          <p:nvPr/>
        </p:nvGraphicFramePr>
        <p:xfrm>
          <a:off x="9702800" y="1352550"/>
          <a:ext cx="8387080" cy="5655310"/>
        </p:xfrm>
        <a:graphic>
          <a:graphicData uri="http://schemas.openxmlformats.org/presentationml/2006/ole">
            <mc:AlternateContent xmlns:mc="http://schemas.openxmlformats.org/markup-compatibility/2006">
              <mc:Choice xmlns:v="urn:schemas-microsoft-com:vml" Requires="v">
                <p:oleObj spid="_x0000_s4" name="" r:id="rId2" imgW="4524375" imgH="2314575" progId="Paint.Picture">
                  <p:embed/>
                </p:oleObj>
              </mc:Choice>
              <mc:Fallback>
                <p:oleObj name="" r:id="rId2" imgW="4524375" imgH="2314575" progId="Paint.Picture">
                  <p:embed/>
                  <p:pic>
                    <p:nvPicPr>
                      <p:cNvPr id="0" name="图片 3"/>
                      <p:cNvPicPr/>
                      <p:nvPr/>
                    </p:nvPicPr>
                    <p:blipFill>
                      <a:blip r:embed="rId3"/>
                      <a:stretch>
                        <a:fillRect/>
                      </a:stretch>
                    </p:blipFill>
                    <p:spPr>
                      <a:xfrm>
                        <a:off x="9702800" y="1352550"/>
                        <a:ext cx="8387080" cy="56553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无线路由器配置</a:t>
            </a:r>
            <a:endParaRPr lang="en-US" altLang="zh-CN" dirty="0"/>
          </a:p>
        </p:txBody>
      </p:sp>
      <p:sp>
        <p:nvSpPr>
          <p:cNvPr id="5123" name="内容占位符 3"/>
          <p:cNvSpPr>
            <a:spLocks noGrp="1"/>
          </p:cNvSpPr>
          <p:nvPr/>
        </p:nvSpPr>
        <p:spPr>
          <a:xfrm>
            <a:off x="1095375" y="1421765"/>
            <a:ext cx="8205470" cy="705929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发射功率控制</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DHCP</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带宽控制</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MAC</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地址过滤（有线、无线）</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管理密码设置</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安全连接（</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WEP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WPA/WPA2</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对象 1"/>
          <p:cNvGraphicFramePr/>
          <p:nvPr>
            <p:custDataLst>
              <p:tags r:id="rId1"/>
            </p:custDataLst>
          </p:nvPr>
        </p:nvGraphicFramePr>
        <p:xfrm>
          <a:off x="7442200" y="1421765"/>
          <a:ext cx="10848975" cy="8110855"/>
        </p:xfrm>
        <a:graphic>
          <a:graphicData uri="http://schemas.openxmlformats.org/presentationml/2006/ole">
            <mc:AlternateContent xmlns:mc="http://schemas.openxmlformats.org/markup-compatibility/2006">
              <mc:Choice xmlns:v="urn:schemas-microsoft-com:vml" Requires="v">
                <p:oleObj spid="_x0000_s3" name="" r:id="rId2" imgW="8877300" imgH="4953000" progId="Paint.Picture">
                  <p:embed/>
                </p:oleObj>
              </mc:Choice>
              <mc:Fallback>
                <p:oleObj name="" r:id="rId2" imgW="8877300" imgH="4953000" progId="Paint.Picture">
                  <p:embed/>
                  <p:pic>
                    <p:nvPicPr>
                      <p:cNvPr id="0" name="图片 2"/>
                      <p:cNvPicPr/>
                      <p:nvPr/>
                    </p:nvPicPr>
                    <p:blipFill>
                      <a:blip r:embed="rId3"/>
                      <a:stretch>
                        <a:fillRect/>
                      </a:stretch>
                    </p:blipFill>
                    <p:spPr>
                      <a:xfrm>
                        <a:off x="7442200" y="1421765"/>
                        <a:ext cx="10848975" cy="8110855"/>
                      </a:xfrm>
                      <a:prstGeom prst="rect">
                        <a:avLst/>
                      </a:prstGeom>
                    </p:spPr>
                  </p:pic>
                </p:oleObj>
              </mc:Fallback>
            </mc:AlternateContent>
          </a:graphicData>
        </a:graphic>
      </p:graphicFrame>
      <p:graphicFrame>
        <p:nvGraphicFramePr>
          <p:cNvPr id="4" name="对象 3"/>
          <p:cNvGraphicFramePr/>
          <p:nvPr/>
        </p:nvGraphicFramePr>
        <p:xfrm>
          <a:off x="6233795" y="1725930"/>
          <a:ext cx="11466830" cy="8207375"/>
        </p:xfrm>
        <a:graphic>
          <a:graphicData uri="http://schemas.openxmlformats.org/presentationml/2006/ole">
            <mc:AlternateContent xmlns:mc="http://schemas.openxmlformats.org/markup-compatibility/2006">
              <mc:Choice xmlns:v="urn:schemas-microsoft-com:vml" Requires="v">
                <p:oleObj spid="_x0000_s6" name="" r:id="rId4" imgW="4410075" imgH="2438400" progId="Paint.Picture">
                  <p:embed/>
                </p:oleObj>
              </mc:Choice>
              <mc:Fallback>
                <p:oleObj name="" r:id="rId4" imgW="4410075" imgH="2438400" progId="Paint.Picture">
                  <p:embed/>
                  <p:pic>
                    <p:nvPicPr>
                      <p:cNvPr id="0" name="图片 5"/>
                      <p:cNvPicPr/>
                      <p:nvPr/>
                    </p:nvPicPr>
                    <p:blipFill>
                      <a:blip r:embed="rId5"/>
                      <a:stretch>
                        <a:fillRect/>
                      </a:stretch>
                    </p:blipFill>
                    <p:spPr>
                      <a:xfrm>
                        <a:off x="6233795" y="1725930"/>
                        <a:ext cx="11466830" cy="82073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实验</a:t>
            </a:r>
            <a:r>
              <a:rPr lang="en-US" altLang="zh-CN" dirty="0"/>
              <a:t>-</a:t>
            </a:r>
            <a:r>
              <a:rPr lang="en-US" altLang="zh-CN" dirty="0"/>
              <a:t>WDS</a:t>
            </a:r>
            <a:r>
              <a:rPr lang="zh-CN" altLang="en-US" dirty="0"/>
              <a:t>配置</a:t>
            </a:r>
            <a:endParaRPr lang="en-US" altLang="zh-CN" dirty="0"/>
          </a:p>
        </p:txBody>
      </p:sp>
      <p:sp>
        <p:nvSpPr>
          <p:cNvPr id="5123" name="内容占位符 3"/>
          <p:cNvSpPr>
            <a:spLocks noGrp="1"/>
          </p:cNvSpPr>
          <p:nvPr/>
        </p:nvSpPr>
        <p:spPr>
          <a:xfrm>
            <a:off x="1593850" y="1855470"/>
            <a:ext cx="8205470" cy="705929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实验目的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让两个无线网络实现互联</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所需设备</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两台无线路由器</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其它</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避免无线路由器</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地址冲突</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避免</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DHCP</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服务冲突</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3770" y="5610398"/>
            <a:ext cx="10725778" cy="32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p:nvPr/>
        </p:nvGraphicFramePr>
        <p:xfrm>
          <a:off x="7892415" y="1348740"/>
          <a:ext cx="9464675" cy="4126865"/>
        </p:xfrm>
        <a:graphic>
          <a:graphicData uri="http://schemas.openxmlformats.org/presentationml/2006/ole">
            <mc:AlternateContent xmlns:mc="http://schemas.openxmlformats.org/markup-compatibility/2006">
              <mc:Choice xmlns:v="urn:schemas-microsoft-com:vml" Requires="v">
                <p:oleObj spid="_x0000_s3" name="" r:id="rId2" imgW="4524375" imgH="2486025" progId="Paint.Picture">
                  <p:embed/>
                </p:oleObj>
              </mc:Choice>
              <mc:Fallback>
                <p:oleObj name="" r:id="rId2" imgW="4524375" imgH="2486025" progId="Paint.Picture">
                  <p:embed/>
                  <p:pic>
                    <p:nvPicPr>
                      <p:cNvPr id="0" name="图片 2"/>
                      <p:cNvPicPr/>
                      <p:nvPr/>
                    </p:nvPicPr>
                    <p:blipFill>
                      <a:blip r:embed="rId3"/>
                      <a:stretch>
                        <a:fillRect/>
                      </a:stretch>
                    </p:blipFill>
                    <p:spPr>
                      <a:xfrm>
                        <a:off x="7892415" y="1348740"/>
                        <a:ext cx="9464675" cy="4126865"/>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p:txBody>
          <a:bodyPr/>
          <a:lstStyle/>
          <a:p>
            <a:r>
              <a:rPr lang="en-US" altLang="zh-CN"/>
              <a:t>WDS</a:t>
            </a:r>
            <a:r>
              <a:rPr lang="zh-CN" altLang="en-US"/>
              <a:t>配置</a:t>
            </a:r>
            <a:endParaRPr lang="zh-CN" altLang="en-US"/>
          </a:p>
        </p:txBody>
      </p:sp>
      <p:sp>
        <p:nvSpPr>
          <p:cNvPr id="11" name="文本占位符 10"/>
          <p:cNvSpPr>
            <a:spLocks noGrp="1"/>
          </p:cNvSpPr>
          <p:nvPr>
            <p:ph type="body" sz="quarter" idx="14"/>
          </p:nvPr>
        </p:nvSpPr>
        <p:spPr/>
        <p:txBody>
          <a:bodyPr/>
          <a:p>
            <a:endParaRPr lang="zh-CN" altLang="en-US"/>
          </a:p>
        </p:txBody>
      </p:sp>
      <p:graphicFrame>
        <p:nvGraphicFramePr>
          <p:cNvPr id="4" name="对象 3"/>
          <p:cNvGraphicFramePr/>
          <p:nvPr/>
        </p:nvGraphicFramePr>
        <p:xfrm>
          <a:off x="1350010" y="1599565"/>
          <a:ext cx="11254105" cy="8107045"/>
        </p:xfrm>
        <a:graphic>
          <a:graphicData uri="http://schemas.openxmlformats.org/presentationml/2006/ole">
            <mc:AlternateContent xmlns:mc="http://schemas.openxmlformats.org/markup-compatibility/2006">
              <mc:Choice xmlns:v="urn:schemas-microsoft-com:vml" Requires="v">
                <p:oleObj spid="_x0000_s6" name="" r:id="rId1" imgW="4343400" imgH="3810000" progId="Paint.Picture">
                  <p:embed/>
                </p:oleObj>
              </mc:Choice>
              <mc:Fallback>
                <p:oleObj name="" r:id="rId1" imgW="4343400" imgH="3810000" progId="Paint.Picture">
                  <p:embed/>
                  <p:pic>
                    <p:nvPicPr>
                      <p:cNvPr id="0" name="图片 5"/>
                      <p:cNvPicPr/>
                      <p:nvPr/>
                    </p:nvPicPr>
                    <p:blipFill>
                      <a:blip r:embed="rId2"/>
                      <a:stretch>
                        <a:fillRect/>
                      </a:stretch>
                    </p:blipFill>
                    <p:spPr>
                      <a:xfrm>
                        <a:off x="1350010" y="1599565"/>
                        <a:ext cx="11254105" cy="8107045"/>
                      </a:xfrm>
                      <a:prstGeom prst="rect">
                        <a:avLst/>
                      </a:prstGeom>
                    </p:spPr>
                  </p:pic>
                </p:oleObj>
              </mc:Fallback>
            </mc:AlternateContent>
          </a:graphicData>
        </a:graphic>
      </p:graphicFrame>
      <p:graphicFrame>
        <p:nvGraphicFramePr>
          <p:cNvPr id="7" name="对象 6"/>
          <p:cNvGraphicFramePr/>
          <p:nvPr/>
        </p:nvGraphicFramePr>
        <p:xfrm>
          <a:off x="6577330" y="1391920"/>
          <a:ext cx="10510520" cy="7926070"/>
        </p:xfrm>
        <a:graphic>
          <a:graphicData uri="http://schemas.openxmlformats.org/presentationml/2006/ole">
            <mc:AlternateContent xmlns:mc="http://schemas.openxmlformats.org/markup-compatibility/2006">
              <mc:Choice xmlns:v="urn:schemas-microsoft-com:vml" Requires="v">
                <p:oleObj spid="_x0000_s8" name="" r:id="rId3" imgW="4305300" imgH="3571875" progId="Paint.Picture">
                  <p:embed/>
                </p:oleObj>
              </mc:Choice>
              <mc:Fallback>
                <p:oleObj name="" r:id="rId3" imgW="4305300" imgH="3571875" progId="Paint.Picture">
                  <p:embed/>
                  <p:pic>
                    <p:nvPicPr>
                      <p:cNvPr id="0" name="图片 7"/>
                      <p:cNvPicPr/>
                      <p:nvPr/>
                    </p:nvPicPr>
                    <p:blipFill>
                      <a:blip r:embed="rId4"/>
                      <a:stretch>
                        <a:fillRect/>
                      </a:stretch>
                    </p:blipFill>
                    <p:spPr>
                      <a:xfrm>
                        <a:off x="6577330" y="1391920"/>
                        <a:ext cx="10510520" cy="7926070"/>
                      </a:xfrm>
                      <a:prstGeom prst="rect">
                        <a:avLst/>
                      </a:prstGeom>
                    </p:spPr>
                  </p:pic>
                </p:oleObj>
              </mc:Fallback>
            </mc:AlternateContent>
          </a:graphicData>
        </a:graphic>
      </p:graphicFrame>
      <p:graphicFrame>
        <p:nvGraphicFramePr>
          <p:cNvPr id="9" name="对象 8"/>
          <p:cNvGraphicFramePr/>
          <p:nvPr/>
        </p:nvGraphicFramePr>
        <p:xfrm>
          <a:off x="5084445" y="1600200"/>
          <a:ext cx="12417425" cy="8550910"/>
        </p:xfrm>
        <a:graphic>
          <a:graphicData uri="http://schemas.openxmlformats.org/presentationml/2006/ole">
            <mc:AlternateContent xmlns:mc="http://schemas.openxmlformats.org/markup-compatibility/2006">
              <mc:Choice xmlns:v="urn:schemas-microsoft-com:vml" Requires="v">
                <p:oleObj spid="_x0000_s10" name="" r:id="rId5" imgW="4343400" imgH="3619500" progId="Paint.Picture">
                  <p:embed/>
                </p:oleObj>
              </mc:Choice>
              <mc:Fallback>
                <p:oleObj name="" r:id="rId5" imgW="4343400" imgH="3619500" progId="Paint.Picture">
                  <p:embed/>
                  <p:pic>
                    <p:nvPicPr>
                      <p:cNvPr id="0" name="图片 9"/>
                      <p:cNvPicPr/>
                      <p:nvPr/>
                    </p:nvPicPr>
                    <p:blipFill>
                      <a:blip r:embed="rId6"/>
                      <a:stretch>
                        <a:fillRect/>
                      </a:stretch>
                    </p:blipFill>
                    <p:spPr>
                      <a:xfrm>
                        <a:off x="5084445" y="1600200"/>
                        <a:ext cx="12417425" cy="85509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企业级无线路由器配置</a:t>
            </a:r>
            <a:endParaRPr lang="en-US" altLang="zh-CN" dirty="0"/>
          </a:p>
        </p:txBody>
      </p:sp>
      <p:sp>
        <p:nvSpPr>
          <p:cNvPr id="7171" name="内容占位符 3"/>
          <p:cNvSpPr>
            <a:spLocks noGrp="1"/>
          </p:cNvSpPr>
          <p:nvPr/>
        </p:nvSpPr>
        <p:spPr>
          <a:xfrm>
            <a:off x="1597660" y="1779905"/>
            <a:ext cx="10459720" cy="163699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可配置内容更多、更丰富，配置工作也更复杂</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具备消费级无线</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所不具备的很多功能，比如：防流氓</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20651" y="3704927"/>
            <a:ext cx="16696456" cy="6234641"/>
          </a:xfrm>
          <a:prstGeom prst="rect">
            <a:avLst/>
          </a:prstGeom>
        </p:spPr>
      </p:pic>
      <p:pic>
        <p:nvPicPr>
          <p:cNvPr id="3" name="图片 2"/>
          <p:cNvPicPr>
            <a:picLocks noChangeAspect="1"/>
          </p:cNvPicPr>
          <p:nvPr/>
        </p:nvPicPr>
        <p:blipFill>
          <a:blip r:embed="rId2"/>
          <a:stretch>
            <a:fillRect/>
          </a:stretch>
        </p:blipFill>
        <p:spPr>
          <a:xfrm>
            <a:off x="720651" y="4523145"/>
            <a:ext cx="16696456" cy="56392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企业级无线路由器配置</a:t>
            </a:r>
            <a:endParaRPr lang="en-US" altLang="zh-CN" dirty="0"/>
          </a:p>
        </p:txBody>
      </p:sp>
      <p:sp>
        <p:nvSpPr>
          <p:cNvPr id="7171" name="内容占位符 3"/>
          <p:cNvSpPr>
            <a:spLocks noGrp="1"/>
          </p:cNvSpPr>
          <p:nvPr/>
        </p:nvSpPr>
        <p:spPr>
          <a:xfrm>
            <a:off x="962025" y="1345565"/>
            <a:ext cx="5570855" cy="844677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Fat AP vs Fit AP</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无线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又分为两种类型，分别是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Fit 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除了具有无线接入功能外，一般还具备广域网、局域网两个接口，多支持</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DHCP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DNS</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VPN</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接入及防火墙等功能。</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典型的例子是无线路由器。</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n"/>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Fit 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是自身不能单独配置或者使用的无线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产品。它仅仅是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系统的一部分。</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n"/>
            </a:pPr>
            <a:endParaRPr lang="en-US" altLang="zh-CN" sz="24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7643" y="1433088"/>
            <a:ext cx="11213597" cy="742390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企业级无线路由器配置</a:t>
            </a:r>
            <a:endParaRPr lang="en-US" altLang="zh-CN" dirty="0"/>
          </a:p>
        </p:txBody>
      </p:sp>
      <p:sp>
        <p:nvSpPr>
          <p:cNvPr id="7171" name="内容占位符 3"/>
          <p:cNvSpPr>
            <a:spLocks noGrp="1"/>
          </p:cNvSpPr>
          <p:nvPr/>
        </p:nvSpPr>
        <p:spPr>
          <a:xfrm>
            <a:off x="985520" y="1368425"/>
            <a:ext cx="7470140" cy="78905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Fat AP vs Fit AP</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n"/>
            </a:pP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组网最典型的就是家庭无线网络。家庭使用的无线路由器就是一种</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不仅可以发射射频提供无线信号供无线终端接入，还能独立完成安全加密、用户认证和用户管理等管控功能。</a:t>
            </a:r>
            <a:endPar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功能强大，独立性强，具备自治能力，不需要接入专门的管控设备，独自就可以完成无线用户的接入、业务数据的加密和业务数据报文的转发等功能。</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n"/>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8673" name="Picture 1" descr="3-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42705" y="2958465"/>
            <a:ext cx="8999220" cy="356616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781030" y="6698615"/>
            <a:ext cx="4145915" cy="398780"/>
          </a:xfrm>
          <a:prstGeom prst="rect">
            <a:avLst/>
          </a:prstGeom>
          <a:noFill/>
        </p:spPr>
        <p:txBody>
          <a:bodyPr wrap="square" rtlCol="0" anchor="t">
            <a:spAutoFit/>
          </a:bodyPr>
          <a:p>
            <a:pPr marL="0" marR="0" lvl="0" indent="254000" algn="l" defTabSz="914400" rtl="0" eaLnBrk="0" fontAlgn="base" latinLnBrk="0" hangingPunct="0">
              <a:lnSpc>
                <a:spcPct val="100000"/>
              </a:lnSpc>
              <a:spcBef>
                <a:spcPct val="0"/>
              </a:spcBef>
              <a:spcAft>
                <a:spcPct val="0"/>
              </a:spcAft>
              <a:buClrTx/>
              <a:buSzTx/>
              <a:buFontTx/>
              <a:buNone/>
            </a:pPr>
            <a:r>
              <a:rPr lang="zh-CN" altLang="zh-CN" sz="2000" b="1" dirty="0" smtClean="0">
                <a:ln>
                  <a:noFill/>
                </a:ln>
                <a:solidFill>
                  <a:schemeClr val="accent1">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AP组网——家庭无线网络</a:t>
            </a:r>
            <a:endParaRPr lang="zh-CN" altLang="en-US" sz="20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企业级无线路由器配置</a:t>
            </a:r>
            <a:endParaRPr lang="en-US" altLang="zh-CN" dirty="0"/>
          </a:p>
        </p:txBody>
      </p:sp>
      <p:sp>
        <p:nvSpPr>
          <p:cNvPr id="7171" name="内容占位符 3"/>
          <p:cNvSpPr>
            <a:spLocks noGrp="1"/>
          </p:cNvSpPr>
          <p:nvPr/>
        </p:nvSpPr>
        <p:spPr>
          <a:xfrm>
            <a:off x="458470" y="1199515"/>
            <a:ext cx="10620375" cy="78905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Fat AP vs Fit AP</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n"/>
            </a:pPr>
            <a:r>
              <a:rPr lang="en-US" altLang="zh-CN" sz="2800" dirty="0" smtClean="0">
                <a:ln>
                  <a:noFill/>
                </a:ln>
                <a:solidFill>
                  <a:schemeClr val="accent1">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 Fit AP</a:t>
            </a:r>
            <a:r>
              <a:rPr lang="zh-CN" altLang="en-US" sz="2800" dirty="0" smtClean="0">
                <a:ln>
                  <a:noFill/>
                </a:ln>
                <a:solidFill>
                  <a:schemeClr val="accent1">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a:t>
            </a:r>
            <a:endParaRPr lang="zh-CN" altLang="en-US" sz="2800" dirty="0" smtClean="0">
              <a:ln>
                <a:noFill/>
              </a:ln>
              <a:solidFill>
                <a:schemeClr val="accent1">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的接入控制设备，负责把来自不同</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的数据进行汇聚并接入</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Internet</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，同时完成</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设备的配置管理，无线用户的认证、管理，以及宽带访问、安全等控制功能。</a:t>
            </a:r>
            <a:endPar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在中大型使用场合，</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接入用户较多，需要部署许多</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，而每个</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又是独立、自治的，缺少统一的管控设备。</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AC Fit AP</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组网下，可以统一为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Fit AP</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下发配置和进行软件升级，还可以按照时段控制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Fit AP</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的工作数量等，这些都大大降低了</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的管控和维护的成本。而且由于用户的接入认证可以由</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AC</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统一管理，解决用户漫游的问题就变得很容易。</a:t>
            </a:r>
            <a:endPar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因此，一般在中大型使用场合中人们往往不会选择</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Fat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组网，而是</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一起进行</a:t>
            </a:r>
            <a:r>
              <a:rPr lang="en-US" altLang="zh-CN"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AC Fit AP</a:t>
            </a:r>
            <a:r>
              <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组网。</a:t>
            </a:r>
            <a:endParaRPr lang="zh-CN" altLang="en-US" sz="2800" dirty="0" smtClean="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Font typeface="Wingdings" panose="05000000000000000000" charset="0"/>
              <a:buChar char="n"/>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649" name="Picture 1" descr="3-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44630" y="2974975"/>
            <a:ext cx="6203950" cy="5675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无线局域网局限性</a:t>
            </a:r>
            <a:endParaRPr lang="en-US" altLang="zh-CN" dirty="0"/>
          </a:p>
        </p:txBody>
      </p:sp>
      <p:sp>
        <p:nvSpPr>
          <p:cNvPr id="3" name="Rectangle 3"/>
          <p:cNvSpPr>
            <a:spLocks noGrp="1" noChangeArrowheads="1"/>
          </p:cNvSpPr>
          <p:nvPr>
            <p:ph type="body" idx="4294967295"/>
          </p:nvPr>
        </p:nvSpPr>
        <p:spPr>
          <a:xfrm>
            <a:off x="1008683" y="1688703"/>
            <a:ext cx="14889459" cy="7344816"/>
          </a:xfrm>
          <a:prstGeom prst="rect">
            <a:avLst/>
          </a:prstGeom>
        </p:spPr>
        <p:txBody>
          <a:bodyPr/>
          <a:lstStyle/>
          <a:p>
            <a:pPr>
              <a:lnSpc>
                <a:spcPct val="150000"/>
              </a:lnSpc>
            </a:pPr>
            <a:r>
              <a:rPr lang="zh-CN" altLang="en-US" sz="2800" b="1" dirty="0">
                <a:solidFill>
                  <a:schemeClr val="tx1">
                    <a:lumMod val="65000"/>
                    <a:lumOff val="35000"/>
                  </a:schemeClr>
                </a:solidFill>
                <a:latin typeface="+mj-ea"/>
                <a:ea typeface="+mj-ea"/>
              </a:rPr>
              <a:t>干扰</a:t>
            </a:r>
            <a:endParaRPr lang="en-US" altLang="zh-CN" sz="2800" b="1"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不同的无线局域网间、其它同频无线通信</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2800" b="1" dirty="0">
                <a:solidFill>
                  <a:schemeClr val="tx1">
                    <a:lumMod val="65000"/>
                    <a:lumOff val="35000"/>
                  </a:schemeClr>
                </a:solidFill>
                <a:latin typeface="+mj-ea"/>
                <a:ea typeface="+mj-ea"/>
              </a:rPr>
              <a:t>可靠性（</a:t>
            </a:r>
            <a:r>
              <a:rPr lang="en-US" altLang="zh-CN" sz="2800" b="1" dirty="0">
                <a:solidFill>
                  <a:schemeClr val="tx1">
                    <a:lumMod val="65000"/>
                    <a:lumOff val="35000"/>
                  </a:schemeClr>
                </a:solidFill>
                <a:latin typeface="+mj-ea"/>
                <a:ea typeface="+mj-ea"/>
              </a:rPr>
              <a:t>Reliability</a:t>
            </a:r>
            <a:r>
              <a:rPr lang="zh-CN" altLang="en-US" sz="2800" b="1" dirty="0">
                <a:solidFill>
                  <a:schemeClr val="tx1">
                    <a:lumMod val="65000"/>
                    <a:lumOff val="35000"/>
                  </a:schemeClr>
                </a:solidFill>
                <a:latin typeface="+mj-ea"/>
                <a:ea typeface="+mj-ea"/>
              </a:rPr>
              <a:t>）</a:t>
            </a:r>
            <a:endParaRPr lang="zh-CN" altLang="en-US" sz="2400" b="1" dirty="0">
              <a:solidFill>
                <a:schemeClr val="tx1">
                  <a:lumMod val="65000"/>
                  <a:lumOff val="35000"/>
                </a:schemeClr>
              </a:solidFill>
              <a:latin typeface="+mj-ea"/>
              <a:ea typeface="+mj-ea"/>
            </a:endParaRPr>
          </a:p>
          <a:p>
            <a:pPr eaLnBrk="1" hangingPunct="1">
              <a:lnSpc>
                <a:spcPct val="150000"/>
              </a:lnSpc>
            </a:pPr>
            <a:r>
              <a:rPr lang="zh-CN" altLang="en-US" sz="2800" b="1" dirty="0">
                <a:solidFill>
                  <a:schemeClr val="tx1">
                    <a:lumMod val="65000"/>
                    <a:lumOff val="35000"/>
                  </a:schemeClr>
                </a:solidFill>
                <a:latin typeface="+mj-ea"/>
                <a:ea typeface="+mj-ea"/>
              </a:rPr>
              <a:t>带宽与系统容量</a:t>
            </a:r>
            <a:endParaRPr lang="en-US" altLang="zh-CN" sz="2800" b="1"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共享带宽</a:t>
            </a:r>
            <a:endParaRPr lang="zh-CN" altLang="en-US" sz="2800" dirty="0">
              <a:solidFill>
                <a:schemeClr val="tx1">
                  <a:lumMod val="65000"/>
                  <a:lumOff val="35000"/>
                </a:schemeClr>
              </a:solidFill>
              <a:latin typeface="+mj-ea"/>
              <a:ea typeface="+mj-ea"/>
            </a:endParaRPr>
          </a:p>
          <a:p>
            <a:pPr eaLnBrk="1" hangingPunct="1">
              <a:lnSpc>
                <a:spcPct val="150000"/>
              </a:lnSpc>
            </a:pPr>
            <a:r>
              <a:rPr lang="zh-CN" altLang="en-US" sz="2800" b="1" dirty="0">
                <a:solidFill>
                  <a:schemeClr val="tx1">
                    <a:lumMod val="65000"/>
                    <a:lumOff val="35000"/>
                  </a:schemeClr>
                </a:solidFill>
                <a:latin typeface="+mj-ea"/>
                <a:ea typeface="+mj-ea"/>
              </a:rPr>
              <a:t>安全性（</a:t>
            </a:r>
            <a:r>
              <a:rPr lang="en-US" altLang="zh-CN" sz="2800" b="1" dirty="0">
                <a:solidFill>
                  <a:schemeClr val="tx1">
                    <a:lumMod val="65000"/>
                    <a:lumOff val="35000"/>
                  </a:schemeClr>
                </a:solidFill>
                <a:latin typeface="+mj-ea"/>
                <a:ea typeface="+mj-ea"/>
              </a:rPr>
              <a:t>Security and Safety</a:t>
            </a:r>
            <a:r>
              <a:rPr lang="zh-CN" altLang="en-US" sz="2800" b="1" dirty="0">
                <a:solidFill>
                  <a:schemeClr val="tx1">
                    <a:lumMod val="65000"/>
                    <a:lumOff val="35000"/>
                  </a:schemeClr>
                </a:solidFill>
                <a:latin typeface="+mj-ea"/>
                <a:ea typeface="+mj-ea"/>
              </a:rPr>
              <a:t>）</a:t>
            </a:r>
            <a:endParaRPr lang="en-US" altLang="zh-CN" sz="2800" b="1"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无线传输带来的安全挑战，以及电磁波安全</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2800" b="1" dirty="0">
                <a:solidFill>
                  <a:srgbClr val="FF0000"/>
                </a:solidFill>
                <a:latin typeface="+mj-ea"/>
                <a:ea typeface="+mj-ea"/>
              </a:rPr>
              <a:t>节能管理</a:t>
            </a:r>
            <a:endParaRPr lang="zh-CN" altLang="en-US" sz="2800" b="1" dirty="0">
              <a:solidFill>
                <a:srgbClr val="FF0000"/>
              </a:solidFill>
              <a:latin typeface="+mj-ea"/>
              <a:ea typeface="+mj-ea"/>
            </a:endParaRPr>
          </a:p>
          <a:p>
            <a:pPr eaLnBrk="1" hangingPunct="1">
              <a:lnSpc>
                <a:spcPct val="150000"/>
              </a:lnSpc>
            </a:pPr>
            <a:r>
              <a:rPr lang="zh-CN" altLang="en-US" sz="2800" b="1" dirty="0">
                <a:solidFill>
                  <a:srgbClr val="FF0000"/>
                </a:solidFill>
                <a:latin typeface="+mj-ea"/>
                <a:ea typeface="+mj-ea"/>
              </a:rPr>
              <a:t>多业务与多媒体</a:t>
            </a:r>
            <a:endParaRPr lang="en-US" altLang="zh-CN" sz="2800" b="1" dirty="0">
              <a:solidFill>
                <a:srgbClr val="FF0000"/>
              </a:solidFill>
              <a:latin typeface="+mj-ea"/>
              <a:ea typeface="+mj-ea"/>
            </a:endParaRPr>
          </a:p>
          <a:p>
            <a:pPr lvl="1">
              <a:lnSpc>
                <a:spcPct val="150000"/>
              </a:lnSpc>
            </a:pPr>
            <a:r>
              <a:rPr lang="en-US" altLang="zh-CN" sz="2800" dirty="0" err="1">
                <a:solidFill>
                  <a:srgbClr val="FF0000"/>
                </a:solidFill>
                <a:latin typeface="+mj-ea"/>
                <a:ea typeface="+mj-ea"/>
              </a:rPr>
              <a:t>QoS</a:t>
            </a:r>
            <a:endParaRPr lang="en-US" altLang="zh-CN" sz="2800" dirty="0" err="1">
              <a:solidFill>
                <a:srgbClr val="FF0000"/>
              </a:solidFill>
              <a:latin typeface="+mj-ea"/>
              <a:ea typeface="+mj-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企业级无线路由器配置</a:t>
            </a:r>
            <a:endParaRPr lang="en-US" altLang="zh-CN" dirty="0"/>
          </a:p>
        </p:txBody>
      </p:sp>
      <p:sp>
        <p:nvSpPr>
          <p:cNvPr id="7171" name="内容占位符 3"/>
          <p:cNvSpPr>
            <a:spLocks noGrp="1"/>
          </p:cNvSpPr>
          <p:nvPr/>
        </p:nvSpPr>
        <p:spPr>
          <a:xfrm>
            <a:off x="458470" y="1199515"/>
            <a:ext cx="10620375" cy="80962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Fat AP vs Fit AP</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charset="0"/>
              <a:buChar char="n"/>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99" name="表格 398"/>
          <p:cNvGraphicFramePr>
            <a:graphicFrameLocks noGrp="1"/>
          </p:cNvGraphicFramePr>
          <p:nvPr>
            <p:custDataLst>
              <p:tags r:id="rId1"/>
            </p:custDataLst>
          </p:nvPr>
        </p:nvGraphicFramePr>
        <p:xfrm>
          <a:off x="2175344" y="2068637"/>
          <a:ext cx="12665710" cy="6333490"/>
        </p:xfrm>
        <a:graphic>
          <a:graphicData uri="http://schemas.openxmlformats.org/drawingml/2006/table">
            <a:tbl>
              <a:tblPr firstRow="1" bandRow="1">
                <a:tableStyleId>{72833802-FEF1-4C79-8D5D-14CF1EAF98D9}</a:tableStyleId>
              </a:tblPr>
              <a:tblGrid>
                <a:gridCol w="2090420"/>
                <a:gridCol w="4572635"/>
                <a:gridCol w="6002655"/>
              </a:tblGrid>
              <a:tr h="69088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cap="none" normalizeH="0" baseline="0" dirty="0">
                          <a:ln>
                            <a:noFill/>
                          </a:ln>
                          <a:effectLst/>
                          <a:latin typeface="微软雅黑" panose="020B0503020204020204" pitchFamily="34" charset="-122"/>
                          <a:ea typeface="微软雅黑" panose="020B0503020204020204" pitchFamily="34" charset="-122"/>
                        </a:rPr>
                        <a:t>比较项</a:t>
                      </a:r>
                      <a:endParaRPr kumimoji="0" lang="zh-CN" altLang="en-US" sz="2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814705" rtl="0" eaLnBrk="0" fontAlgn="base" latinLnBrk="0" hangingPunct="0">
                        <a:lnSpc>
                          <a:spcPct val="95000"/>
                        </a:lnSpc>
                        <a:spcBef>
                          <a:spcPct val="35000"/>
                        </a:spcBef>
                        <a:spcAft>
                          <a:spcPct val="0"/>
                        </a:spcAft>
                        <a:buClr>
                          <a:schemeClr val="accent1"/>
                        </a:buClr>
                        <a:buSzPct val="100000"/>
                        <a:buFont typeface="Arial" panose="020B0604020202020204" pitchFamily="34" charset="0"/>
                        <a:buNone/>
                      </a:pPr>
                      <a:r>
                        <a:rPr kumimoji="0" lang="en-US" altLang="zh-CN" sz="2600" u="none" strike="noStrike" kern="1200" cap="none" normalizeH="0" baseline="0" dirty="0">
                          <a:ln>
                            <a:noFill/>
                          </a:ln>
                          <a:effectLst/>
                          <a:latin typeface="微软雅黑" panose="020B0503020204020204" pitchFamily="34" charset="-122"/>
                          <a:ea typeface="微软雅黑" panose="020B0503020204020204" pitchFamily="34" charset="-122"/>
                        </a:rPr>
                        <a:t>FAT AP</a:t>
                      </a:r>
                      <a:endParaRPr kumimoji="0" lang="en-US" altLang="zh-CN" sz="26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c>
                  <a:txBody>
                    <a:bodyPr/>
                    <a:p>
                      <a:pPr marL="0" marR="0" lvl="0" indent="0" algn="ctr" defTabSz="814705" rtl="0" eaLnBrk="0" fontAlgn="base" latinLnBrk="0" hangingPunct="0">
                        <a:lnSpc>
                          <a:spcPct val="95000"/>
                        </a:lnSpc>
                        <a:spcBef>
                          <a:spcPct val="35000"/>
                        </a:spcBef>
                        <a:spcAft>
                          <a:spcPct val="0"/>
                        </a:spcAft>
                        <a:buClr>
                          <a:schemeClr val="accent1"/>
                        </a:buClr>
                        <a:buSzPct val="100000"/>
                        <a:buFont typeface="Arial" panose="020B0604020202020204" pitchFamily="34" charset="0"/>
                        <a:buNone/>
                      </a:pPr>
                      <a:r>
                        <a:rPr kumimoji="0" lang="en-US" altLang="zh-CN" sz="2600" u="none" strike="noStrike" cap="none" normalizeH="0" baseline="0" dirty="0">
                          <a:ln>
                            <a:noFill/>
                          </a:ln>
                          <a:effectLst/>
                          <a:latin typeface="微软雅黑" panose="020B0503020204020204" pitchFamily="34" charset="-122"/>
                          <a:ea typeface="微软雅黑" panose="020B0503020204020204" pitchFamily="34" charset="-122"/>
                        </a:rPr>
                        <a:t>FIT AP+AC</a:t>
                      </a:r>
                      <a:endParaRPr kumimoji="0" lang="en-US" altLang="zh-CN" sz="2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0000"/>
                    </a:solidFill>
                  </a:tcPr>
                </a:tc>
              </a:tr>
              <a:tr h="114554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应用场景</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覆盖面积小、用户数不多，家庭或小型企业</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覆盖面积大、用户数多，中大型企业</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r h="68326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组网成本</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成本较低</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有</a:t>
                      </a:r>
                      <a:r>
                        <a:rPr kumimoji="0" 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AC</a:t>
                      </a: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成本</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r h="83693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安全性</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独立认证和加密，安全性不高</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AC</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集中认证，统一安全策略，安全性较高</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r h="83820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兼容性</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不存在兼容性问题</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AC</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和</a:t>
                      </a: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间为私有协议，存在厂商兼容性问题</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r h="83820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网络管理</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独立组网，承担网络管理功能</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零配置，</a:t>
                      </a: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AC</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对</a:t>
                      </a: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AP</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下发配置</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r h="130048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业务能力</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28575" cap="flat" cmpd="sng" algn="ctr">
                      <a:solidFill>
                        <a:srgbClr val="C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rPr>
                        <a:t>仅支持简单数据接入，支持二层漫游</a:t>
                      </a:r>
                      <a:endParaRPr kumimoji="0" lang="zh-CN" altLang="en-US" sz="260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可扩展语音等业务，通过</a:t>
                      </a: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AC</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增强业务</a:t>
                      </a:r>
                      <a:r>
                        <a:rPr kumimoji="0" 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QoS</a:t>
                      </a:r>
                      <a:r>
                        <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、安全等功能，支持二层和三层漫游</a:t>
                      </a:r>
                      <a:endParaRPr kumimoji="0" lang="zh-CN" altLang="en-US" sz="260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2700" cap="flat" cmpd="sng" algn="ctr">
                      <a:solidFill>
                        <a:srgbClr val="FF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46113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胖</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是指企业级</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，体积一般较大</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瘦</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是指企业级</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AP</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，不具备通过</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WEB</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后台进行管理配置</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内容占位符 3"/>
          <p:cNvSpPr>
            <a:spLocks noGrp="1"/>
          </p:cNvSpPr>
          <p:nvPr/>
        </p:nvSpPr>
        <p:spPr>
          <a:xfrm>
            <a:off x="1122045" y="573849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家庭组网方案</a:t>
            </a:r>
            <a:endParaRPr lang="en-US" altLang="zh-CN" dirty="0"/>
          </a:p>
        </p:txBody>
      </p:sp>
      <p:sp>
        <p:nvSpPr>
          <p:cNvPr id="2" name="AutoShape 2" descr="https://pic2.zhimg.com/80/v2-596f632784fc36ccdb37eef564c653da_hd.jpg"/>
          <p:cNvSpPr>
            <a:spLocks noChangeAspect="1" noChangeArrowheads="1"/>
          </p:cNvSpPr>
          <p:nvPr/>
        </p:nvSpPr>
        <p:spPr bwMode="auto">
          <a:xfrm>
            <a:off x="8993188" y="4992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0891" y="1328663"/>
            <a:ext cx="11593288" cy="879157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家庭组网方案</a:t>
            </a:r>
            <a:endParaRPr lang="en-US" altLang="zh-CN" dirty="0"/>
          </a:p>
        </p:txBody>
      </p:sp>
      <p:sp>
        <p:nvSpPr>
          <p:cNvPr id="7171" name="内容占位符 3"/>
          <p:cNvSpPr>
            <a:spLocks noGrp="1"/>
          </p:cNvSpPr>
          <p:nvPr/>
        </p:nvSpPr>
        <p:spPr>
          <a:xfrm>
            <a:off x="1008683" y="1779905"/>
            <a:ext cx="15121680" cy="7613654"/>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单一大功率胖</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多个胖</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且不存在</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AC</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2">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多</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组网 </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vs </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多</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中继</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AC+</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瘦</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AP</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结构</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2">
              <a:lnSpc>
                <a:spcPct val="15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传统拓扑结构 </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vs Mesh</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拓扑结构</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AutoShape 2" descr="https://pic2.zhimg.com/80/v2-39c1cf7213a8a1d8926837eb2d9b58e6_hd.jpg"/>
          <p:cNvSpPr>
            <a:spLocks noChangeAspect="1" noChangeArrowheads="1"/>
          </p:cNvSpPr>
          <p:nvPr/>
        </p:nvSpPr>
        <p:spPr bwMode="auto">
          <a:xfrm>
            <a:off x="8993188" y="4992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stretch>
            <a:fillRect/>
          </a:stretch>
        </p:blipFill>
        <p:spPr>
          <a:xfrm>
            <a:off x="4382613" y="519437"/>
            <a:ext cx="8373820" cy="4778051"/>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188" y="3678745"/>
            <a:ext cx="8526413" cy="6525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sym typeface="+mn-ea"/>
              </a:rPr>
              <a:t>家庭组网方案</a:t>
            </a:r>
            <a:endParaRPr lang="en-US" altLang="zh-CN" dirty="0"/>
          </a:p>
        </p:txBody>
      </p:sp>
      <p:sp>
        <p:nvSpPr>
          <p:cNvPr id="4" name="AutoShape 2" descr="https://pic2.zhimg.com/80/v2-39c1cf7213a8a1d8926837eb2d9b58e6_hd.jpg"/>
          <p:cNvSpPr>
            <a:spLocks noChangeAspect="1" noChangeArrowheads="1"/>
          </p:cNvSpPr>
          <p:nvPr/>
        </p:nvSpPr>
        <p:spPr bwMode="auto">
          <a:xfrm>
            <a:off x="8993188" y="4992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1"/>
          <a:stretch>
            <a:fillRect/>
          </a:stretch>
        </p:blipFill>
        <p:spPr>
          <a:xfrm>
            <a:off x="459726" y="1400671"/>
            <a:ext cx="17230725" cy="6810375"/>
          </a:xfrm>
          <a:prstGeom prst="rect">
            <a:avLst/>
          </a:prstGeom>
        </p:spPr>
      </p:pic>
      <p:pic>
        <p:nvPicPr>
          <p:cNvPr id="8" name="图片 7"/>
          <p:cNvPicPr>
            <a:picLocks noChangeAspect="1"/>
          </p:cNvPicPr>
          <p:nvPr/>
        </p:nvPicPr>
        <p:blipFill>
          <a:blip r:embed="rId2"/>
          <a:stretch>
            <a:fillRect/>
          </a:stretch>
        </p:blipFill>
        <p:spPr>
          <a:xfrm>
            <a:off x="7892411" y="4064967"/>
            <a:ext cx="9420225" cy="55435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64782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隐蔽终端问题导致接收端出现干扰、冲突，造成接受失败。</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内容占位符 3"/>
          <p:cNvSpPr>
            <a:spLocks noGrp="1"/>
          </p:cNvSpPr>
          <p:nvPr/>
        </p:nvSpPr>
        <p:spPr>
          <a:xfrm>
            <a:off x="1122045" y="2978150"/>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暴露终端问题导致本可以同时进行的通信，无法同时进行，最终造成带宽浪费。</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3"/>
          <p:cNvSpPr>
            <a:spLocks noGrp="1"/>
          </p:cNvSpPr>
          <p:nvPr/>
        </p:nvSpPr>
        <p:spPr>
          <a:xfrm>
            <a:off x="1353185" y="6009640"/>
            <a:ext cx="6539865"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观看小视频</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82744" y="3978279"/>
            <a:ext cx="9326880" cy="1322070"/>
          </a:xfrm>
          <a:prstGeom prst="rect">
            <a:avLst/>
          </a:prstGeom>
          <a:noFill/>
        </p:spPr>
        <p:txBody>
          <a:bodyPr wrap="none" rtlCol="0">
            <a:spAutoFit/>
          </a:bodyPr>
          <a:lstStyle/>
          <a:p>
            <a:pPr algn="ctr"/>
            <a:r>
              <a:rPr lang="zh-CN" altLang="en-US" sz="8000" b="1" dirty="0">
                <a:solidFill>
                  <a:schemeClr val="tx1">
                    <a:lumMod val="75000"/>
                    <a:lumOff val="25000"/>
                  </a:schemeClr>
                </a:solidFill>
                <a:latin typeface="+mj-ea"/>
                <a:ea typeface="+mj-ea"/>
              </a:rPr>
              <a:t>无线局域网安全机制</a:t>
            </a:r>
            <a:endParaRPr lang="x-none" altLang="zh-CN" sz="8000" b="1" dirty="0">
              <a:solidFill>
                <a:schemeClr val="tx1">
                  <a:lumMod val="75000"/>
                  <a:lumOff val="25000"/>
                </a:schemeClr>
              </a:solidFill>
              <a:latin typeface="+mj-ea"/>
              <a:ea typeface="+mj-ea"/>
            </a:endParaRPr>
          </a:p>
        </p:txBody>
      </p:sp>
      <p:sp>
        <p:nvSpPr>
          <p:cNvPr id="6" name="TextBox 6"/>
          <p:cNvSpPr txBox="1"/>
          <p:nvPr/>
        </p:nvSpPr>
        <p:spPr>
          <a:xfrm>
            <a:off x="10930255" y="7665720"/>
            <a:ext cx="5412105" cy="1230630"/>
          </a:xfrm>
          <a:prstGeom prst="rect">
            <a:avLst/>
          </a:prstGeom>
          <a:noFill/>
        </p:spPr>
        <p:txBody>
          <a:bodyPr vert="horz" wrap="square" lIns="0" tIns="0" rIns="0" bIns="0" rtlCol="0" anchor="ctr">
            <a:spAutoFit/>
          </a:bodyPr>
          <a:lstStyle/>
          <a:p>
            <a:pPr algn="r"/>
            <a:r>
              <a:rPr lang="zh-CN" altLang="en-US" sz="4000" dirty="0">
                <a:solidFill>
                  <a:schemeClr val="tx1">
                    <a:lumMod val="65000"/>
                    <a:lumOff val="35000"/>
                  </a:schemeClr>
                </a:solidFill>
                <a:latin typeface="+mj-ea"/>
                <a:ea typeface="+mj-ea"/>
              </a:rPr>
              <a:t>赵文</a:t>
            </a:r>
            <a:endParaRPr lang="en-US" altLang="zh-CN" sz="4000" dirty="0">
              <a:solidFill>
                <a:schemeClr val="tx1">
                  <a:lumMod val="65000"/>
                  <a:lumOff val="35000"/>
                </a:schemeClr>
              </a:solidFill>
              <a:latin typeface="+mj-ea"/>
              <a:ea typeface="+mj-ea"/>
            </a:endParaRPr>
          </a:p>
          <a:p>
            <a:pPr algn="r"/>
            <a:r>
              <a:rPr lang="en-US" altLang="zh-CN" sz="4000" dirty="0">
                <a:solidFill>
                  <a:schemeClr val="tx1">
                    <a:lumMod val="65000"/>
                    <a:lumOff val="35000"/>
                  </a:schemeClr>
                </a:solidFill>
                <a:latin typeface="+mj-ea"/>
                <a:ea typeface="+mj-ea"/>
              </a:rPr>
              <a:t>zhaowen@cuit.edu.cn</a:t>
            </a:r>
            <a:endParaRPr lang="zh-CN" altLang="en-US" sz="4000" dirty="0">
              <a:solidFill>
                <a:schemeClr val="tx1">
                  <a:lumMod val="65000"/>
                  <a:lumOff val="35000"/>
                </a:schemeClr>
              </a:solidFill>
              <a:latin typeface="+mj-ea"/>
              <a:ea typeface="+mj-ea"/>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WLAN</a:t>
            </a:r>
            <a:r>
              <a:rPr lang="zh-CN" altLang="en-US" dirty="0" smtClean="0">
                <a:latin typeface="黑体" panose="02010600030101010101" charset="-122"/>
                <a:ea typeface="黑体" panose="02010600030101010101" charset="-122"/>
                <a:sym typeface="+mn-ea"/>
              </a:rPr>
              <a:t>安全需求</a:t>
            </a:r>
            <a:endParaRPr lang="en-US" altLang="zh-CN" dirty="0"/>
          </a:p>
        </p:txBody>
      </p:sp>
      <p:sp>
        <p:nvSpPr>
          <p:cNvPr id="6" name="内容占位符 2"/>
          <p:cNvSpPr txBox="1"/>
          <p:nvPr/>
        </p:nvSpPr>
        <p:spPr>
          <a:xfrm>
            <a:off x="709930" y="1428750"/>
            <a:ext cx="11087100" cy="668274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lvl="1" indent="0" fontAlgn="auto">
              <a:lnSpc>
                <a:spcPct val="150000"/>
              </a:lnSpc>
              <a:spcAft>
                <a:spcPts val="0"/>
              </a:spcAft>
              <a:buSzPct val="65000"/>
              <a:buFont typeface="Wingdings" panose="05000000000000000000" pitchFamily="2" charset="2"/>
              <a:buNone/>
              <a:defRPr/>
            </a:pPr>
            <a:r>
              <a:rPr lang="en-US" altLang="zh-CN" sz="3200" dirty="0">
                <a:solidFill>
                  <a:schemeClr val="tx1">
                    <a:lumMod val="75000"/>
                    <a:lumOff val="25000"/>
                  </a:schemeClr>
                </a:solidFill>
                <a:latin typeface="+mj-ea"/>
                <a:ea typeface="+mj-ea"/>
                <a:sym typeface="+mn-ea"/>
              </a:rPr>
              <a:t>      </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WLAN技术出现之后，“</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安全</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”就成为始终伴随在“</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无线</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”这个词身边的影子，针对无线网络技术中涉及的安全认证加密协议的攻击与破解就层出不穷。</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fontAlgn="auto">
              <a:lnSpc>
                <a:spcPct val="150000"/>
              </a:lnSpc>
              <a:spcAft>
                <a:spcPts val="0"/>
              </a:spcAft>
              <a:buSzPct val="65000"/>
              <a:buFont typeface="Wingdings" panose="05000000000000000000" pitchFamily="2" charset="2"/>
              <a:buNone/>
              <a:defRPr/>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spcBef>
                <a:spcPts val="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在有线网络中网络的</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媒介是私有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的，你也不用确定信息是否机密的，因为信息是在私有的电缆中传送的，未经过授权的使用者是</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不可能轻易接近</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的。</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nSpc>
                <a:spcPct val="150000"/>
              </a:lnSpc>
              <a:spcBef>
                <a:spcPts val="0"/>
              </a:spcBef>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spcBef>
                <a:spcPts val="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在无线网络中网络的媒介是</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公有的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开放的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，无论谁只要有适当的设备在接收区域内就能够连接到网络上。这使得网络安全问题更为突出。WLAN更容易遭受</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恶意攻击</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，无线链路传输的数据更容易</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被窃听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，WLAN网络更容易</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被非法访问。</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0" fontAlgn="auto">
              <a:lnSpc>
                <a:spcPct val="150000"/>
              </a:lnSpc>
              <a:spcAft>
                <a:spcPts val="0"/>
              </a:spcAft>
              <a:buSzPct val="65000"/>
              <a:buFont typeface="Wingdings" panose="05000000000000000000" pitchFamily="2" charset="2"/>
              <a:buChar char="n"/>
              <a:defRPr/>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2597765" y="2696845"/>
            <a:ext cx="5244465" cy="5414010"/>
            <a:chOff x="8695" y="1528"/>
            <a:chExt cx="8259" cy="8526"/>
          </a:xfrm>
        </p:grpSpPr>
        <p:pic>
          <p:nvPicPr>
            <p:cNvPr id="35" name="图片 34" descr="wifi信号蓝.png"/>
            <p:cNvPicPr>
              <a:picLocks noChangeAspect="1"/>
            </p:cNvPicPr>
            <p:nvPr/>
          </p:nvPicPr>
          <p:blipFill>
            <a:blip r:embed="rId1" cstate="print"/>
            <a:stretch>
              <a:fillRect/>
            </a:stretch>
          </p:blipFill>
          <p:spPr>
            <a:xfrm>
              <a:off x="12255" y="5400"/>
              <a:ext cx="1723" cy="1443"/>
            </a:xfrm>
            <a:prstGeom prst="rect">
              <a:avLst/>
            </a:prstGeom>
          </p:spPr>
        </p:pic>
        <p:pic>
          <p:nvPicPr>
            <p:cNvPr id="36" name="Picture 8" descr="F:\胶片图片\方形\B电脑\stk326161rk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7" y="1528"/>
              <a:ext cx="2977" cy="29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F:\胶片图片\方形\A\A商务\shutterstock_174169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5" y="7078"/>
              <a:ext cx="2977" cy="29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F:\胶片图片\方形\B电脑\200357084-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78" y="7078"/>
              <a:ext cx="2977" cy="297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WLAN</a:t>
            </a:r>
            <a:r>
              <a:rPr lang="zh-CN" altLang="en-US" dirty="0" smtClean="0">
                <a:latin typeface="黑体" panose="02010600030101010101" charset="-122"/>
                <a:ea typeface="黑体" panose="02010600030101010101" charset="-122"/>
                <a:sym typeface="+mn-ea"/>
              </a:rPr>
              <a:t>安全需求</a:t>
            </a:r>
            <a:endParaRPr lang="en-US" altLang="zh-CN" dirty="0"/>
          </a:p>
        </p:txBody>
      </p:sp>
      <p:sp>
        <p:nvSpPr>
          <p:cNvPr id="6" name="内容占位符 2"/>
          <p:cNvSpPr txBox="1"/>
          <p:nvPr/>
        </p:nvSpPr>
        <p:spPr>
          <a:xfrm>
            <a:off x="709930" y="1428750"/>
            <a:ext cx="11087100" cy="126873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lvl="1" indent="0" fontAlgn="auto">
              <a:lnSpc>
                <a:spcPct val="150000"/>
              </a:lnSpc>
              <a:spcAft>
                <a:spcPts val="0"/>
              </a:spcAft>
              <a:buSzPct val="65000"/>
              <a:buFont typeface="Wingdings" panose="05000000000000000000" pitchFamily="2" charset="2"/>
              <a:buNone/>
              <a:defRPr/>
            </a:pPr>
            <a:r>
              <a:rPr lang="en-US" altLang="zh-CN" sz="3200" dirty="0">
                <a:solidFill>
                  <a:schemeClr val="tx1">
                    <a:lumMod val="75000"/>
                    <a:lumOff val="25000"/>
                  </a:schemeClr>
                </a:solidFill>
                <a:latin typeface="+mj-ea"/>
                <a:ea typeface="+mj-ea"/>
                <a:sym typeface="+mn-ea"/>
              </a:rPr>
              <a:t>     </a:t>
            </a:r>
            <a:r>
              <a:rPr lang="en-US" altLang="zh-CN" sz="3200" b="1" dirty="0">
                <a:solidFill>
                  <a:schemeClr val="tx1"/>
                </a:solidFill>
                <a:latin typeface="Arial" panose="020B0604020202020204" pitchFamily="34" charset="0"/>
                <a:ea typeface="微软雅黑" panose="020B0503020204020204" pitchFamily="34" charset="-122"/>
                <a:sym typeface="+mn-ea"/>
              </a:rPr>
              <a:t>WLAN</a:t>
            </a:r>
            <a:r>
              <a:rPr lang="zh-CN" altLang="en-US" sz="3200" b="1" dirty="0">
                <a:solidFill>
                  <a:schemeClr val="tx1"/>
                </a:solidFill>
                <a:latin typeface="Arial" panose="020B0604020202020204" pitchFamily="34" charset="0"/>
                <a:ea typeface="微软雅黑" panose="020B0503020204020204" pitchFamily="34" charset="-122"/>
                <a:sym typeface="+mn-ea"/>
              </a:rPr>
              <a:t>面临</a:t>
            </a:r>
            <a:r>
              <a:rPr lang="zh-CN" altLang="en-US" sz="3200" b="1" dirty="0">
                <a:solidFill>
                  <a:schemeClr val="tx1"/>
                </a:solidFill>
                <a:latin typeface="Arial" panose="020B0604020202020204" pitchFamily="34" charset="0"/>
                <a:ea typeface="微软雅黑" panose="020B0503020204020204" pitchFamily="34" charset="-122"/>
                <a:sym typeface="+mn-ea"/>
              </a:rPr>
              <a:t>的安全威胁</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3213735" y="3086735"/>
            <a:ext cx="10881995" cy="5402378"/>
            <a:chOff x="1664494" y="2091156"/>
            <a:chExt cx="9554369" cy="4172555"/>
          </a:xfrm>
        </p:grpSpPr>
        <p:sp>
          <p:nvSpPr>
            <p:cNvPr id="56" name="内容占位符 2"/>
            <p:cNvSpPr txBox="1"/>
            <p:nvPr/>
          </p:nvSpPr>
          <p:spPr bwMode="auto">
            <a:xfrm>
              <a:off x="1664494" y="2091156"/>
              <a:ext cx="8863012" cy="3911600"/>
            </a:xfrm>
            <a:prstGeom prst="rect">
              <a:avLst/>
            </a:prstGeom>
            <a:noFill/>
            <a:ln w="9525">
              <a:noFill/>
              <a:miter lim="800000"/>
            </a:ln>
          </p:spPr>
          <p:txBody>
            <a:bodyPr vert="horz" wrap="square" lIns="80141" tIns="40071" rIns="80141" bIns="40071" numCol="1" anchor="t" anchorCtr="0" compatLnSpc="1"/>
            <a:lstStyle>
              <a:lvl1pPr marL="301625" indent="-301625" algn="l" defTabSz="802005" rtl="0" eaLnBrk="0"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0"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0"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0"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0"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marR="0" lvl="0" indent="0" algn="l" defTabSz="802005" rtl="0" eaLnBrk="0" fontAlgn="base" latinLnBrk="0" hangingPunct="1">
                <a:lnSpc>
                  <a:spcPct val="140000"/>
                </a:lnSpc>
                <a:spcBef>
                  <a:spcPct val="30000"/>
                </a:spcBef>
                <a:spcAft>
                  <a:spcPct val="0"/>
                </a:spcAft>
                <a:buClr>
                  <a:srgbClr val="FFFFFF">
                    <a:lumMod val="50000"/>
                  </a:srgbClr>
                </a:buClr>
                <a:buSzPct val="60000"/>
                <a:buFont typeface="Wingdings" panose="05000000000000000000" pitchFamily="2" charset="2"/>
                <a:buNone/>
                <a:defRPr/>
              </a:pPr>
              <a:endParaRPr kumimoji="0" lang="en-US" altLang="zh-CN" sz="16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cs typeface="+mn-cs"/>
              </a:endParaRPr>
            </a:p>
            <a:p>
              <a:pPr marL="0" marR="0" lvl="0" indent="0" algn="l" defTabSz="802005" rtl="0" eaLnBrk="0" fontAlgn="base" latinLnBrk="0" hangingPunct="1">
                <a:lnSpc>
                  <a:spcPct val="140000"/>
                </a:lnSpc>
                <a:spcBef>
                  <a:spcPct val="30000"/>
                </a:spcBef>
                <a:spcAft>
                  <a:spcPct val="0"/>
                </a:spcAft>
                <a:buClr>
                  <a:srgbClr val="FFFFFF">
                    <a:lumMod val="50000"/>
                  </a:srgbClr>
                </a:buClr>
                <a:buSzPct val="60000"/>
                <a:buFont typeface="Wingdings" panose="05000000000000000000" pitchFamily="2" charset="2"/>
                <a:buNone/>
                <a:defRPr/>
              </a:pPr>
              <a:endParaRPr kumimoji="0" lang="en-US" altLang="zh-CN" sz="16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cs typeface="+mn-cs"/>
              </a:endParaRPr>
            </a:p>
            <a:p>
              <a:pPr marL="0" marR="0" lvl="0" indent="0" algn="l" defTabSz="802005" rtl="0" eaLnBrk="0" fontAlgn="base" latinLnBrk="0" hangingPunct="1">
                <a:lnSpc>
                  <a:spcPct val="140000"/>
                </a:lnSpc>
                <a:spcBef>
                  <a:spcPct val="30000"/>
                </a:spcBef>
                <a:spcAft>
                  <a:spcPct val="0"/>
                </a:spcAft>
                <a:buClr>
                  <a:srgbClr val="FFFFFF">
                    <a:lumMod val="50000"/>
                  </a:srgbClr>
                </a:buClr>
                <a:buSzPct val="60000"/>
                <a:buFont typeface="Wingdings" panose="05000000000000000000" pitchFamily="2" charset="2"/>
                <a:buNone/>
                <a:defRPr/>
              </a:pPr>
              <a:endParaRPr kumimoji="0" lang="en-US" altLang="zh-CN" sz="1600" b="0" i="0" u="none" strike="noStrike" kern="0" cap="none" spc="0" normalizeH="0" baseline="0" noProof="0" dirty="0">
                <a:ln>
                  <a:noFill/>
                </a:ln>
                <a:solidFill>
                  <a:srgbClr val="000000"/>
                </a:solidFill>
                <a:effectLst/>
                <a:uLnTx/>
                <a:uFillTx/>
                <a:latin typeface="FrutigerNext LT Regular"/>
                <a:ea typeface="华文细黑" panose="02010600040101010101" pitchFamily="2" charset="-122"/>
                <a:cs typeface="+mn-cs"/>
              </a:endParaRPr>
            </a:p>
          </p:txBody>
        </p:sp>
        <p:sp>
          <p:nvSpPr>
            <p:cNvPr id="57" name="AutoShape 2"/>
            <p:cNvSpPr>
              <a:spLocks noChangeArrowheads="1"/>
            </p:cNvSpPr>
            <p:nvPr/>
          </p:nvSpPr>
          <p:spPr bwMode="gray">
            <a:xfrm rot="17973186">
              <a:off x="6161088" y="2761014"/>
              <a:ext cx="792163" cy="288925"/>
            </a:xfrm>
            <a:prstGeom prst="rightArrow">
              <a:avLst>
                <a:gd name="adj1" fmla="val 35167"/>
                <a:gd name="adj2" fmla="val 111029"/>
              </a:avLst>
            </a:prstGeom>
            <a:gradFill rotWithShape="1">
              <a:gsLst>
                <a:gs pos="0">
                  <a:srgbClr val="8E8E8E">
                    <a:gamma/>
                    <a:shade val="89020"/>
                    <a:invGamma/>
                    <a:alpha val="0"/>
                  </a:srgbClr>
                </a:gs>
                <a:gs pos="100000">
                  <a:srgbClr val="8E8E8E"/>
                </a:gs>
              </a:gsLst>
              <a:lin ang="0" scaled="1"/>
            </a:gradFill>
            <a:ln w="0" algn="ctr">
              <a:noFill/>
              <a:miter lim="800000"/>
            </a:ln>
            <a:effectLst/>
          </p:spPr>
          <p:txBody>
            <a:bodyPr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58" name="AutoShape 3"/>
            <p:cNvSpPr>
              <a:spLocks noChangeArrowheads="1"/>
            </p:cNvSpPr>
            <p:nvPr/>
          </p:nvSpPr>
          <p:spPr bwMode="gray">
            <a:xfrm rot="3465783">
              <a:off x="6161089" y="4924776"/>
              <a:ext cx="792162" cy="288925"/>
            </a:xfrm>
            <a:prstGeom prst="rightArrow">
              <a:avLst>
                <a:gd name="adj1" fmla="val 35167"/>
                <a:gd name="adj2" fmla="val 111028"/>
              </a:avLst>
            </a:prstGeom>
            <a:gradFill rotWithShape="1">
              <a:gsLst>
                <a:gs pos="0">
                  <a:srgbClr val="8E8E8E">
                    <a:gamma/>
                    <a:shade val="89020"/>
                    <a:invGamma/>
                    <a:alpha val="0"/>
                  </a:srgbClr>
                </a:gs>
                <a:gs pos="100000">
                  <a:srgbClr val="8E8E8E"/>
                </a:gs>
              </a:gsLst>
              <a:lin ang="0" scaled="1"/>
            </a:gradFill>
            <a:ln w="0" algn="ctr">
              <a:noFill/>
              <a:miter lim="800000"/>
            </a:ln>
            <a:effectLst/>
          </p:spPr>
          <p:txBody>
            <a:bodyPr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59" name="AutoShape 4"/>
            <p:cNvSpPr>
              <a:spLocks noChangeArrowheads="1"/>
            </p:cNvSpPr>
            <p:nvPr/>
          </p:nvSpPr>
          <p:spPr bwMode="gray">
            <a:xfrm rot="12422579">
              <a:off x="4562062" y="3076365"/>
              <a:ext cx="792163" cy="288925"/>
            </a:xfrm>
            <a:prstGeom prst="rightArrow">
              <a:avLst>
                <a:gd name="adj1" fmla="val 35167"/>
                <a:gd name="adj2" fmla="val 111029"/>
              </a:avLst>
            </a:prstGeom>
            <a:gradFill rotWithShape="1">
              <a:gsLst>
                <a:gs pos="0">
                  <a:srgbClr val="8E8E8E">
                    <a:gamma/>
                    <a:shade val="89020"/>
                    <a:invGamma/>
                    <a:alpha val="0"/>
                  </a:srgbClr>
                </a:gs>
                <a:gs pos="100000">
                  <a:srgbClr val="8E8E8E"/>
                </a:gs>
              </a:gsLst>
              <a:lin ang="0" scaled="1"/>
            </a:gradFill>
            <a:ln w="0" algn="ctr">
              <a:noFill/>
              <a:miter lim="800000"/>
            </a:ln>
            <a:effectLst/>
          </p:spPr>
          <p:txBody>
            <a:bodyPr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60" name="AutoShape 6"/>
            <p:cNvSpPr>
              <a:spLocks noChangeArrowheads="1"/>
            </p:cNvSpPr>
            <p:nvPr/>
          </p:nvSpPr>
          <p:spPr bwMode="gray">
            <a:xfrm>
              <a:off x="6739732" y="3888933"/>
              <a:ext cx="792163" cy="288925"/>
            </a:xfrm>
            <a:prstGeom prst="rightArrow">
              <a:avLst>
                <a:gd name="adj1" fmla="val 35167"/>
                <a:gd name="adj2" fmla="val 111029"/>
              </a:avLst>
            </a:prstGeom>
            <a:gradFill rotWithShape="1">
              <a:gsLst>
                <a:gs pos="0">
                  <a:srgbClr val="8E8E8E">
                    <a:gamma/>
                    <a:shade val="89020"/>
                    <a:invGamma/>
                    <a:alpha val="0"/>
                  </a:srgbClr>
                </a:gs>
                <a:gs pos="100000">
                  <a:srgbClr val="8E8E8E"/>
                </a:gs>
              </a:gsLst>
              <a:lin ang="0" scaled="1"/>
            </a:gradFill>
            <a:ln w="0" algn="ctr">
              <a:noFill/>
              <a:miter lim="800000"/>
            </a:ln>
            <a:effectLst/>
          </p:spPr>
          <p:txBody>
            <a:bodyPr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61" name="AutoShape 7"/>
            <p:cNvSpPr>
              <a:spLocks noChangeArrowheads="1"/>
            </p:cNvSpPr>
            <p:nvPr/>
          </p:nvSpPr>
          <p:spPr bwMode="gray">
            <a:xfrm rot="9276530">
              <a:off x="4400247" y="4515629"/>
              <a:ext cx="863600" cy="288925"/>
            </a:xfrm>
            <a:prstGeom prst="rightArrow">
              <a:avLst>
                <a:gd name="adj1" fmla="val 35167"/>
                <a:gd name="adj2" fmla="val 121041"/>
              </a:avLst>
            </a:prstGeom>
            <a:gradFill rotWithShape="1">
              <a:gsLst>
                <a:gs pos="0">
                  <a:srgbClr val="8E8E8E">
                    <a:gamma/>
                    <a:shade val="89020"/>
                    <a:invGamma/>
                    <a:alpha val="0"/>
                  </a:srgbClr>
                </a:gs>
                <a:gs pos="100000">
                  <a:srgbClr val="8E8E8E"/>
                </a:gs>
              </a:gsLst>
              <a:lin ang="0" scaled="1"/>
            </a:gradFill>
            <a:ln w="0" algn="ctr">
              <a:noFill/>
              <a:miter lim="800000"/>
            </a:ln>
            <a:effectLst/>
          </p:spPr>
          <p:txBody>
            <a:bodyPr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62" name="Oval 8"/>
            <p:cNvSpPr>
              <a:spLocks noChangeArrowheads="1"/>
            </p:cNvSpPr>
            <p:nvPr/>
          </p:nvSpPr>
          <p:spPr bwMode="gray">
            <a:xfrm>
              <a:off x="4075907" y="3819797"/>
              <a:ext cx="3743325" cy="346234"/>
            </a:xfrm>
            <a:prstGeom prst="ellipse">
              <a:avLst/>
            </a:prstGeom>
            <a:noFill/>
            <a:ln w="38100" algn="ctr">
              <a:solidFill>
                <a:srgbClr val="8E8E8E"/>
              </a:solidFill>
              <a:round/>
            </a:ln>
            <a:effectLst/>
          </p:spPr>
          <p:txBody>
            <a:bodyPr anchor="ctr">
              <a:spAutoFit/>
            </a:bodyP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grpSp>
          <p:nvGrpSpPr>
            <p:cNvPr id="63" name="Group 9"/>
            <p:cNvGrpSpPr/>
            <p:nvPr/>
          </p:nvGrpSpPr>
          <p:grpSpPr bwMode="auto">
            <a:xfrm>
              <a:off x="4207597" y="2741902"/>
              <a:ext cx="360363" cy="360363"/>
              <a:chOff x="1973" y="1706"/>
              <a:chExt cx="227" cy="227"/>
            </a:xfrm>
          </p:grpSpPr>
          <p:sp>
            <p:nvSpPr>
              <p:cNvPr id="64" name="Oval 10"/>
              <p:cNvSpPr>
                <a:spLocks noChangeArrowheads="1"/>
              </p:cNvSpPr>
              <p:nvPr/>
            </p:nvSpPr>
            <p:spPr bwMode="gray">
              <a:xfrm>
                <a:off x="1973" y="1706"/>
                <a:ext cx="227" cy="227"/>
              </a:xfrm>
              <a:prstGeom prst="ellipse">
                <a:avLst/>
              </a:prstGeom>
              <a:gradFill rotWithShape="1">
                <a:gsLst>
                  <a:gs pos="0">
                    <a:srgbClr val="99CCCC">
                      <a:gamma/>
                      <a:tint val="33725"/>
                      <a:invGamma/>
                    </a:srgbClr>
                  </a:gs>
                  <a:gs pos="100000">
                    <a:srgbClr val="99CCCC"/>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65" name="Oval 11"/>
              <p:cNvSpPr>
                <a:spLocks noChangeArrowheads="1"/>
              </p:cNvSpPr>
              <p:nvPr/>
            </p:nvSpPr>
            <p:spPr bwMode="gray">
              <a:xfrm>
                <a:off x="1983" y="1725"/>
                <a:ext cx="141" cy="142"/>
              </a:xfrm>
              <a:prstGeom prst="ellipse">
                <a:avLst/>
              </a:prstGeom>
              <a:gradFill rotWithShape="1">
                <a:gsLst>
                  <a:gs pos="0">
                    <a:srgbClr val="FFC5C5">
                      <a:gamma/>
                      <a:tint val="33725"/>
                      <a:invGamma/>
                    </a:srgbClr>
                  </a:gs>
                  <a:gs pos="100000">
                    <a:srgbClr val="FFC5C5">
                      <a:alpha val="0"/>
                    </a:srgbClr>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sp>
          <p:nvSpPr>
            <p:cNvPr id="66" name="Oval 12"/>
            <p:cNvSpPr>
              <a:spLocks noChangeArrowheads="1"/>
            </p:cNvSpPr>
            <p:nvPr/>
          </p:nvSpPr>
          <p:spPr bwMode="gray">
            <a:xfrm>
              <a:off x="5007770" y="3872184"/>
              <a:ext cx="259766" cy="346234"/>
            </a:xfrm>
            <a:prstGeom prst="ellipse">
              <a:avLst/>
            </a:prstGeom>
            <a:gradFill rotWithShape="1">
              <a:gsLst>
                <a:gs pos="0">
                  <a:srgbClr val="EE0000">
                    <a:gamma/>
                    <a:tint val="0"/>
                    <a:invGamma/>
                  </a:srgbClr>
                </a:gs>
                <a:gs pos="50000">
                  <a:srgbClr val="EE0000"/>
                </a:gs>
                <a:gs pos="100000">
                  <a:srgbClr val="EE0000">
                    <a:gamma/>
                    <a:tint val="0"/>
                    <a:invGamma/>
                  </a:srgbClr>
                </a:gs>
              </a:gsLst>
              <a:lin ang="2700000" scaled="1"/>
            </a:gradFill>
            <a:ln w="38100" algn="ctr">
              <a:noFill/>
              <a:round/>
            </a:ln>
            <a:effectLst/>
          </p:spPr>
          <p:txBody>
            <a:bodyPr wrap="square" anchor="ctr">
              <a:spAutoFit/>
            </a:bodyP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67" name="Oval 13"/>
            <p:cNvSpPr>
              <a:spLocks noChangeArrowheads="1"/>
            </p:cNvSpPr>
            <p:nvPr/>
          </p:nvSpPr>
          <p:spPr bwMode="gray">
            <a:xfrm>
              <a:off x="5001420" y="3856309"/>
              <a:ext cx="259766" cy="346234"/>
            </a:xfrm>
            <a:prstGeom prst="ellipse">
              <a:avLst/>
            </a:prstGeom>
            <a:gradFill rotWithShape="1">
              <a:gsLst>
                <a:gs pos="0">
                  <a:srgbClr val="990000">
                    <a:alpha val="32001"/>
                  </a:srgbClr>
                </a:gs>
                <a:gs pos="100000">
                  <a:srgbClr val="990000">
                    <a:gamma/>
                    <a:shade val="46275"/>
                    <a:invGamma/>
                  </a:srgbClr>
                </a:gs>
              </a:gsLst>
              <a:lin ang="2700000" scaled="1"/>
            </a:gradFill>
            <a:ln w="38100" algn="ctr">
              <a:noFill/>
              <a:round/>
            </a:ln>
            <a:effectLst/>
          </p:spPr>
          <p:txBody>
            <a:bodyPr wrap="square" anchor="ctr">
              <a:spAutoFit/>
            </a:bodyP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68" name="Oval 14"/>
            <p:cNvSpPr>
              <a:spLocks noChangeArrowheads="1"/>
            </p:cNvSpPr>
            <p:nvPr/>
          </p:nvSpPr>
          <p:spPr bwMode="gray">
            <a:xfrm>
              <a:off x="5134770" y="3872184"/>
              <a:ext cx="1690687" cy="346234"/>
            </a:xfrm>
            <a:prstGeom prst="ellipse">
              <a:avLst/>
            </a:prstGeom>
            <a:gradFill rotWithShape="1">
              <a:gsLst>
                <a:gs pos="0">
                  <a:srgbClr val="990000">
                    <a:gamma/>
                    <a:shade val="54118"/>
                    <a:invGamma/>
                  </a:srgbClr>
                </a:gs>
                <a:gs pos="50000">
                  <a:srgbClr val="990000"/>
                </a:gs>
                <a:gs pos="100000">
                  <a:srgbClr val="990000">
                    <a:gamma/>
                    <a:shade val="54118"/>
                    <a:invGamma/>
                  </a:srgbClr>
                </a:gs>
              </a:gsLst>
              <a:lin ang="18900000" scaled="1"/>
            </a:gradFill>
            <a:ln w="38100" algn="ctr">
              <a:noFill/>
              <a:round/>
            </a:ln>
            <a:effectLst/>
          </p:spPr>
          <p:txBody>
            <a:bodyPr anchor="ctr">
              <a:spAutoFit/>
            </a:bodyP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69" name="Oval 15"/>
            <p:cNvSpPr>
              <a:spLocks noChangeArrowheads="1"/>
            </p:cNvSpPr>
            <p:nvPr/>
          </p:nvSpPr>
          <p:spPr bwMode="gray">
            <a:xfrm>
              <a:off x="5117307" y="3845197"/>
              <a:ext cx="1690688" cy="346234"/>
            </a:xfrm>
            <a:prstGeom prst="ellipse">
              <a:avLst/>
            </a:prstGeom>
            <a:gradFill rotWithShape="1">
              <a:gsLst>
                <a:gs pos="0">
                  <a:srgbClr val="99CCCC">
                    <a:gamma/>
                    <a:shade val="63529"/>
                    <a:invGamma/>
                  </a:srgbClr>
                </a:gs>
                <a:gs pos="100000">
                  <a:srgbClr val="99CCCC">
                    <a:alpha val="0"/>
                  </a:srgbClr>
                </a:gs>
              </a:gsLst>
              <a:lin ang="2700000" scaled="1"/>
            </a:gradFill>
            <a:ln w="38100" algn="ctr">
              <a:noFill/>
              <a:round/>
            </a:ln>
            <a:effectLst/>
          </p:spPr>
          <p:txBody>
            <a:bodyPr anchor="ctr">
              <a:spAutoFit/>
            </a:bodyP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nvGrpSpPr>
            <p:cNvPr id="70" name="Group 16"/>
            <p:cNvGrpSpPr/>
            <p:nvPr/>
          </p:nvGrpSpPr>
          <p:grpSpPr bwMode="auto">
            <a:xfrm>
              <a:off x="5218907" y="3303144"/>
              <a:ext cx="1522413" cy="1473200"/>
              <a:chOff x="2416" y="1986"/>
              <a:chExt cx="959" cy="928"/>
            </a:xfrm>
          </p:grpSpPr>
          <p:sp>
            <p:nvSpPr>
              <p:cNvPr id="71" name="Oval 17"/>
              <p:cNvSpPr>
                <a:spLocks noChangeArrowheads="1"/>
              </p:cNvSpPr>
              <p:nvPr/>
            </p:nvSpPr>
            <p:spPr bwMode="gray">
              <a:xfrm>
                <a:off x="2416" y="2344"/>
                <a:ext cx="959" cy="218"/>
              </a:xfrm>
              <a:prstGeom prst="ellipse">
                <a:avLst/>
              </a:prstGeom>
              <a:solidFill>
                <a:srgbClr val="333333"/>
              </a:solidFill>
              <a:ln w="38100" algn="ctr">
                <a:noFill/>
                <a:round/>
              </a:ln>
              <a:effectLst/>
            </p:spPr>
            <p:txBody>
              <a:bodyPr anchor="ctr">
                <a:spAutoFit/>
              </a:bodyP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72" name="Oval 18"/>
              <p:cNvSpPr>
                <a:spLocks noChangeArrowheads="1"/>
              </p:cNvSpPr>
              <p:nvPr/>
            </p:nvSpPr>
            <p:spPr bwMode="gray">
              <a:xfrm>
                <a:off x="2430" y="1986"/>
                <a:ext cx="927" cy="928"/>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73" name="Oval 19"/>
              <p:cNvSpPr>
                <a:spLocks noChangeArrowheads="1"/>
              </p:cNvSpPr>
              <p:nvPr/>
            </p:nvSpPr>
            <p:spPr bwMode="gray">
              <a:xfrm>
                <a:off x="2441" y="1992"/>
                <a:ext cx="906" cy="904"/>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74" name="Oval 20"/>
              <p:cNvSpPr>
                <a:spLocks noChangeArrowheads="1"/>
              </p:cNvSpPr>
              <p:nvPr/>
            </p:nvSpPr>
            <p:spPr bwMode="gray">
              <a:xfrm>
                <a:off x="2451" y="2001"/>
                <a:ext cx="861" cy="845"/>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sp>
            <p:nvSpPr>
              <p:cNvPr id="75" name="Oval 21"/>
              <p:cNvSpPr>
                <a:spLocks noChangeArrowheads="1"/>
              </p:cNvSpPr>
              <p:nvPr/>
            </p:nvSpPr>
            <p:spPr bwMode="gray">
              <a:xfrm>
                <a:off x="2502" y="2024"/>
                <a:ext cx="765" cy="68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pPr defTabSz="914400" fontAlgn="t">
                  <a:spcBef>
                    <a:spcPct val="0"/>
                  </a:spcBef>
                  <a:spcAft>
                    <a:spcPct val="0"/>
                  </a:spcAft>
                </a:pPr>
                <a:endParaRPr lang="zh-CN" altLang="en-US" sz="1000">
                  <a:solidFill>
                    <a:srgbClr val="000000"/>
                  </a:solidFill>
                  <a:latin typeface="FrutigerNext LT Regular"/>
                  <a:ea typeface="华文细黑" panose="02010600040101010101" pitchFamily="2" charset="-122"/>
                </a:endParaRPr>
              </a:p>
            </p:txBody>
          </p:sp>
        </p:grpSp>
        <p:sp>
          <p:nvSpPr>
            <p:cNvPr id="76" name="Text Box 22"/>
            <p:cNvSpPr txBox="1">
              <a:spLocks noChangeArrowheads="1"/>
            </p:cNvSpPr>
            <p:nvPr/>
          </p:nvSpPr>
          <p:spPr bwMode="auto">
            <a:xfrm>
              <a:off x="5625744" y="3674571"/>
              <a:ext cx="697627" cy="545866"/>
            </a:xfrm>
            <a:prstGeom prst="rect">
              <a:avLst/>
            </a:prstGeom>
            <a:noFill/>
            <a:ln w="9525" algn="ctr">
              <a:noFill/>
              <a:miter lim="800000"/>
            </a:ln>
            <a:effectLst/>
          </p:spPr>
          <p:txBody>
            <a:bodyPr wrap="square">
              <a:spAutoFit/>
            </a:bodyPr>
            <a:lstStyle/>
            <a:p>
              <a:pPr algn="ctr" defTabSz="914400" eaLnBrk="0" fontAlgn="t" hangingPunct="0">
                <a:spcBef>
                  <a:spcPct val="0"/>
                </a:spcBef>
                <a:spcAft>
                  <a:spcPct val="0"/>
                </a:spcAft>
              </a:pPr>
              <a:r>
                <a:rPr lang="zh-CN" altLang="en-US" sz="2000" dirty="0">
                  <a:solidFill>
                    <a:srgbClr val="000000"/>
                  </a:solidFill>
                  <a:latin typeface="FrutigerNext LT Regular"/>
                  <a:ea typeface="华文细黑" panose="02010600040101010101" pitchFamily="2" charset="-122"/>
                </a:rPr>
                <a:t>安全</a:t>
              </a:r>
              <a:endParaRPr lang="en-US" altLang="zh-CN" sz="2000" dirty="0">
                <a:solidFill>
                  <a:srgbClr val="000000"/>
                </a:solidFill>
                <a:latin typeface="FrutigerNext LT Regular"/>
                <a:ea typeface="华文细黑" panose="02010600040101010101" pitchFamily="2" charset="-122"/>
              </a:endParaRPr>
            </a:p>
            <a:p>
              <a:pPr algn="ctr" defTabSz="914400" eaLnBrk="0" fontAlgn="t" hangingPunct="0">
                <a:spcBef>
                  <a:spcPct val="0"/>
                </a:spcBef>
                <a:spcAft>
                  <a:spcPct val="0"/>
                </a:spcAft>
              </a:pPr>
              <a:r>
                <a:rPr lang="zh-CN" altLang="en-US" sz="2000" dirty="0">
                  <a:solidFill>
                    <a:srgbClr val="000000"/>
                  </a:solidFill>
                  <a:latin typeface="FrutigerNext LT Regular"/>
                  <a:ea typeface="华文细黑" panose="02010600040101010101" pitchFamily="2" charset="-122"/>
                </a:rPr>
                <a:t>威胁</a:t>
              </a:r>
              <a:endParaRPr lang="en-US" altLang="zh-CN" sz="2000" dirty="0">
                <a:solidFill>
                  <a:srgbClr val="000000"/>
                </a:solidFill>
                <a:latin typeface="FrutigerNext LT Regular"/>
                <a:ea typeface="华文细黑" panose="02010600040101010101" pitchFamily="2" charset="-122"/>
              </a:endParaRPr>
            </a:p>
          </p:txBody>
        </p:sp>
        <p:sp>
          <p:nvSpPr>
            <p:cNvPr id="77" name="Text Box 23"/>
            <p:cNvSpPr txBox="1">
              <a:spLocks noChangeArrowheads="1"/>
            </p:cNvSpPr>
            <p:nvPr/>
          </p:nvSpPr>
          <p:spPr bwMode="auto">
            <a:xfrm>
              <a:off x="7098507" y="2106170"/>
              <a:ext cx="2698175" cy="355573"/>
            </a:xfrm>
            <a:prstGeom prst="rect">
              <a:avLst/>
            </a:prstGeom>
            <a:noFill/>
            <a:ln w="9525" algn="ctr">
              <a:noFill/>
              <a:miter lim="800000"/>
            </a:ln>
            <a:effectLst/>
          </p:spPr>
          <p:txBody>
            <a:bodyPr wrap="square">
              <a:spAutoFit/>
            </a:bodyPr>
            <a:lstStyle/>
            <a:p>
              <a:pPr defTabSz="914400" eaLnBrk="0" fontAlgn="t" hangingPunct="0">
                <a:spcBef>
                  <a:spcPct val="0"/>
                </a:spcBef>
                <a:spcAft>
                  <a:spcPct val="0"/>
                </a:spcAft>
              </a:pPr>
              <a:r>
                <a:rPr lang="en-US" altLang="zh-CN" sz="2400" dirty="0">
                  <a:solidFill>
                    <a:srgbClr val="C00000"/>
                  </a:solidFill>
                  <a:latin typeface="FrutigerNext LT Regular"/>
                  <a:ea typeface="华文细黑" panose="02010600040101010101" pitchFamily="2" charset="-122"/>
                </a:rPr>
                <a:t>DOS</a:t>
              </a:r>
              <a:r>
                <a:rPr lang="zh-CN" altLang="en-US" sz="2400" dirty="0">
                  <a:solidFill>
                    <a:srgbClr val="C00000"/>
                  </a:solidFill>
                  <a:latin typeface="FrutigerNext LT Regular"/>
                  <a:ea typeface="华文细黑" panose="02010600040101010101" pitchFamily="2" charset="-122"/>
                </a:rPr>
                <a:t>拒绝服务攻击</a:t>
              </a:r>
              <a:endParaRPr lang="en-US" altLang="zh-CN" sz="2400" dirty="0">
                <a:solidFill>
                  <a:srgbClr val="C00000"/>
                </a:solidFill>
                <a:latin typeface="FrutigerNext LT Regular"/>
                <a:ea typeface="华文细黑" panose="02010600040101010101" pitchFamily="2" charset="-122"/>
              </a:endParaRPr>
            </a:p>
          </p:txBody>
        </p:sp>
        <p:sp>
          <p:nvSpPr>
            <p:cNvPr id="78" name="Text Box 24"/>
            <p:cNvSpPr txBox="1">
              <a:spLocks noChangeArrowheads="1"/>
            </p:cNvSpPr>
            <p:nvPr/>
          </p:nvSpPr>
          <p:spPr bwMode="auto">
            <a:xfrm>
              <a:off x="2139156" y="2163313"/>
              <a:ext cx="2031325" cy="355573"/>
            </a:xfrm>
            <a:prstGeom prst="rect">
              <a:avLst/>
            </a:prstGeom>
            <a:noFill/>
            <a:ln w="9525" algn="ctr">
              <a:noFill/>
              <a:miter lim="800000"/>
            </a:ln>
            <a:effectLst/>
          </p:spPr>
          <p:txBody>
            <a:bodyPr wrap="square">
              <a:spAutoFit/>
            </a:bodyPr>
            <a:lstStyle/>
            <a:p>
              <a:pPr algn="r" defTabSz="914400" eaLnBrk="0" fontAlgn="t" hangingPunct="0">
                <a:spcBef>
                  <a:spcPct val="0"/>
                </a:spcBef>
                <a:spcAft>
                  <a:spcPct val="0"/>
                </a:spcAft>
              </a:pPr>
              <a:r>
                <a:rPr lang="zh-CN" altLang="en-US" sz="2400" dirty="0">
                  <a:solidFill>
                    <a:srgbClr val="C00000"/>
                  </a:solidFill>
                  <a:latin typeface="FrutigerNext LT Regular"/>
                  <a:ea typeface="华文细黑" panose="02010600040101010101" pitchFamily="2" charset="-122"/>
                </a:rPr>
                <a:t>数据易被窃取</a:t>
              </a:r>
              <a:endParaRPr lang="en-US" altLang="zh-CN" sz="2400" dirty="0">
                <a:solidFill>
                  <a:srgbClr val="C00000"/>
                </a:solidFill>
                <a:latin typeface="FrutigerNext LT Regular"/>
                <a:ea typeface="华文细黑" panose="02010600040101010101" pitchFamily="2" charset="-122"/>
              </a:endParaRPr>
            </a:p>
          </p:txBody>
        </p:sp>
        <p:sp>
          <p:nvSpPr>
            <p:cNvPr id="79" name="Text Box 25"/>
            <p:cNvSpPr txBox="1">
              <a:spLocks noChangeArrowheads="1"/>
            </p:cNvSpPr>
            <p:nvPr/>
          </p:nvSpPr>
          <p:spPr bwMode="auto">
            <a:xfrm>
              <a:off x="7956431" y="3999331"/>
              <a:ext cx="3262432" cy="355573"/>
            </a:xfrm>
            <a:prstGeom prst="rect">
              <a:avLst/>
            </a:prstGeom>
            <a:noFill/>
            <a:ln w="9525" algn="ctr">
              <a:noFill/>
              <a:miter lim="800000"/>
            </a:ln>
            <a:effectLst/>
          </p:spPr>
          <p:txBody>
            <a:bodyPr wrap="square">
              <a:spAutoFit/>
            </a:bodyPr>
            <a:lstStyle/>
            <a:p>
              <a:pPr defTabSz="914400" eaLnBrk="0" fontAlgn="t" hangingPunct="0">
                <a:spcBef>
                  <a:spcPct val="0"/>
                </a:spcBef>
                <a:spcAft>
                  <a:spcPct val="0"/>
                </a:spcAft>
              </a:pPr>
              <a:r>
                <a:rPr lang="zh-CN" altLang="en-US" sz="2400" dirty="0">
                  <a:solidFill>
                    <a:srgbClr val="C00000"/>
                  </a:solidFill>
                  <a:latin typeface="FrutigerNext LT Regular"/>
                  <a:ea typeface="华文细黑" panose="02010600040101010101" pitchFamily="2" charset="-122"/>
                </a:rPr>
                <a:t>未经授权使用网络服务</a:t>
              </a:r>
              <a:endParaRPr lang="en-US" altLang="zh-CN" sz="2400" dirty="0">
                <a:solidFill>
                  <a:srgbClr val="C00000"/>
                </a:solidFill>
                <a:latin typeface="FrutigerNext LT Regular"/>
                <a:ea typeface="华文细黑" panose="02010600040101010101" pitchFamily="2" charset="-122"/>
              </a:endParaRPr>
            </a:p>
          </p:txBody>
        </p:sp>
        <p:sp>
          <p:nvSpPr>
            <p:cNvPr id="80" name="Text Box 26"/>
            <p:cNvSpPr txBox="1">
              <a:spLocks noChangeArrowheads="1"/>
            </p:cNvSpPr>
            <p:nvPr/>
          </p:nvSpPr>
          <p:spPr bwMode="auto">
            <a:xfrm>
              <a:off x="6747594" y="5908138"/>
              <a:ext cx="2674130" cy="355573"/>
            </a:xfrm>
            <a:prstGeom prst="rect">
              <a:avLst/>
            </a:prstGeom>
            <a:noFill/>
            <a:ln w="9525" algn="ctr">
              <a:noFill/>
              <a:miter lim="800000"/>
            </a:ln>
            <a:effectLst/>
          </p:spPr>
          <p:txBody>
            <a:bodyPr wrap="square">
              <a:spAutoFit/>
            </a:bodyPr>
            <a:lstStyle/>
            <a:p>
              <a:pPr defTabSz="914400" eaLnBrk="0" fontAlgn="t" hangingPunct="0">
                <a:spcBef>
                  <a:spcPct val="0"/>
                </a:spcBef>
                <a:spcAft>
                  <a:spcPct val="0"/>
                </a:spcAft>
              </a:pPr>
              <a:r>
                <a:rPr lang="zh-CN" altLang="en-US" sz="2400" dirty="0">
                  <a:solidFill>
                    <a:srgbClr val="C00000"/>
                  </a:solidFill>
                  <a:latin typeface="FrutigerNext LT Regular"/>
                  <a:ea typeface="华文细黑" panose="02010600040101010101" pitchFamily="2" charset="-122"/>
                </a:rPr>
                <a:t>安全协议</a:t>
              </a:r>
              <a:r>
                <a:rPr lang="en-US" altLang="zh-CN" sz="2400" dirty="0">
                  <a:solidFill>
                    <a:srgbClr val="C00000"/>
                  </a:solidFill>
                  <a:latin typeface="FrutigerNext LT Regular"/>
                  <a:ea typeface="华文细黑" panose="02010600040101010101" pitchFamily="2" charset="-122"/>
                </a:rPr>
                <a:t>WEP</a:t>
              </a:r>
              <a:r>
                <a:rPr lang="zh-CN" altLang="en-US" sz="2400" dirty="0">
                  <a:solidFill>
                    <a:srgbClr val="C00000"/>
                  </a:solidFill>
                  <a:latin typeface="FrutigerNext LT Regular"/>
                  <a:ea typeface="华文细黑" panose="02010600040101010101" pitchFamily="2" charset="-122"/>
                </a:rPr>
                <a:t>脆弱</a:t>
              </a:r>
              <a:endParaRPr lang="en-US" altLang="zh-CN" sz="2400" dirty="0">
                <a:solidFill>
                  <a:srgbClr val="C00000"/>
                </a:solidFill>
                <a:latin typeface="FrutigerNext LT Regular"/>
                <a:ea typeface="华文细黑" panose="02010600040101010101" pitchFamily="2" charset="-122"/>
              </a:endParaRPr>
            </a:p>
          </p:txBody>
        </p:sp>
        <p:sp>
          <p:nvSpPr>
            <p:cNvPr id="81" name="Text Box 27"/>
            <p:cNvSpPr txBox="1">
              <a:spLocks noChangeArrowheads="1"/>
            </p:cNvSpPr>
            <p:nvPr/>
          </p:nvSpPr>
          <p:spPr bwMode="auto">
            <a:xfrm>
              <a:off x="2100812" y="5188058"/>
              <a:ext cx="2236510" cy="355573"/>
            </a:xfrm>
            <a:prstGeom prst="rect">
              <a:avLst/>
            </a:prstGeom>
            <a:noFill/>
            <a:ln w="9525" algn="ctr">
              <a:noFill/>
              <a:miter lim="800000"/>
            </a:ln>
            <a:effectLst/>
          </p:spPr>
          <p:txBody>
            <a:bodyPr wrap="square">
              <a:spAutoFit/>
            </a:bodyPr>
            <a:lstStyle/>
            <a:p>
              <a:pPr algn="r" defTabSz="914400" eaLnBrk="0" fontAlgn="t" hangingPunct="0">
                <a:spcBef>
                  <a:spcPct val="0"/>
                </a:spcBef>
                <a:spcAft>
                  <a:spcPct val="0"/>
                </a:spcAft>
              </a:pPr>
              <a:r>
                <a:rPr lang="en-US" altLang="zh-CN" sz="2400" dirty="0">
                  <a:solidFill>
                    <a:srgbClr val="C00000"/>
                  </a:solidFill>
                  <a:latin typeface="FrutigerNext LT Regular"/>
                  <a:ea typeface="华文细黑" panose="02010600040101010101" pitchFamily="2" charset="-122"/>
                </a:rPr>
                <a:t>Rogue</a:t>
              </a:r>
              <a:r>
                <a:rPr lang="zh-CN" altLang="en-US" sz="2400" dirty="0">
                  <a:solidFill>
                    <a:srgbClr val="C00000"/>
                  </a:solidFill>
                  <a:latin typeface="FrutigerNext LT Regular"/>
                  <a:ea typeface="华文细黑" panose="02010600040101010101" pitchFamily="2" charset="-122"/>
                </a:rPr>
                <a:t>设备入侵</a:t>
              </a:r>
              <a:endParaRPr lang="en-US" altLang="zh-CN" sz="2400" dirty="0">
                <a:solidFill>
                  <a:srgbClr val="C00000"/>
                </a:solidFill>
                <a:latin typeface="FrutigerNext LT Regular"/>
                <a:ea typeface="华文细黑" panose="02010600040101010101" pitchFamily="2" charset="-122"/>
              </a:endParaRPr>
            </a:p>
          </p:txBody>
        </p:sp>
        <p:grpSp>
          <p:nvGrpSpPr>
            <p:cNvPr id="82" name="Group 29"/>
            <p:cNvGrpSpPr/>
            <p:nvPr/>
          </p:nvGrpSpPr>
          <p:grpSpPr bwMode="auto">
            <a:xfrm>
              <a:off x="4091440" y="4716900"/>
              <a:ext cx="360363" cy="360363"/>
              <a:chOff x="1973" y="1706"/>
              <a:chExt cx="227" cy="227"/>
            </a:xfrm>
          </p:grpSpPr>
          <p:sp>
            <p:nvSpPr>
              <p:cNvPr id="83" name="Oval 30"/>
              <p:cNvSpPr>
                <a:spLocks noChangeArrowheads="1"/>
              </p:cNvSpPr>
              <p:nvPr/>
            </p:nvSpPr>
            <p:spPr bwMode="gray">
              <a:xfrm>
                <a:off x="1973" y="1706"/>
                <a:ext cx="227" cy="227"/>
              </a:xfrm>
              <a:prstGeom prst="ellipse">
                <a:avLst/>
              </a:prstGeom>
              <a:gradFill rotWithShape="1">
                <a:gsLst>
                  <a:gs pos="0">
                    <a:srgbClr val="99CCCC">
                      <a:gamma/>
                      <a:tint val="33725"/>
                      <a:invGamma/>
                    </a:srgbClr>
                  </a:gs>
                  <a:gs pos="100000">
                    <a:srgbClr val="99CCCC"/>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84" name="Oval 31"/>
              <p:cNvSpPr>
                <a:spLocks noChangeArrowheads="1"/>
              </p:cNvSpPr>
              <p:nvPr/>
            </p:nvSpPr>
            <p:spPr bwMode="gray">
              <a:xfrm>
                <a:off x="1983" y="1725"/>
                <a:ext cx="141" cy="142"/>
              </a:xfrm>
              <a:prstGeom prst="ellipse">
                <a:avLst/>
              </a:prstGeom>
              <a:gradFill rotWithShape="1">
                <a:gsLst>
                  <a:gs pos="0">
                    <a:srgbClr val="FFC5C5">
                      <a:gamma/>
                      <a:tint val="33725"/>
                      <a:invGamma/>
                    </a:srgbClr>
                  </a:gs>
                  <a:gs pos="100000">
                    <a:srgbClr val="FFC5C5">
                      <a:alpha val="0"/>
                    </a:srgbClr>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grpSp>
          <p:nvGrpSpPr>
            <p:cNvPr id="85" name="Group 35"/>
            <p:cNvGrpSpPr/>
            <p:nvPr/>
          </p:nvGrpSpPr>
          <p:grpSpPr bwMode="auto">
            <a:xfrm>
              <a:off x="6676232" y="2152208"/>
              <a:ext cx="360363" cy="360362"/>
              <a:chOff x="1973" y="1706"/>
              <a:chExt cx="227" cy="227"/>
            </a:xfrm>
          </p:grpSpPr>
          <p:sp>
            <p:nvSpPr>
              <p:cNvPr id="86" name="Oval 36"/>
              <p:cNvSpPr>
                <a:spLocks noChangeArrowheads="1"/>
              </p:cNvSpPr>
              <p:nvPr/>
            </p:nvSpPr>
            <p:spPr bwMode="gray">
              <a:xfrm>
                <a:off x="1973" y="1706"/>
                <a:ext cx="227" cy="227"/>
              </a:xfrm>
              <a:prstGeom prst="ellipse">
                <a:avLst/>
              </a:prstGeom>
              <a:gradFill rotWithShape="1">
                <a:gsLst>
                  <a:gs pos="0">
                    <a:srgbClr val="99CCCC">
                      <a:gamma/>
                      <a:tint val="33725"/>
                      <a:invGamma/>
                    </a:srgbClr>
                  </a:gs>
                  <a:gs pos="100000">
                    <a:srgbClr val="99CCCC"/>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87" name="Oval 37"/>
              <p:cNvSpPr>
                <a:spLocks noChangeArrowheads="1"/>
              </p:cNvSpPr>
              <p:nvPr/>
            </p:nvSpPr>
            <p:spPr bwMode="gray">
              <a:xfrm>
                <a:off x="1983" y="1725"/>
                <a:ext cx="141" cy="142"/>
              </a:xfrm>
              <a:prstGeom prst="ellipse">
                <a:avLst/>
              </a:prstGeom>
              <a:gradFill rotWithShape="1">
                <a:gsLst>
                  <a:gs pos="0">
                    <a:srgbClr val="FFC5C5">
                      <a:gamma/>
                      <a:tint val="33725"/>
                      <a:invGamma/>
                    </a:srgbClr>
                  </a:gs>
                  <a:gs pos="100000">
                    <a:srgbClr val="FFC5C5">
                      <a:alpha val="0"/>
                    </a:srgbClr>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grpSp>
          <p:nvGrpSpPr>
            <p:cNvPr id="88" name="Group 38"/>
            <p:cNvGrpSpPr/>
            <p:nvPr/>
          </p:nvGrpSpPr>
          <p:grpSpPr bwMode="auto">
            <a:xfrm>
              <a:off x="7652545" y="3888933"/>
              <a:ext cx="360362" cy="360362"/>
              <a:chOff x="1973" y="1706"/>
              <a:chExt cx="227" cy="227"/>
            </a:xfrm>
          </p:grpSpPr>
          <p:sp>
            <p:nvSpPr>
              <p:cNvPr id="89" name="Oval 39"/>
              <p:cNvSpPr>
                <a:spLocks noChangeArrowheads="1"/>
              </p:cNvSpPr>
              <p:nvPr/>
            </p:nvSpPr>
            <p:spPr bwMode="gray">
              <a:xfrm>
                <a:off x="1973" y="1706"/>
                <a:ext cx="227" cy="227"/>
              </a:xfrm>
              <a:prstGeom prst="ellipse">
                <a:avLst/>
              </a:prstGeom>
              <a:gradFill rotWithShape="1">
                <a:gsLst>
                  <a:gs pos="0">
                    <a:srgbClr val="99CCCC">
                      <a:gamma/>
                      <a:tint val="33725"/>
                      <a:invGamma/>
                    </a:srgbClr>
                  </a:gs>
                  <a:gs pos="100000">
                    <a:srgbClr val="99CCCC"/>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90" name="Oval 40"/>
              <p:cNvSpPr>
                <a:spLocks noChangeArrowheads="1"/>
              </p:cNvSpPr>
              <p:nvPr/>
            </p:nvSpPr>
            <p:spPr bwMode="gray">
              <a:xfrm>
                <a:off x="1983" y="1725"/>
                <a:ext cx="141" cy="142"/>
              </a:xfrm>
              <a:prstGeom prst="ellipse">
                <a:avLst/>
              </a:prstGeom>
              <a:gradFill rotWithShape="1">
                <a:gsLst>
                  <a:gs pos="0">
                    <a:srgbClr val="FFC5C5">
                      <a:gamma/>
                      <a:tint val="33725"/>
                      <a:invGamma/>
                    </a:srgbClr>
                  </a:gs>
                  <a:gs pos="100000">
                    <a:srgbClr val="FFC5C5">
                      <a:alpha val="0"/>
                    </a:srgbClr>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grpSp>
          <p:nvGrpSpPr>
            <p:cNvPr id="91" name="Group 41"/>
            <p:cNvGrpSpPr/>
            <p:nvPr/>
          </p:nvGrpSpPr>
          <p:grpSpPr bwMode="auto">
            <a:xfrm>
              <a:off x="6701632" y="5458970"/>
              <a:ext cx="360363" cy="360363"/>
              <a:chOff x="1973" y="1706"/>
              <a:chExt cx="227" cy="227"/>
            </a:xfrm>
          </p:grpSpPr>
          <p:sp>
            <p:nvSpPr>
              <p:cNvPr id="92" name="Oval 42"/>
              <p:cNvSpPr>
                <a:spLocks noChangeArrowheads="1"/>
              </p:cNvSpPr>
              <p:nvPr/>
            </p:nvSpPr>
            <p:spPr bwMode="gray">
              <a:xfrm>
                <a:off x="1973" y="1706"/>
                <a:ext cx="227" cy="227"/>
              </a:xfrm>
              <a:prstGeom prst="ellipse">
                <a:avLst/>
              </a:prstGeom>
              <a:gradFill rotWithShape="1">
                <a:gsLst>
                  <a:gs pos="0">
                    <a:srgbClr val="99CCCC">
                      <a:gamma/>
                      <a:tint val="33725"/>
                      <a:invGamma/>
                    </a:srgbClr>
                  </a:gs>
                  <a:gs pos="100000">
                    <a:srgbClr val="99CCCC"/>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sp>
            <p:nvSpPr>
              <p:cNvPr id="93" name="Oval 43"/>
              <p:cNvSpPr>
                <a:spLocks noChangeArrowheads="1"/>
              </p:cNvSpPr>
              <p:nvPr/>
            </p:nvSpPr>
            <p:spPr bwMode="gray">
              <a:xfrm>
                <a:off x="1983" y="1725"/>
                <a:ext cx="141" cy="142"/>
              </a:xfrm>
              <a:prstGeom prst="ellipse">
                <a:avLst/>
              </a:prstGeom>
              <a:gradFill rotWithShape="1">
                <a:gsLst>
                  <a:gs pos="0">
                    <a:srgbClr val="FFC5C5">
                      <a:gamma/>
                      <a:tint val="33725"/>
                      <a:invGamma/>
                    </a:srgbClr>
                  </a:gs>
                  <a:gs pos="100000">
                    <a:srgbClr val="FFC5C5">
                      <a:alpha val="0"/>
                    </a:srgbClr>
                  </a:gs>
                </a:gsLst>
                <a:path path="shape">
                  <a:fillToRect l="50000" t="50000" r="50000" b="50000"/>
                </a:path>
              </a:gradFill>
              <a:ln w="9525" algn="ctr">
                <a:noFill/>
                <a:round/>
              </a:ln>
              <a:effectLst/>
            </p:spPr>
            <p:txBody>
              <a:bodyPr wrap="none" anchor="ctr"/>
              <a:lstStyle/>
              <a:p>
                <a:pPr marL="0" marR="0" lvl="0" indent="0" defTabSz="914400" eaLnBrk="1" fontAlgn="t"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a:ln>
                    <a:noFill/>
                  </a:ln>
                  <a:solidFill>
                    <a:srgbClr val="000000"/>
                  </a:solidFill>
                  <a:effectLst/>
                  <a:uLnTx/>
                  <a:uFillTx/>
                  <a:latin typeface="FrutigerNext LT Regular"/>
                  <a:ea typeface="华文细黑" panose="02010600040101010101" pitchFamily="2" charset="-122"/>
                </a:endParaRPr>
              </a:p>
            </p:txBody>
          </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WLAN</a:t>
            </a:r>
            <a:r>
              <a:rPr lang="zh-CN" altLang="en-US" dirty="0" smtClean="0">
                <a:latin typeface="黑体" panose="02010600030101010101" charset="-122"/>
                <a:ea typeface="黑体" panose="02010600030101010101" charset="-122"/>
                <a:sym typeface="+mn-ea"/>
              </a:rPr>
              <a:t>安全需求</a:t>
            </a:r>
            <a:endParaRPr lang="en-US" altLang="zh-CN" dirty="0"/>
          </a:p>
        </p:txBody>
      </p:sp>
      <p:sp>
        <p:nvSpPr>
          <p:cNvPr id="6" name="内容占位符 2"/>
          <p:cNvSpPr txBox="1"/>
          <p:nvPr/>
        </p:nvSpPr>
        <p:spPr>
          <a:xfrm>
            <a:off x="1048385" y="1357630"/>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1" indent="-548640" algn="l">
              <a:lnSpc>
                <a:spcPct val="150000"/>
              </a:lnSpc>
              <a:spcBef>
                <a:spcPts val="0"/>
              </a:spcBef>
              <a:buSzPct val="95000"/>
            </a:pPr>
            <a:r>
              <a:rPr lang="zh-CN" altLang="en-US" sz="3600" dirty="0">
                <a:solidFill>
                  <a:srgbClr val="FF0000"/>
                </a:solidFill>
                <a:latin typeface="Arial" panose="020B0604020202020204" pitchFamily="34" charset="0"/>
                <a:ea typeface="微软雅黑" panose="020B0503020204020204" pitchFamily="34" charset="-122"/>
                <a:sym typeface="+mn-ea"/>
              </a:rPr>
              <a:t>保护</a:t>
            </a:r>
            <a:r>
              <a:rPr lang="en-US" altLang="zh-CN" sz="3600" dirty="0">
                <a:solidFill>
                  <a:srgbClr val="FF0000"/>
                </a:solidFill>
                <a:latin typeface="Arial" panose="020B0604020202020204" pitchFamily="34" charset="0"/>
                <a:ea typeface="微软雅黑" panose="020B0503020204020204" pitchFamily="34" charset="-122"/>
                <a:sym typeface="+mn-ea"/>
              </a:rPr>
              <a:t>WLAN</a:t>
            </a:r>
            <a:r>
              <a:rPr lang="zh-CN" altLang="en-US" sz="3600" dirty="0">
                <a:solidFill>
                  <a:srgbClr val="FF0000"/>
                </a:solidFill>
                <a:latin typeface="Arial" panose="020B0604020202020204" pitchFamily="34" charset="0"/>
                <a:ea typeface="微软雅黑" panose="020B0503020204020204" pitchFamily="34" charset="-122"/>
                <a:sym typeface="+mn-ea"/>
              </a:rPr>
              <a:t>网络</a:t>
            </a:r>
            <a:endPar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60220" lvl="2" indent="-571500" algn="l">
              <a:lnSpc>
                <a:spcPct val="150000"/>
              </a:lnSpc>
              <a:spcBef>
                <a:spcPts val="0"/>
              </a:spcBef>
              <a:buSzPct val="95000"/>
              <a:buFont typeface="Wingdings" panose="05000000000000000000" charset="0"/>
              <a:buChar char="Ø"/>
            </a:pPr>
            <a:r>
              <a:rPr lang="zh-CN" altLang="en-US" sz="3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防止信息被窃取</a:t>
            </a:r>
            <a:endParaRPr lang="zh-CN" altLang="en-US" sz="3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217420" lvl="3" indent="-571500" algn="l">
              <a:lnSpc>
                <a:spcPct val="150000"/>
              </a:lnSpc>
              <a:spcBef>
                <a:spcPts val="0"/>
              </a:spcBef>
              <a:buSzPct val="95000"/>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通过软件侦听无线信息</a:t>
            </a:r>
            <a:endParaRPr lang="zh-CN" altLang="en-US" sz="3000" dirty="0">
              <a:solidFill>
                <a:srgbClr val="9B0100"/>
              </a:solidFill>
              <a:latin typeface="微软雅黑" panose="020B0503020204020204" pitchFamily="34" charset="-122"/>
              <a:ea typeface="微软雅黑" panose="020B0503020204020204" pitchFamily="34" charset="-122"/>
              <a:sym typeface="+mn-ea"/>
            </a:endParaRPr>
          </a:p>
          <a:p>
            <a:pPr marL="2217420" lvl="3" indent="-571500" algn="l">
              <a:lnSpc>
                <a:spcPct val="150000"/>
              </a:lnSpc>
              <a:spcBef>
                <a:spcPts val="0"/>
              </a:spcBef>
              <a:buSzPct val="95000"/>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通信内容反向解密</a:t>
            </a:r>
            <a:endParaRPr lang="zh-CN" altLang="zh-CN" sz="3000" dirty="0" smtClean="0">
              <a:solidFill>
                <a:srgbClr val="9B01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60220" lvl="2" indent="-571500" algn="l">
              <a:lnSpc>
                <a:spcPct val="150000"/>
              </a:lnSpc>
              <a:spcBef>
                <a:spcPts val="0"/>
              </a:spcBef>
              <a:buFont typeface="Wingdings" panose="05000000000000000000" charset="0"/>
              <a:buChar char="Ø"/>
            </a:pPr>
            <a:r>
              <a:rPr lang="zh-CN" altLang="en-US" sz="3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防止未经授权的访问</a:t>
            </a:r>
            <a:endParaRPr lang="zh-CN" altLang="en-US" sz="3000" dirty="0">
              <a:solidFill>
                <a:srgbClr val="9B0100"/>
              </a:solidFill>
              <a:latin typeface="微软雅黑" panose="020B0503020204020204" pitchFamily="34" charset="-122"/>
              <a:ea typeface="微软雅黑" panose="020B0503020204020204" pitchFamily="34" charset="-122"/>
            </a:endParaRPr>
          </a:p>
          <a:p>
            <a:pPr marL="2217420" lvl="3" indent="-571500" algn="l">
              <a:lnSpc>
                <a:spcPct val="150000"/>
              </a:lnSpc>
              <a:spcBef>
                <a:spcPts val="0"/>
              </a:spcBef>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非法用户接入</a:t>
            </a:r>
            <a:endParaRPr lang="zh-CN" altLang="en-US" sz="3000" dirty="0">
              <a:solidFill>
                <a:srgbClr val="9B0100"/>
              </a:solidFill>
              <a:latin typeface="微软雅黑" panose="020B0503020204020204" pitchFamily="34" charset="-122"/>
              <a:ea typeface="微软雅黑" panose="020B0503020204020204" pitchFamily="34" charset="-122"/>
            </a:endParaRPr>
          </a:p>
          <a:p>
            <a:pPr marL="2217420" lvl="3" indent="-571500" algn="l">
              <a:lnSpc>
                <a:spcPct val="150000"/>
              </a:lnSpc>
              <a:spcBef>
                <a:spcPts val="0"/>
              </a:spcBef>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越权访问资源</a:t>
            </a:r>
            <a:endParaRPr lang="zh-CN" altLang="en-US" sz="3000" dirty="0">
              <a:solidFill>
                <a:srgbClr val="9B0100"/>
              </a:solidFill>
              <a:latin typeface="微软雅黑" panose="020B0503020204020204" pitchFamily="34" charset="-122"/>
              <a:ea typeface="微软雅黑" panose="020B0503020204020204" pitchFamily="34" charset="-122"/>
            </a:endParaRPr>
          </a:p>
          <a:p>
            <a:pPr marL="1760220" lvl="2" indent="-571500" algn="l">
              <a:lnSpc>
                <a:spcPct val="150000"/>
              </a:lnSpc>
              <a:spcBef>
                <a:spcPts val="0"/>
              </a:spcBef>
              <a:buFont typeface="Wingdings" panose="05000000000000000000" charset="0"/>
              <a:buChar char="Ø"/>
            </a:pPr>
            <a:r>
              <a:rPr lang="zh-CN" altLang="en-US" sz="3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提供稳定高效的无线接入</a:t>
            </a:r>
            <a:endParaRPr lang="zh-CN" altLang="en-US" sz="3000" dirty="0">
              <a:solidFill>
                <a:srgbClr val="9B0100"/>
              </a:solidFill>
              <a:latin typeface="微软雅黑" panose="020B0503020204020204" pitchFamily="34" charset="-122"/>
              <a:ea typeface="微软雅黑" panose="020B0503020204020204" pitchFamily="34" charset="-122"/>
            </a:endParaRPr>
          </a:p>
          <a:p>
            <a:pPr marL="2217420" lvl="3" indent="-571500" algn="l">
              <a:lnSpc>
                <a:spcPct val="150000"/>
              </a:lnSpc>
              <a:spcBef>
                <a:spcPts val="0"/>
              </a:spcBef>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非法AP等信息干扰导致信号不稳定</a:t>
            </a:r>
            <a:endParaRPr lang="zh-CN" altLang="en-US" sz="3000" dirty="0">
              <a:solidFill>
                <a:srgbClr val="9B0100"/>
              </a:solidFill>
              <a:latin typeface="微软雅黑" panose="020B0503020204020204" pitchFamily="34" charset="-122"/>
              <a:ea typeface="微软雅黑" panose="020B0503020204020204" pitchFamily="34" charset="-122"/>
            </a:endParaRPr>
          </a:p>
          <a:p>
            <a:pPr marL="2217420" lvl="3" indent="-571500" algn="l">
              <a:lnSpc>
                <a:spcPct val="150000"/>
              </a:lnSpc>
              <a:spcBef>
                <a:spcPts val="0"/>
              </a:spcBef>
              <a:buFont typeface="Wingdings" panose="05000000000000000000" charset="0"/>
              <a:buChar char="u"/>
            </a:pPr>
            <a:r>
              <a:rPr lang="zh-CN" altLang="en-US" sz="3000" dirty="0">
                <a:solidFill>
                  <a:srgbClr val="9B0100"/>
                </a:solidFill>
                <a:latin typeface="微软雅黑" panose="020B0503020204020204" pitchFamily="34" charset="-122"/>
                <a:ea typeface="微软雅黑" panose="020B0503020204020204" pitchFamily="34" charset="-122"/>
                <a:sym typeface="+mn-ea"/>
              </a:rPr>
              <a:t>拒绝服务攻击导致WLAN不可用</a:t>
            </a:r>
            <a:endParaRPr lang="zh-CN" altLang="en-US" sz="3000" dirty="0">
              <a:solidFill>
                <a:srgbClr val="9B0100"/>
              </a:solidFill>
              <a:latin typeface="微软雅黑" panose="020B0503020204020204" pitchFamily="34" charset="-122"/>
              <a:ea typeface="微软雅黑" panose="020B0503020204020204" pitchFamily="34" charset="-122"/>
            </a:endParaRPr>
          </a:p>
          <a:p>
            <a:pPr marL="571500" lvl="1" indent="-571500" algn="l">
              <a:lnSpc>
                <a:spcPct val="150000"/>
              </a:lnSpc>
              <a:spcBef>
                <a:spcPts val="0"/>
              </a:spcBef>
              <a:buSzPct val="95000"/>
              <a:buFont typeface="Wingdings" panose="05000000000000000000" charset="0"/>
              <a:buChar char="Ø"/>
            </a:pPr>
            <a:endParaRPr lang="zh-CN" altLang="zh-CN" sz="3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nSpc>
                <a:spcPct val="150000"/>
              </a:lnSpc>
            </a:pPr>
            <a:endParaRPr lang="zh-CN" altLang="en-US" sz="3200" dirty="0">
              <a:solidFill>
                <a:srgbClr val="9B0100"/>
              </a:solidFill>
              <a:latin typeface="微软雅黑" panose="020B0503020204020204" pitchFamily="34" charset="-122"/>
              <a:ea typeface="微软雅黑" panose="020B0503020204020204" pitchFamily="34" charset="-122"/>
              <a:sym typeface="+mn-ea"/>
            </a:endParaRPr>
          </a:p>
          <a:p>
            <a:pPr marL="1737360" lvl="2" indent="-548640">
              <a:lnSpc>
                <a:spcPct val="150000"/>
              </a:lnSpc>
              <a:buFont typeface="Wingdings 2" panose="05020102010507070707" charset="0"/>
              <a:buChar char=""/>
            </a:pPr>
            <a:endParaRPr lang="zh-CN" altLang="zh-CN" sz="3600" dirty="0" smtClean="0">
              <a:solidFill>
                <a:srgbClr val="9B01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grpSp>
        <p:nvGrpSpPr>
          <p:cNvPr id="2" name="组合 1"/>
          <p:cNvGrpSpPr/>
          <p:nvPr/>
        </p:nvGrpSpPr>
        <p:grpSpPr>
          <a:xfrm>
            <a:off x="12334240" y="2719705"/>
            <a:ext cx="4732020" cy="5972175"/>
            <a:chOff x="6603631" y="1856457"/>
            <a:chExt cx="3825875" cy="4622779"/>
          </a:xfrm>
        </p:grpSpPr>
        <p:sp>
          <p:nvSpPr>
            <p:cNvPr id="12" name="椭圆 11"/>
            <p:cNvSpPr/>
            <p:nvPr/>
          </p:nvSpPr>
          <p:spPr bwMode="auto">
            <a:xfrm>
              <a:off x="6603631" y="1856457"/>
              <a:ext cx="3825875" cy="3139725"/>
            </a:xfrm>
            <a:prstGeom prst="ellipse">
              <a:avLst/>
            </a:prstGeom>
            <a:noFill/>
            <a:ln w="15875" cap="flat" cmpd="sng" algn="ctr">
              <a:solidFill>
                <a:srgbClr val="0070C0"/>
              </a:solidFill>
              <a:prstDash val="lgDash"/>
              <a:round/>
              <a:headEnd type="none" w="med" len="med"/>
              <a:tailEnd type="none" w="med" len="med"/>
            </a:ln>
            <a:effectLst/>
          </p:spPr>
          <p:txBody>
            <a:bodyPr vert="horz" wrap="square" lIns="91440" tIns="45720" rIns="91440" bIns="45720" numCol="1" rtlCol="0" anchor="t" anchorCtr="0" compatLnSpc="1">
              <a:spAutoFit/>
            </a:bodyPr>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en-US" altLang="zh-CN" sz="1600" dirty="0">
                <a:latin typeface="Arial" panose="020B0604020202020204" pitchFamily="34" charset="0"/>
                <a:ea typeface="宋体" panose="02010600030101010101" pitchFamily="2" charset="-122"/>
                <a:cs typeface="Arial" panose="020B0604020202020204" pitchFamily="34" charset="0"/>
              </a:endParaRPr>
            </a:p>
            <a:p>
              <a:pPr algn="ctr"/>
              <a:endParaRPr lang="zh-CN" altLang="en-US" sz="1600" dirty="0">
                <a:latin typeface="Arial" panose="020B0604020202020204" pitchFamily="34" charset="0"/>
                <a:ea typeface="宋体" panose="02010600030101010101" pitchFamily="2" charset="-122"/>
                <a:cs typeface="Arial" panose="020B0604020202020204" pitchFamily="34" charset="0"/>
              </a:endParaRPr>
            </a:p>
          </p:txBody>
        </p:sp>
        <p:pic>
          <p:nvPicPr>
            <p:cNvPr id="13" name="Picture 3"/>
            <p:cNvPicPr>
              <a:picLocks noChangeAspect="1" noChangeArrowheads="1"/>
            </p:cNvPicPr>
            <p:nvPr/>
          </p:nvPicPr>
          <p:blipFill>
            <a:blip r:embed="rId1" cstate="print">
              <a:clrChange>
                <a:clrFrom>
                  <a:srgbClr val="FFFFFF"/>
                </a:clrFrom>
                <a:clrTo>
                  <a:srgbClr val="FFFFFF">
                    <a:alpha val="0"/>
                  </a:srgbClr>
                </a:clrTo>
              </a:clrChange>
              <a:duotone>
                <a:prstClr val="black"/>
                <a:srgbClr val="00B0F0">
                  <a:tint val="45000"/>
                  <a:satMod val="400000"/>
                </a:srgbClr>
              </a:duotone>
            </a:blip>
            <a:srcRect/>
            <a:stretch>
              <a:fillRect/>
            </a:stretch>
          </p:blipFill>
          <p:spPr bwMode="auto">
            <a:xfrm>
              <a:off x="6786806" y="2504529"/>
              <a:ext cx="3247037" cy="2376264"/>
            </a:xfrm>
            <a:prstGeom prst="rect">
              <a:avLst/>
            </a:prstGeom>
            <a:noFill/>
            <a:ln w="9525">
              <a:noFill/>
              <a:miter lim="800000"/>
              <a:headEnd/>
              <a:tailEnd/>
            </a:ln>
          </p:spPr>
        </p:pic>
        <p:pic>
          <p:nvPicPr>
            <p:cNvPr id="14" name="Picture 2"/>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4">
                  <a:tint val="45000"/>
                  <a:satMod val="400000"/>
                </a:schemeClr>
              </a:duotone>
            </a:blip>
            <a:srcRect/>
            <a:stretch>
              <a:fillRect/>
            </a:stretch>
          </p:blipFill>
          <p:spPr bwMode="auto">
            <a:xfrm>
              <a:off x="8053242" y="5240833"/>
              <a:ext cx="1115926" cy="1238403"/>
            </a:xfrm>
            <a:prstGeom prst="rect">
              <a:avLst/>
            </a:prstGeom>
            <a:noFill/>
            <a:ln w="9525">
              <a:noFill/>
              <a:miter lim="800000"/>
              <a:headEnd/>
              <a:tailEnd/>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隐蔽终端与暴露终端</a:t>
            </a:r>
            <a:endParaRPr lang="en-US" altLang="zh-CN" dirty="0"/>
          </a:p>
        </p:txBody>
      </p:sp>
      <p:pic>
        <p:nvPicPr>
          <p:cNvPr id="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1011" y="5661180"/>
            <a:ext cx="9290031" cy="404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511" y="1760711"/>
            <a:ext cx="9550987" cy="393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WLAN</a:t>
            </a:r>
            <a:r>
              <a:rPr lang="zh-CN" altLang="en-US" dirty="0" smtClean="0">
                <a:latin typeface="黑体" panose="02010600030101010101" charset="-122"/>
                <a:ea typeface="黑体" panose="02010600030101010101" charset="-122"/>
                <a:sym typeface="+mn-ea"/>
              </a:rPr>
              <a:t>安全需求</a:t>
            </a:r>
            <a:endParaRPr lang="en-US" altLang="zh-CN" dirty="0"/>
          </a:p>
        </p:txBody>
      </p:sp>
      <p:sp>
        <p:nvSpPr>
          <p:cNvPr id="6" name="内容占位符 2"/>
          <p:cNvSpPr txBox="1"/>
          <p:nvPr/>
        </p:nvSpPr>
        <p:spPr>
          <a:xfrm>
            <a:off x="1048385" y="1550035"/>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548640" lvl="1" indent="-548640" algn="l">
              <a:lnSpc>
                <a:spcPct val="150000"/>
              </a:lnSpc>
              <a:spcBef>
                <a:spcPts val="0"/>
              </a:spcBef>
              <a:buSzPct val="95000"/>
            </a:pP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针对</a:t>
            </a:r>
            <a:r>
              <a:rPr lang="en-US" altLang="zh-CN"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WLAN</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面临的安全威胁，目前最常用的两种安全防御机制是</a:t>
            </a:r>
            <a:r>
              <a:rPr lang="zh-CN" altLang="en-US"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认证</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和</a:t>
            </a:r>
            <a:r>
              <a:rPr lang="zh-CN" altLang="en-US" sz="32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加密</a:t>
            </a:r>
            <a:r>
              <a:rPr lang="zh-CN" altLang="en-US" sz="32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endParaRPr lang="zh-CN" altLang="zh-CN" sz="32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nSpc>
                <a:spcPct val="150000"/>
              </a:lnSpc>
            </a:pPr>
            <a:r>
              <a:rPr lang="zh-CN" altLang="zh-CN" sz="3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访问控制：</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只有合法的实体才能够访问</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及其相关资源。</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ct val="150000"/>
              </a:lnSpc>
            </a:pPr>
            <a:r>
              <a:rPr lang="zh-CN" altLang="zh-CN" sz="3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链路保密通信：</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无线链路通信应该确保数据的</a:t>
            </a:r>
            <a:r>
              <a:rPr lang="zh-CN" altLang="zh-CN" sz="32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保密性</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32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完整性</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及数据源的</a:t>
            </a:r>
            <a:r>
              <a:rPr lang="zh-CN" altLang="zh-CN" sz="32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可认证性</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r>
              <a:rPr lang="zh-CN" altLang="zh-CN" sz="32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保护方法：</a:t>
            </a:r>
            <a:endParaRPr lang="zh-CN" altLang="zh-CN" sz="32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一是采用非密码技术的访问控制机制，</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一是采用基于密码技术的安全机制。</a:t>
            </a:r>
            <a:endParaRPr lang="zh-CN"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fontAlgn="auto">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WLAN</a:t>
            </a:r>
            <a:r>
              <a:rPr lang="zh-CN" altLang="en-US" dirty="0" smtClean="0">
                <a:latin typeface="黑体" panose="02010600030101010101" charset="-122"/>
                <a:ea typeface="黑体" panose="02010600030101010101" charset="-122"/>
                <a:sym typeface="+mn-ea"/>
              </a:rPr>
              <a:t>安全需求</a:t>
            </a:r>
            <a:endParaRPr lang="en-US" altLang="zh-CN" dirty="0"/>
          </a:p>
        </p:txBody>
      </p:sp>
      <p:sp>
        <p:nvSpPr>
          <p:cNvPr id="6" name="内容占位符 2"/>
          <p:cNvSpPr txBox="1"/>
          <p:nvPr/>
        </p:nvSpPr>
        <p:spPr>
          <a:xfrm>
            <a:off x="1048385" y="1550035"/>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a:lnSpc>
                <a:spcPct val="150000"/>
              </a:lnSpc>
              <a:spcBef>
                <a:spcPts val="0"/>
              </a:spcBef>
            </a:pPr>
            <a:r>
              <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非密码技术的访问控制机制</a:t>
            </a:r>
            <a:endPar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spcBef>
                <a:spcPct val="20000"/>
              </a:spcBef>
            </a:pPr>
            <a:r>
              <a:rPr lang="zh-CN" altLang="zh-CN" sz="3200" dirty="0" smtClean="0">
                <a:gradFill>
                  <a:gsLst>
                    <a:gs pos="0">
                      <a:srgbClr val="14CD68"/>
                    </a:gs>
                    <a:gs pos="100000">
                      <a:srgbClr val="035C7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服务集识别码SSID</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（Service Set Identifier）</a:t>
            </a:r>
            <a:r>
              <a:rPr lang="zh-CN" altLang="zh-CN" sz="32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认证</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。每个AP设有一SSID，可以把SSID作为一群WLAN子系统设备所共享的网域识别码。（</a:t>
            </a:r>
            <a:r>
              <a:rPr lang="zh-CN" altLang="zh-CN" sz="3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隐藏</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spcBef>
                <a:spcPct val="20000"/>
              </a:spcBef>
            </a:pPr>
            <a:r>
              <a:rPr lang="zh-CN" altLang="zh-CN" sz="3200" dirty="0" smtClean="0">
                <a:gradFill>
                  <a:gsLst>
                    <a:gs pos="0">
                      <a:srgbClr val="14CD68"/>
                    </a:gs>
                    <a:gs pos="100000">
                      <a:srgbClr val="035C7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地址过滤机制</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。如采用MAC地址过滤机制，配置MAC地址访问列表ACL（Access Control List）。</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50000"/>
              </a:lnSpc>
              <a:spcBef>
                <a:spcPct val="20000"/>
              </a:spcBef>
            </a:pPr>
            <a:r>
              <a:rPr lang="zh-CN" altLang="zh-CN" sz="3200" dirty="0" smtClean="0">
                <a:gradFill>
                  <a:gsLst>
                    <a:gs pos="0">
                      <a:srgbClr val="14CD68"/>
                    </a:gs>
                    <a:gs pos="100000">
                      <a:srgbClr val="035C7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定向天线或控制传输功率</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smtClean="0">
                <a:latin typeface="黑体" panose="02010600030101010101" charset="-122"/>
                <a:ea typeface="黑体" panose="02010600030101010101" charset="-122"/>
                <a:sym typeface="+mn-ea"/>
              </a:rPr>
              <a:t>WLAN安全标准发展</a:t>
            </a:r>
            <a:endParaRPr lang="en-US" altLang="zh-CN" dirty="0"/>
          </a:p>
        </p:txBody>
      </p:sp>
      <p:sp>
        <p:nvSpPr>
          <p:cNvPr id="6" name="内容占位符 2"/>
          <p:cNvSpPr txBox="1"/>
          <p:nvPr/>
        </p:nvSpPr>
        <p:spPr>
          <a:xfrm>
            <a:off x="654685" y="1302385"/>
            <a:ext cx="9820275" cy="74148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algn="l">
              <a:lnSpc>
                <a:spcPts val="4500"/>
              </a:lnSpc>
              <a:spcBef>
                <a:spcPts val="0"/>
              </a:spcBef>
              <a:buFont typeface="Wingdings" panose="05000000000000000000" charset="0"/>
              <a:buChar char="l"/>
            </a:pPr>
            <a:r>
              <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无加密认证 （SSID，Mac）</a:t>
            </a:r>
            <a:endPar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nSpc>
                <a:spcPts val="4500"/>
              </a:lnSpc>
              <a:spcBef>
                <a:spcPts val="0"/>
              </a:spcBef>
              <a:buFont typeface="Wingdings" panose="05000000000000000000" charset="0"/>
              <a:buChar char="l"/>
            </a:pPr>
            <a:r>
              <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WEP </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Wired Equivalent Privacy</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）有线等效加密技术（</a:t>
            </a:r>
            <a:r>
              <a:rPr lang="en-US" altLang="zh-CN" sz="3000" dirty="0">
                <a:solidFill>
                  <a:schemeClr val="tx1">
                    <a:lumMod val="75000"/>
                    <a:lumOff val="25000"/>
                  </a:schemeClr>
                </a:solidFill>
                <a:latin typeface="+mj-ea"/>
                <a:ea typeface="+mj-ea"/>
                <a:sym typeface="+mn-ea"/>
              </a:rPr>
              <a:t>Wireless Encryption Protocol</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63040" lvl="2" algn="l">
              <a:lnSpc>
                <a:spcPts val="4500"/>
              </a:lnSpc>
              <a:spcBef>
                <a:spcPts val="0"/>
              </a:spcBef>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支持开放认证、share key认证；WEP加密</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63040" lvl="2" algn="l">
              <a:lnSpc>
                <a:spcPts val="4500"/>
              </a:lnSpc>
              <a:spcBef>
                <a:spcPts val="0"/>
              </a:spcBef>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IEEE 802.11b标准中定义的最基本的加密技术,多用于小型的、对安全性要求不高的场合。</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nSpc>
                <a:spcPts val="4500"/>
              </a:lnSpc>
              <a:spcBef>
                <a:spcPts val="0"/>
              </a:spcBef>
              <a:buFont typeface="Wingdings" panose="05000000000000000000" charset="0"/>
              <a:buChar char="l"/>
            </a:pPr>
            <a:r>
              <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WPA</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Wi-Fi Protected Access</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Wi-Fi </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保护接入</a:t>
            </a:r>
            <a:endPar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63040" lvl="2" algn="l">
              <a:lnSpc>
                <a:spcPts val="4500"/>
              </a:lnSpc>
              <a:spcBef>
                <a:spcPts val="0"/>
              </a:spcBef>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支持PSK认证、EAP认证；TKIP、CCMP，加密</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TKIP 临时密钥完整性协议</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005840" lvl="1" indent="-494030" algn="l">
              <a:lnSpc>
                <a:spcPts val="4500"/>
              </a:lnSpc>
              <a:spcBef>
                <a:spcPts val="0"/>
              </a:spcBef>
              <a:buFont typeface="Wingdings" panose="05000000000000000000" charset="0"/>
              <a:buChar char="l"/>
            </a:pPr>
            <a:r>
              <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WPA2</a:t>
            </a:r>
            <a:endParaRPr lang="zh-CN" altLang="en-US" sz="3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63040" lvl="2" algn="l">
              <a:lnSpc>
                <a:spcPts val="4500"/>
              </a:lnSpc>
              <a:spcBef>
                <a:spcPts val="0"/>
              </a:spcBef>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支持PSK认证、EAP认证；TKIP、CCMP，加密</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AES高级加密标准</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0" indent="0">
              <a:lnSpc>
                <a:spcPts val="4500"/>
              </a:lnSpc>
              <a:spcBef>
                <a:spcPts val="0"/>
              </a:spcBef>
              <a:buFont typeface="Wingdings" panose="05000000000000000000" charset="0"/>
              <a:buChar char="l"/>
            </a:pPr>
            <a:r>
              <a:rPr lang="en-US" altLang="zh-CN" sz="3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IEEE 802.1x</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认证协议</a:t>
            </a:r>
            <a:r>
              <a:rPr lang="en-US" altLang="zh-CN" sz="3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基于端口的访问控制协议</a:t>
            </a:r>
            <a:r>
              <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nSpc>
                <a:spcPts val="4500"/>
              </a:lnSpc>
              <a:spcBef>
                <a:spcPts val="0"/>
              </a:spcBef>
              <a:buFont typeface="Wingdings" panose="05000000000000000000" charset="0"/>
              <a:buChar char="l"/>
            </a:pP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WAPI  (</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中国的加密标准</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3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463040" lvl="2" algn="l">
              <a:lnSpc>
                <a:spcPts val="4500"/>
              </a:lnSpc>
              <a:spcBef>
                <a:spcPts val="0"/>
              </a:spcBef>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支持PSK认证、基于证书的认证、椭圆曲线密码加密</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90000"/>
              </a:lnSpc>
              <a:buFont typeface="Wingdings" panose="05000000000000000000" charset="0"/>
              <a:buChar char="l"/>
            </a:pP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0871835" y="1517015"/>
            <a:ext cx="7110095" cy="8208645"/>
            <a:chOff x="0" y="2880"/>
            <a:chExt cx="14040" cy="7080"/>
          </a:xfrm>
        </p:grpSpPr>
        <p:sp>
          <p:nvSpPr>
            <p:cNvPr id="355332" name="Oval 4"/>
            <p:cNvSpPr>
              <a:spLocks noChangeArrowheads="1"/>
            </p:cNvSpPr>
            <p:nvPr/>
          </p:nvSpPr>
          <p:spPr bwMode="auto">
            <a:xfrm>
              <a:off x="0" y="2880"/>
              <a:ext cx="6120" cy="2160"/>
            </a:xfrm>
            <a:prstGeom prst="ellipse">
              <a:avLst/>
            </a:prstGeom>
            <a:solidFill>
              <a:schemeClr val="accent1"/>
            </a:solidFill>
            <a:ln w="9525">
              <a:solidFill>
                <a:schemeClr val="tx1"/>
              </a:solidFill>
              <a:round/>
            </a:ln>
            <a:effectLst/>
          </p:spPr>
          <p:txBody>
            <a:bodyPr wrap="none" anchor="ctr"/>
            <a:p>
              <a:pPr algn="ctr"/>
              <a:endParaRPr lang="en-US" altLang="zh-CN" b="1">
                <a:latin typeface="Garamond" panose="02020404030301010803" pitchFamily="18" charset="0"/>
              </a:endParaRPr>
            </a:p>
            <a:p>
              <a:pPr algn="ctr"/>
              <a:r>
                <a:rPr lang="en-US" altLang="zh-CN" b="1">
                  <a:latin typeface="Garamond" panose="02020404030301010803" pitchFamily="18" charset="0"/>
                </a:rPr>
                <a:t>WEP (Wired Equivalent Privacy)</a:t>
              </a:r>
              <a:endParaRPr lang="en-US" altLang="zh-CN" b="1">
                <a:latin typeface="Garamond" panose="02020404030301010803" pitchFamily="18" charset="0"/>
              </a:endParaRPr>
            </a:p>
            <a:p>
              <a:pPr algn="ctr"/>
              <a:r>
                <a:rPr lang="en-US" altLang="zh-CN" b="1">
                  <a:latin typeface="Garamond" panose="02020404030301010803" pitchFamily="18" charset="0"/>
                </a:rPr>
                <a:t> 802.11b, 1999</a:t>
              </a:r>
              <a:endParaRPr lang="en-US" altLang="zh-CN" b="1">
                <a:latin typeface="Garamond" panose="02020404030301010803" pitchFamily="18" charset="0"/>
              </a:endParaRPr>
            </a:p>
            <a:p>
              <a:pPr algn="ctr"/>
              <a:r>
                <a:rPr lang="en-US" altLang="zh-CN" b="1">
                  <a:latin typeface="Garamond" panose="02020404030301010803" pitchFamily="18" charset="0"/>
                </a:rPr>
                <a:t>RC4</a:t>
              </a:r>
              <a:endParaRPr lang="en-US" altLang="zh-CN" b="1">
                <a:latin typeface="Garamond" panose="02020404030301010803" pitchFamily="18" charset="0"/>
              </a:endParaRPr>
            </a:p>
          </p:txBody>
        </p:sp>
        <p:sp>
          <p:nvSpPr>
            <p:cNvPr id="355333" name="Oval 5"/>
            <p:cNvSpPr>
              <a:spLocks noChangeArrowheads="1"/>
            </p:cNvSpPr>
            <p:nvPr/>
          </p:nvSpPr>
          <p:spPr bwMode="auto">
            <a:xfrm>
              <a:off x="3000" y="5400"/>
              <a:ext cx="6120" cy="2160"/>
            </a:xfrm>
            <a:prstGeom prst="ellipse">
              <a:avLst/>
            </a:prstGeom>
            <a:solidFill>
              <a:schemeClr val="accent1"/>
            </a:solidFill>
            <a:ln w="9525">
              <a:solidFill>
                <a:schemeClr val="tx1"/>
              </a:solidFill>
              <a:round/>
            </a:ln>
            <a:effectLst/>
          </p:spPr>
          <p:txBody>
            <a:bodyPr wrap="none" anchor="ctr"/>
            <a:p>
              <a:pPr algn="ctr"/>
              <a:r>
                <a:rPr lang="en-US" altLang="zh-CN" b="1">
                  <a:latin typeface="Garamond" panose="02020404030301010803" pitchFamily="18" charset="0"/>
                </a:rPr>
                <a:t>WPA(Wi-Fi Protected Access)</a:t>
              </a:r>
              <a:endParaRPr lang="en-US" altLang="zh-CN" b="1">
                <a:latin typeface="Garamond" panose="02020404030301010803" pitchFamily="18" charset="0"/>
              </a:endParaRPr>
            </a:p>
            <a:p>
              <a:pPr algn="ctr"/>
              <a:r>
                <a:rPr lang="en-US" altLang="zh-CN" b="1">
                  <a:latin typeface="Garamond" panose="02020404030301010803" pitchFamily="18" charset="0"/>
                </a:rPr>
                <a:t>WiFi, </a:t>
              </a:r>
              <a:endParaRPr lang="en-US" altLang="zh-CN" b="1">
                <a:latin typeface="Garamond" panose="02020404030301010803" pitchFamily="18" charset="0"/>
              </a:endParaRPr>
            </a:p>
            <a:p>
              <a:pPr algn="ctr"/>
              <a:r>
                <a:rPr lang="en-US" altLang="zh-CN" b="1">
                  <a:latin typeface="Garamond" panose="02020404030301010803" pitchFamily="18" charset="0"/>
                </a:rPr>
                <a:t> 802.1X , EAP, TKIP </a:t>
              </a:r>
              <a:endParaRPr lang="en-US" altLang="zh-CN" b="1">
                <a:latin typeface="Garamond" panose="02020404030301010803" pitchFamily="18" charset="0"/>
              </a:endParaRPr>
            </a:p>
          </p:txBody>
        </p:sp>
        <p:sp>
          <p:nvSpPr>
            <p:cNvPr id="355334" name="Oval 6"/>
            <p:cNvSpPr>
              <a:spLocks noChangeArrowheads="1"/>
            </p:cNvSpPr>
            <p:nvPr/>
          </p:nvSpPr>
          <p:spPr bwMode="auto">
            <a:xfrm>
              <a:off x="7200" y="7800"/>
              <a:ext cx="6120" cy="2160"/>
            </a:xfrm>
            <a:prstGeom prst="ellipse">
              <a:avLst/>
            </a:prstGeom>
            <a:solidFill>
              <a:schemeClr val="accent1"/>
            </a:solidFill>
            <a:ln w="9525">
              <a:solidFill>
                <a:schemeClr val="tx1"/>
              </a:solidFill>
              <a:round/>
            </a:ln>
            <a:effectLst/>
          </p:spPr>
          <p:txBody>
            <a:bodyPr wrap="none" anchor="ctr"/>
            <a:p>
              <a:pPr algn="ctr"/>
              <a:r>
                <a:rPr lang="en-US" altLang="zh-CN" b="1">
                  <a:latin typeface="Garamond" panose="02020404030301010803" pitchFamily="18" charset="0"/>
                </a:rPr>
                <a:t>RSN(Robust Security Network)</a:t>
              </a:r>
              <a:endParaRPr lang="en-US" altLang="zh-CN" b="1">
                <a:latin typeface="Garamond" panose="02020404030301010803" pitchFamily="18" charset="0"/>
              </a:endParaRPr>
            </a:p>
            <a:p>
              <a:pPr algn="ctr"/>
              <a:r>
                <a:rPr lang="en-US" altLang="zh-CN" b="1">
                  <a:latin typeface="Garamond" panose="02020404030301010803" pitchFamily="18" charset="0"/>
                </a:rPr>
                <a:t>IEEE 802.11i, 2004 </a:t>
              </a:r>
              <a:endParaRPr lang="en-US" altLang="zh-CN" b="1">
                <a:latin typeface="Garamond" panose="02020404030301010803" pitchFamily="18" charset="0"/>
              </a:endParaRPr>
            </a:p>
            <a:p>
              <a:pPr algn="ctr"/>
              <a:r>
                <a:rPr lang="en-US" altLang="zh-CN" b="1">
                  <a:latin typeface="Garamond" panose="02020404030301010803" pitchFamily="18" charset="0"/>
                </a:rPr>
                <a:t> 802.1X , EAP, CCMP, TKIP,AES </a:t>
              </a:r>
              <a:endParaRPr lang="en-US" altLang="zh-CN" b="1">
                <a:latin typeface="Garamond" panose="02020404030301010803" pitchFamily="18" charset="0"/>
              </a:endParaRPr>
            </a:p>
          </p:txBody>
        </p:sp>
        <p:sp>
          <p:nvSpPr>
            <p:cNvPr id="355335" name="AutoShape 7"/>
            <p:cNvSpPr>
              <a:spLocks noChangeArrowheads="1"/>
            </p:cNvSpPr>
            <p:nvPr/>
          </p:nvSpPr>
          <p:spPr bwMode="auto">
            <a:xfrm>
              <a:off x="3240" y="5040"/>
              <a:ext cx="360" cy="840"/>
            </a:xfrm>
            <a:prstGeom prst="curvedRightArrow">
              <a:avLst>
                <a:gd name="adj1" fmla="val 46667"/>
                <a:gd name="adj2" fmla="val 93333"/>
                <a:gd name="adj3" fmla="val 33333"/>
              </a:avLst>
            </a:prstGeom>
            <a:solidFill>
              <a:schemeClr val="accent1"/>
            </a:solidFill>
            <a:ln w="9525">
              <a:solidFill>
                <a:schemeClr val="tx1"/>
              </a:solidFill>
              <a:miter lim="800000"/>
            </a:ln>
            <a:effectLst/>
          </p:spPr>
          <p:txBody>
            <a:bodyPr wrap="none" anchor="ctr"/>
            <a:p>
              <a:endParaRPr lang="zh-CN" altLang="en-US"/>
            </a:p>
          </p:txBody>
        </p:sp>
        <p:sp>
          <p:nvSpPr>
            <p:cNvPr id="355336" name="AutoShape 8"/>
            <p:cNvSpPr>
              <a:spLocks noChangeArrowheads="1"/>
            </p:cNvSpPr>
            <p:nvPr/>
          </p:nvSpPr>
          <p:spPr bwMode="auto">
            <a:xfrm>
              <a:off x="7320" y="7440"/>
              <a:ext cx="360" cy="840"/>
            </a:xfrm>
            <a:prstGeom prst="curvedRightArrow">
              <a:avLst>
                <a:gd name="adj1" fmla="val 46667"/>
                <a:gd name="adj2" fmla="val 93333"/>
                <a:gd name="adj3" fmla="val 33333"/>
              </a:avLst>
            </a:prstGeom>
            <a:solidFill>
              <a:schemeClr val="accent1"/>
            </a:solidFill>
            <a:ln w="9525">
              <a:solidFill>
                <a:schemeClr val="tx1"/>
              </a:solidFill>
              <a:miter lim="800000"/>
            </a:ln>
            <a:effectLst/>
          </p:spPr>
          <p:txBody>
            <a:bodyPr wrap="none" anchor="ctr"/>
            <a:p>
              <a:endParaRPr lang="zh-CN" altLang="en-US"/>
            </a:p>
          </p:txBody>
        </p:sp>
        <p:sp>
          <p:nvSpPr>
            <p:cNvPr id="355337" name="Oval 9"/>
            <p:cNvSpPr>
              <a:spLocks noChangeArrowheads="1"/>
            </p:cNvSpPr>
            <p:nvPr/>
          </p:nvSpPr>
          <p:spPr bwMode="auto">
            <a:xfrm>
              <a:off x="7920" y="3360"/>
              <a:ext cx="6120" cy="2160"/>
            </a:xfrm>
            <a:prstGeom prst="ellipse">
              <a:avLst/>
            </a:prstGeom>
            <a:solidFill>
              <a:srgbClr val="FF0000"/>
            </a:solidFill>
            <a:ln w="9525">
              <a:solidFill>
                <a:schemeClr val="tx1"/>
              </a:solidFill>
              <a:round/>
            </a:ln>
            <a:effectLst/>
          </p:spPr>
          <p:txBody>
            <a:bodyPr wrap="none" anchor="ctr"/>
            <a:p>
              <a:pPr algn="ctr"/>
              <a:r>
                <a:rPr lang="en-US" altLang="zh-CN" dirty="0">
                  <a:solidFill>
                    <a:schemeClr val="bg1"/>
                  </a:solidFill>
                  <a:latin typeface="Garamond" panose="02020404030301010803" pitchFamily="18" charset="0"/>
                </a:rPr>
                <a:t>WAPI (WLAN Authentication and </a:t>
              </a:r>
              <a:br>
                <a:rPr lang="en-US" altLang="zh-CN" dirty="0">
                  <a:solidFill>
                    <a:schemeClr val="bg1"/>
                  </a:solidFill>
                  <a:latin typeface="Garamond" panose="02020404030301010803" pitchFamily="18" charset="0"/>
                </a:rPr>
              </a:br>
              <a:r>
                <a:rPr lang="en-US" altLang="zh-CN" dirty="0">
                  <a:solidFill>
                    <a:schemeClr val="bg1"/>
                  </a:solidFill>
                  <a:latin typeface="Garamond" panose="02020404030301010803" pitchFamily="18" charset="0"/>
                </a:rPr>
                <a:t>Privacy Infrastructure) </a:t>
              </a:r>
              <a:endParaRPr lang="en-US" altLang="zh-CN" dirty="0">
                <a:solidFill>
                  <a:schemeClr val="bg1"/>
                </a:solidFill>
                <a:latin typeface="Garamond" panose="02020404030301010803" pitchFamily="18" charset="0"/>
              </a:endParaRPr>
            </a:p>
            <a:p>
              <a:pPr algn="ctr"/>
              <a:r>
                <a:rPr lang="en-US" altLang="zh-CN" dirty="0">
                  <a:solidFill>
                    <a:schemeClr val="bg1"/>
                  </a:solidFill>
                  <a:latin typeface="Garamond" panose="02020404030301010803" pitchFamily="18" charset="0"/>
                </a:rPr>
                <a:t>GB 15629.11-2003, 2003 </a:t>
              </a:r>
              <a:endParaRPr lang="en-US" altLang="zh-CN" dirty="0">
                <a:solidFill>
                  <a:schemeClr val="bg1"/>
                </a:solidFill>
                <a:latin typeface="Garamond" panose="02020404030301010803" pitchFamily="18" charset="0"/>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Wi-Fi</a:t>
            </a:r>
            <a:r>
              <a:rPr lang="zh-CN" altLang="en-US" dirty="0"/>
              <a:t>安全保护</a:t>
            </a:r>
            <a:endParaRPr lang="en-US" altLang="zh-CN" dirty="0"/>
          </a:p>
        </p:txBody>
      </p:sp>
      <p:sp>
        <p:nvSpPr>
          <p:cNvPr id="6" name="内容占位符 2"/>
          <p:cNvSpPr txBox="1"/>
          <p:nvPr/>
        </p:nvSpPr>
        <p:spPr>
          <a:xfrm>
            <a:off x="1152699" y="2032248"/>
            <a:ext cx="13969552" cy="54170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342900" lvl="1" indent="-342900" fontAlgn="auto">
              <a:lnSpc>
                <a:spcPct val="150000"/>
              </a:lnSpc>
              <a:spcAft>
                <a:spcPts val="0"/>
              </a:spcAft>
              <a:buSzPct val="65000"/>
              <a:buFont typeface="Wingdings" panose="05000000000000000000" pitchFamily="2" charset="2"/>
              <a:buChar char="n"/>
              <a:defRPr/>
            </a:pPr>
            <a:r>
              <a:rPr lang="en-US" altLang="zh-CN" sz="3200" dirty="0">
                <a:solidFill>
                  <a:schemeClr val="tx1">
                    <a:lumMod val="75000"/>
                    <a:lumOff val="25000"/>
                  </a:schemeClr>
                </a:solidFill>
                <a:latin typeface="+mj-ea"/>
                <a:ea typeface="+mj-ea"/>
              </a:rPr>
              <a:t>WEP: Wired Equivalent Protection/Wireless Encryption Protocol</a:t>
            </a:r>
            <a:endParaRPr lang="en-US" altLang="zh-CN" sz="3200" dirty="0">
              <a:solidFill>
                <a:schemeClr val="tx1">
                  <a:lumMod val="75000"/>
                  <a:lumOff val="25000"/>
                </a:schemeClr>
              </a:solidFill>
              <a:latin typeface="+mj-ea"/>
              <a:ea typeface="+mj-ea"/>
            </a:endParaRPr>
          </a:p>
          <a:p>
            <a:pPr marL="342900" lvl="1" indent="-342900" fontAlgn="auto">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r>
              <a:rPr lang="en-US" altLang="zh-CN" sz="3200" dirty="0">
                <a:solidFill>
                  <a:schemeClr val="tx1">
                    <a:lumMod val="75000"/>
                    <a:lumOff val="25000"/>
                  </a:schemeClr>
                </a:solidFill>
                <a:latin typeface="+mj-ea"/>
                <a:ea typeface="+mj-ea"/>
              </a:rPr>
              <a:t>WPA: Wi-Fi Protected Access</a:t>
            </a:r>
            <a:endParaRPr lang="en-US" altLang="zh-CN" sz="3200" dirty="0">
              <a:solidFill>
                <a:schemeClr val="tx1">
                  <a:lumMod val="75000"/>
                  <a:lumOff val="25000"/>
                </a:schemeClr>
              </a:solidFill>
              <a:latin typeface="+mj-ea"/>
              <a:ea typeface="+mj-ea"/>
            </a:endParaRPr>
          </a:p>
          <a:p>
            <a:pPr marL="342900" lvl="1" indent="-342900" fontAlgn="auto">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r>
              <a:rPr lang="en-US" altLang="zh-CN" sz="3200" dirty="0">
                <a:solidFill>
                  <a:schemeClr val="tx1">
                    <a:lumMod val="75000"/>
                    <a:lumOff val="25000"/>
                  </a:schemeClr>
                </a:solidFill>
                <a:latin typeface="+mj-ea"/>
                <a:ea typeface="+mj-ea"/>
              </a:rPr>
              <a:t>QSS: Quick Secure Setup</a:t>
            </a:r>
            <a:endParaRPr lang="en-US" altLang="zh-CN" sz="3200" dirty="0">
              <a:solidFill>
                <a:schemeClr val="tx1">
                  <a:lumMod val="75000"/>
                  <a:lumOff val="25000"/>
                </a:schemeClr>
              </a:solidFill>
              <a:latin typeface="+mj-ea"/>
              <a:ea typeface="+mj-ea"/>
            </a:endParaRPr>
          </a:p>
          <a:p>
            <a:pPr marL="342900" lvl="1" indent="-342900" fontAlgn="auto">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r>
              <a:rPr lang="zh-CN" altLang="en-US" sz="3200" dirty="0">
                <a:solidFill>
                  <a:schemeClr val="tx1">
                    <a:lumMod val="75000"/>
                    <a:lumOff val="25000"/>
                  </a:schemeClr>
                </a:solidFill>
                <a:latin typeface="+mj-ea"/>
                <a:ea typeface="+mj-ea"/>
              </a:rPr>
              <a:t>安全性：</a:t>
            </a:r>
            <a:r>
              <a:rPr lang="en-US" altLang="zh-CN" sz="3200" dirty="0">
                <a:solidFill>
                  <a:schemeClr val="tx1">
                    <a:lumMod val="75000"/>
                    <a:lumOff val="25000"/>
                  </a:schemeClr>
                </a:solidFill>
                <a:latin typeface="+mj-ea"/>
                <a:ea typeface="+mj-ea"/>
              </a:rPr>
              <a:t>WPA2&gt;WPA&gt;WEP</a:t>
            </a: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699" y="2025898"/>
            <a:ext cx="13969552" cy="54170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solidFill>
                  <a:schemeClr val="tx1"/>
                </a:solidFill>
                <a:latin typeface="微软雅黑" panose="020B0503020204020204" pitchFamily="34" charset="-122"/>
                <a:ea typeface="微软雅黑" panose="020B0503020204020204" pitchFamily="34" charset="-122"/>
                <a:sym typeface="+mn-ea"/>
              </a:rPr>
              <a:t>针对</a:t>
            </a:r>
            <a:r>
              <a:rPr lang="en-US" altLang="zh-CN" sz="3000" dirty="0">
                <a:solidFill>
                  <a:schemeClr val="tx1"/>
                </a:solidFill>
                <a:latin typeface="微软雅黑" panose="020B0503020204020204" pitchFamily="34" charset="-122"/>
                <a:ea typeface="微软雅黑" panose="020B0503020204020204" pitchFamily="34" charset="-122"/>
                <a:sym typeface="+mn-ea"/>
              </a:rPr>
              <a:t>WLAN</a:t>
            </a:r>
            <a:r>
              <a:rPr lang="zh-CN" altLang="en-US" sz="3000" dirty="0">
                <a:solidFill>
                  <a:schemeClr val="tx1"/>
                </a:solidFill>
                <a:latin typeface="微软雅黑" panose="020B0503020204020204" pitchFamily="34" charset="-122"/>
                <a:ea typeface="微软雅黑" panose="020B0503020204020204" pitchFamily="34" charset="-122"/>
                <a:sym typeface="+mn-ea"/>
              </a:rPr>
              <a:t>面临的安全威胁，目前最常用的两种安全防御机制是</a:t>
            </a:r>
            <a:r>
              <a:rPr lang="zh-CN" altLang="en-US" sz="3000" dirty="0">
                <a:solidFill>
                  <a:srgbClr val="FF0000"/>
                </a:solidFill>
                <a:latin typeface="微软雅黑" panose="020B0503020204020204" pitchFamily="34" charset="-122"/>
                <a:ea typeface="微软雅黑" panose="020B0503020204020204" pitchFamily="34" charset="-122"/>
                <a:sym typeface="+mn-ea"/>
              </a:rPr>
              <a:t>认证和加密</a:t>
            </a:r>
            <a:endParaRPr lang="zh-CN" altLang="en-US" sz="3000" dirty="0">
              <a:solidFill>
                <a:schemeClr val="tx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solidFill>
                  <a:schemeClr val="tx1"/>
                </a:solidFill>
                <a:latin typeface="微软雅黑" panose="020B0503020204020204" pitchFamily="34" charset="-122"/>
                <a:ea typeface="微软雅黑" panose="020B0503020204020204" pitchFamily="34" charset="-122"/>
                <a:sym typeface="+mn-ea"/>
              </a:rPr>
              <a:t>认证是指</a:t>
            </a:r>
            <a:r>
              <a:rPr lang="zh-CN" altLang="en-US" sz="3000" dirty="0">
                <a:solidFill>
                  <a:srgbClr val="FF0000"/>
                </a:solidFill>
                <a:latin typeface="微软雅黑" panose="020B0503020204020204" pitchFamily="34" charset="-122"/>
                <a:ea typeface="微软雅黑" panose="020B0503020204020204" pitchFamily="34" charset="-122"/>
                <a:sym typeface="+mn-ea"/>
              </a:rPr>
              <a:t>对用户的身份进行验证</a:t>
            </a:r>
            <a:r>
              <a:rPr lang="zh-CN" altLang="en-US" sz="3000" dirty="0">
                <a:solidFill>
                  <a:schemeClr val="tx1"/>
                </a:solidFill>
                <a:latin typeface="微软雅黑" panose="020B0503020204020204" pitchFamily="34" charset="-122"/>
                <a:ea typeface="微软雅黑" panose="020B0503020204020204" pitchFamily="34" charset="-122"/>
                <a:sym typeface="+mn-ea"/>
              </a:rPr>
              <a:t>，要求用户提供能够证明其身份的凭据。只有通过身份验证的用户才可以接入无线网络并使用网络资源。</a:t>
            </a:r>
            <a:endParaRPr lang="zh-CN" altLang="en-US" sz="3000" dirty="0">
              <a:solidFill>
                <a:schemeClr val="tx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无线安全认证</a:t>
            </a:r>
            <a:r>
              <a:rPr lang="zh-CN" altLang="en-US" sz="3000" dirty="0">
                <a:solidFill>
                  <a:schemeClr val="tx1"/>
                </a:solidFill>
                <a:latin typeface="微软雅黑" panose="020B0503020204020204" pitchFamily="34" charset="-122"/>
                <a:ea typeface="微软雅黑" panose="020B0503020204020204" pitchFamily="34" charset="-122"/>
                <a:sym typeface="+mn-ea"/>
              </a:rPr>
              <a:t>有</a:t>
            </a:r>
            <a:r>
              <a:rPr lang="zh-CN" altLang="en-US" sz="3000" dirty="0">
                <a:solidFill>
                  <a:srgbClr val="FF0000"/>
                </a:solidFill>
                <a:latin typeface="微软雅黑" panose="020B0503020204020204" pitchFamily="34" charset="-122"/>
                <a:ea typeface="微软雅黑" panose="020B0503020204020204" pitchFamily="34" charset="-122"/>
                <a:sym typeface="+mn-ea"/>
              </a:rPr>
              <a:t>链路认证</a:t>
            </a:r>
            <a:r>
              <a:rPr lang="zh-CN" altLang="en-US" sz="3000" dirty="0">
                <a:solidFill>
                  <a:schemeClr val="tx1"/>
                </a:solidFill>
                <a:latin typeface="微软雅黑" panose="020B0503020204020204" pitchFamily="34" charset="-122"/>
                <a:ea typeface="微软雅黑" panose="020B0503020204020204" pitchFamily="34" charset="-122"/>
                <a:sym typeface="+mn-ea"/>
              </a:rPr>
              <a:t>和</a:t>
            </a:r>
            <a:r>
              <a:rPr lang="zh-CN" altLang="en-US" sz="3000" dirty="0">
                <a:solidFill>
                  <a:srgbClr val="FF0000"/>
                </a:solidFill>
                <a:latin typeface="微软雅黑" panose="020B0503020204020204" pitchFamily="34" charset="-122"/>
                <a:ea typeface="微软雅黑" panose="020B0503020204020204" pitchFamily="34" charset="-122"/>
                <a:sym typeface="+mn-ea"/>
              </a:rPr>
              <a:t>用户接入认证</a:t>
            </a:r>
            <a:r>
              <a:rPr lang="zh-CN" altLang="en-US" sz="3000" dirty="0">
                <a:solidFill>
                  <a:schemeClr val="tx1"/>
                </a:solidFill>
                <a:latin typeface="微软雅黑" panose="020B0503020204020204" pitchFamily="34" charset="-122"/>
                <a:ea typeface="微软雅黑" panose="020B0503020204020204" pitchFamily="34" charset="-122"/>
                <a:sym typeface="+mn-ea"/>
              </a:rPr>
              <a:t>两种方式</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7258685" y="1442085"/>
            <a:ext cx="5032375" cy="645160"/>
          </a:xfrm>
          <a:prstGeom prst="rect">
            <a:avLst/>
          </a:prstGeom>
          <a:noFill/>
        </p:spPr>
        <p:txBody>
          <a:bodyPr wrap="square" rtlCol="0" anchor="t">
            <a:spAutoFit/>
            <a:scene3d>
              <a:camera prst="orthographicFront"/>
              <a:lightRig rig="threePt" dir="t"/>
            </a:scene3d>
          </a:bodyPr>
          <a:p>
            <a:r>
              <a:rPr lang="en-US" altLang="zh-CN"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WLAN</a:t>
            </a:r>
            <a:r>
              <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pic>
        <p:nvPicPr>
          <p:cNvPr id="15" name="图片 14"/>
          <p:cNvPicPr>
            <a:picLocks noChangeAspect="1"/>
          </p:cNvPicPr>
          <p:nvPr/>
        </p:nvPicPr>
        <p:blipFill>
          <a:blip r:embed="rId1"/>
          <a:stretch>
            <a:fillRect/>
          </a:stretch>
        </p:blipFill>
        <p:spPr>
          <a:xfrm>
            <a:off x="1798320" y="5700395"/>
            <a:ext cx="13884275" cy="31711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699" y="2025898"/>
            <a:ext cx="13969552" cy="54170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AP对STA的身份验证属于链路认证。链路认证没有传递或验证任何加密密钥，也没有进行双向认证。</a:t>
            </a:r>
            <a:endParaRPr lang="zh-CN" altLang="en-US" sz="3000" dirty="0">
              <a:solidFill>
                <a:schemeClr val="tx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早期的IEEE 802.11标准定义了</a:t>
            </a:r>
            <a:r>
              <a:rPr lang="zh-CN" altLang="en-US" sz="3000" dirty="0">
                <a:solidFill>
                  <a:srgbClr val="FF0000"/>
                </a:solidFill>
                <a:latin typeface="微软雅黑" panose="020B0503020204020204" pitchFamily="34" charset="-122"/>
                <a:ea typeface="微软雅黑" panose="020B0503020204020204" pitchFamily="34" charset="-122"/>
                <a:sym typeface="+mn-ea"/>
              </a:rPr>
              <a:t>开放系统认证和共享密钥认证</a:t>
            </a:r>
            <a:r>
              <a:rPr lang="zh-CN" altLang="en-US" sz="3000" dirty="0">
                <a:latin typeface="微软雅黑" panose="020B0503020204020204" pitchFamily="34" charset="-122"/>
                <a:ea typeface="微软雅黑" panose="020B0503020204020204" pitchFamily="34" charset="-122"/>
                <a:sym typeface="+mn-ea"/>
              </a:rPr>
              <a:t>两种链路认证方式。</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开放系统认证更像是对STA通信能力的认证，AP允许任何符合802.11标准的STA接入WLAN。</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共享密钥认证要求STA和AP配置相同的共享密钥，双方通过交换几个报文验证STA的身份。</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7258685" y="1442085"/>
            <a:ext cx="5032375"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链路认证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525" y="2025650"/>
            <a:ext cx="13969365" cy="3470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用户接入认证是对</a:t>
            </a:r>
            <a:r>
              <a:rPr lang="zh-CN" altLang="en-US" sz="3000" dirty="0">
                <a:solidFill>
                  <a:srgbClr val="FF0000"/>
                </a:solidFill>
                <a:latin typeface="微软雅黑" panose="020B0503020204020204" pitchFamily="34" charset="-122"/>
                <a:ea typeface="微软雅黑" panose="020B0503020204020204" pitchFamily="34" charset="-122"/>
                <a:sym typeface="+mn-ea"/>
              </a:rPr>
              <a:t>用户的身份进行区分</a:t>
            </a:r>
            <a:r>
              <a:rPr lang="zh-CN" altLang="en-US" sz="3000" dirty="0">
                <a:latin typeface="微软雅黑" panose="020B0503020204020204" pitchFamily="34" charset="-122"/>
                <a:ea typeface="微软雅黑" panose="020B0503020204020204" pitchFamily="34" charset="-122"/>
                <a:sym typeface="+mn-ea"/>
              </a:rPr>
              <a:t>，并根据用户的身份授予用户不同的网络访问权限，授权用户访问不同的网络资源</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用户接入认证涉及</a:t>
            </a:r>
            <a:r>
              <a:rPr lang="zh-CN" altLang="en-US" sz="3000" dirty="0">
                <a:solidFill>
                  <a:srgbClr val="FF0000"/>
                </a:solidFill>
                <a:latin typeface="微软雅黑" panose="020B0503020204020204" pitchFamily="34" charset="-122"/>
                <a:ea typeface="微软雅黑" panose="020B0503020204020204" pitchFamily="34" charset="-122"/>
                <a:sym typeface="+mn-ea"/>
              </a:rPr>
              <a:t>密钥协商和数据加密</a:t>
            </a:r>
            <a:r>
              <a:rPr lang="zh-CN" altLang="en-US" sz="3000" dirty="0">
                <a:latin typeface="微软雅黑" panose="020B0503020204020204" pitchFamily="34" charset="-122"/>
                <a:ea typeface="微软雅黑" panose="020B0503020204020204" pitchFamily="34" charset="-122"/>
                <a:sym typeface="+mn-ea"/>
              </a:rPr>
              <a:t>，比链路认证的安全性要高。</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用户接入认证的方式有MAC认证、PSK认证、Portal认证和802.1X认证等</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7104380" y="1442085"/>
            <a:ext cx="5186680"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用户接入认</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pic>
        <p:nvPicPr>
          <p:cNvPr id="7" name="图片 6"/>
          <p:cNvPicPr>
            <a:picLocks noChangeAspect="1"/>
          </p:cNvPicPr>
          <p:nvPr/>
        </p:nvPicPr>
        <p:blipFill>
          <a:blip r:embed="rId1"/>
          <a:stretch>
            <a:fillRect/>
          </a:stretch>
        </p:blipFill>
        <p:spPr>
          <a:xfrm>
            <a:off x="1873250" y="5855970"/>
            <a:ext cx="12527280" cy="28613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525" y="2025650"/>
            <a:ext cx="13969365" cy="3470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使用终端的</a:t>
            </a:r>
            <a:r>
              <a:rPr lang="zh-CN" altLang="en-US" sz="3000" dirty="0">
                <a:solidFill>
                  <a:srgbClr val="FF0000"/>
                </a:solidFill>
                <a:latin typeface="微软雅黑" panose="020B0503020204020204" pitchFamily="34" charset="-122"/>
                <a:ea typeface="微软雅黑" panose="020B0503020204020204" pitchFamily="34" charset="-122"/>
                <a:sym typeface="+mn-ea"/>
              </a:rPr>
              <a:t>MAC地址</a:t>
            </a:r>
            <a:r>
              <a:rPr lang="zh-CN" altLang="en-US" sz="3000" dirty="0">
                <a:latin typeface="微软雅黑" panose="020B0503020204020204" pitchFamily="34" charset="-122"/>
                <a:ea typeface="微软雅黑" panose="020B0503020204020204" pitchFamily="34" charset="-122"/>
                <a:sym typeface="+mn-ea"/>
              </a:rPr>
              <a:t>进行认证</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客户端无需安装任何软件。</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支持Guest VLAN和用户组授权功能。</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支持和其它认证方式（如WPA-PSK等）配合使用</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776595" y="1442085"/>
            <a:ext cx="6514465"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用户接入认证－MAC认证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grpSp>
        <p:nvGrpSpPr>
          <p:cNvPr id="3" name="组合 2"/>
          <p:cNvGrpSpPr/>
          <p:nvPr/>
        </p:nvGrpSpPr>
        <p:grpSpPr>
          <a:xfrm>
            <a:off x="4019550" y="6100445"/>
            <a:ext cx="9692641" cy="2748915"/>
            <a:chOff x="1079686" y="3869153"/>
            <a:chExt cx="7508339" cy="2348949"/>
          </a:xfrm>
        </p:grpSpPr>
        <p:pic>
          <p:nvPicPr>
            <p:cNvPr id="27" name="Picture 459" descr="图片238"/>
            <p:cNvPicPr>
              <a:picLocks noChangeAspect="1" noChangeArrowheads="1"/>
            </p:cNvPicPr>
            <p:nvPr/>
          </p:nvPicPr>
          <p:blipFill>
            <a:blip r:embed="rId1" cstate="print"/>
            <a:srcRect/>
            <a:stretch>
              <a:fillRect/>
            </a:stretch>
          </p:blipFill>
          <p:spPr bwMode="auto">
            <a:xfrm>
              <a:off x="5220072" y="5013176"/>
              <a:ext cx="751430" cy="792088"/>
            </a:xfrm>
            <a:prstGeom prst="rect">
              <a:avLst/>
            </a:prstGeom>
            <a:noFill/>
          </p:spPr>
        </p:pic>
        <p:pic>
          <p:nvPicPr>
            <p:cNvPr id="28" name="Picture 17" descr="无线覆盖"/>
            <p:cNvPicPr>
              <a:picLocks noChangeAspect="1" noChangeArrowheads="1"/>
            </p:cNvPicPr>
            <p:nvPr/>
          </p:nvPicPr>
          <p:blipFill>
            <a:blip r:embed="rId2" cstate="print">
              <a:duotone>
                <a:prstClr val="black"/>
                <a:srgbClr val="002060">
                  <a:tint val="45000"/>
                  <a:satMod val="400000"/>
                </a:srgbClr>
              </a:duotone>
            </a:blip>
            <a:srcRect/>
            <a:stretch>
              <a:fillRect/>
            </a:stretch>
          </p:blipFill>
          <p:spPr bwMode="auto">
            <a:xfrm rot="10800000">
              <a:off x="2339752" y="5121188"/>
              <a:ext cx="718944" cy="658812"/>
            </a:xfrm>
            <a:prstGeom prst="rect">
              <a:avLst/>
            </a:prstGeom>
            <a:noFill/>
            <a:ln w="9525">
              <a:noFill/>
              <a:miter lim="800000"/>
              <a:headEnd/>
              <a:tailEnd/>
            </a:ln>
          </p:spPr>
        </p:pic>
        <p:pic>
          <p:nvPicPr>
            <p:cNvPr id="29" name="Picture 462" descr="图片241"/>
            <p:cNvPicPr>
              <a:picLocks noChangeAspect="1" noChangeArrowheads="1"/>
            </p:cNvPicPr>
            <p:nvPr/>
          </p:nvPicPr>
          <p:blipFill>
            <a:blip r:embed="rId3" cstate="print"/>
            <a:srcRect/>
            <a:stretch>
              <a:fillRect/>
            </a:stretch>
          </p:blipFill>
          <p:spPr bwMode="auto">
            <a:xfrm>
              <a:off x="3491880" y="5085184"/>
              <a:ext cx="629005" cy="663040"/>
            </a:xfrm>
            <a:prstGeom prst="rect">
              <a:avLst/>
            </a:prstGeom>
            <a:noFill/>
          </p:spPr>
        </p:pic>
        <p:pic>
          <p:nvPicPr>
            <p:cNvPr id="33" name="Picture 1943" descr="图片686"/>
            <p:cNvPicPr>
              <a:picLocks noChangeAspect="1" noChangeArrowheads="1"/>
            </p:cNvPicPr>
            <p:nvPr/>
          </p:nvPicPr>
          <p:blipFill>
            <a:blip r:embed="rId4" cstate="print"/>
            <a:srcRect/>
            <a:stretch>
              <a:fillRect/>
            </a:stretch>
          </p:blipFill>
          <p:spPr bwMode="auto">
            <a:xfrm>
              <a:off x="1079686" y="5049180"/>
              <a:ext cx="1016161" cy="655216"/>
            </a:xfrm>
            <a:prstGeom prst="rect">
              <a:avLst/>
            </a:prstGeom>
            <a:noFill/>
          </p:spPr>
        </p:pic>
        <p:pic>
          <p:nvPicPr>
            <p:cNvPr id="34" name="Picture 2022" descr="图片247"/>
            <p:cNvPicPr>
              <a:picLocks noChangeAspect="1" noChangeArrowheads="1"/>
            </p:cNvPicPr>
            <p:nvPr/>
          </p:nvPicPr>
          <p:blipFill>
            <a:blip r:embed="rId5" cstate="print"/>
            <a:srcRect/>
            <a:stretch>
              <a:fillRect/>
            </a:stretch>
          </p:blipFill>
          <p:spPr bwMode="auto">
            <a:xfrm>
              <a:off x="7092280" y="4869160"/>
              <a:ext cx="633412" cy="974725"/>
            </a:xfrm>
            <a:prstGeom prst="rect">
              <a:avLst/>
            </a:prstGeom>
            <a:noFill/>
          </p:spPr>
        </p:pic>
        <p:cxnSp>
          <p:nvCxnSpPr>
            <p:cNvPr id="35" name="直接连接符 34"/>
            <p:cNvCxnSpPr>
              <a:stCxn id="27" idx="1"/>
              <a:endCxn id="29" idx="3"/>
            </p:cNvCxnSpPr>
            <p:nvPr/>
          </p:nvCxnSpPr>
          <p:spPr bwMode="auto">
            <a:xfrm flipH="1">
              <a:off x="4120885" y="5409220"/>
              <a:ext cx="1099187" cy="0"/>
            </a:xfrm>
            <a:prstGeom prst="line">
              <a:avLst/>
            </a:prstGeom>
            <a:noFill/>
            <a:ln w="28575" cap="flat" cmpd="sng" algn="ctr">
              <a:solidFill>
                <a:srgbClr val="C00000"/>
              </a:solidFill>
              <a:prstDash val="solid"/>
              <a:headEnd type="none" w="med" len="med"/>
              <a:tailEnd type="none" w="med" len="med"/>
            </a:ln>
            <a:effectLst/>
          </p:spPr>
        </p:cxnSp>
        <p:cxnSp>
          <p:nvCxnSpPr>
            <p:cNvPr id="36" name="直接连接符 35"/>
            <p:cNvCxnSpPr/>
            <p:nvPr/>
          </p:nvCxnSpPr>
          <p:spPr bwMode="auto">
            <a:xfrm flipH="1">
              <a:off x="5976156" y="5409220"/>
              <a:ext cx="1099187" cy="0"/>
            </a:xfrm>
            <a:prstGeom prst="line">
              <a:avLst/>
            </a:prstGeom>
            <a:noFill/>
            <a:ln w="28575" cap="flat" cmpd="sng" algn="ctr">
              <a:solidFill>
                <a:srgbClr val="C00000"/>
              </a:solidFill>
              <a:prstDash val="solid"/>
              <a:headEnd type="none" w="med" len="med"/>
              <a:tailEnd type="none" w="med" len="med"/>
            </a:ln>
            <a:effectLst/>
          </p:spPr>
        </p:cxnSp>
        <p:cxnSp>
          <p:nvCxnSpPr>
            <p:cNvPr id="37" name="直接连接符 36"/>
            <p:cNvCxnSpPr>
              <a:stCxn id="27" idx="0"/>
            </p:cNvCxnSpPr>
            <p:nvPr/>
          </p:nvCxnSpPr>
          <p:spPr bwMode="auto">
            <a:xfrm flipH="1" flipV="1">
              <a:off x="5570658" y="4604970"/>
              <a:ext cx="0" cy="408206"/>
            </a:xfrm>
            <a:prstGeom prst="line">
              <a:avLst/>
            </a:prstGeom>
            <a:noFill/>
            <a:ln w="28575" cap="flat" cmpd="sng" algn="ctr">
              <a:solidFill>
                <a:srgbClr val="C00000"/>
              </a:solidFill>
              <a:prstDash val="solid"/>
              <a:headEnd type="none" w="med" len="med"/>
              <a:tailEnd type="none" w="med" len="med"/>
            </a:ln>
            <a:effectLst/>
          </p:spPr>
        </p:cxnSp>
        <p:sp>
          <p:nvSpPr>
            <p:cNvPr id="38" name="TextBox 20"/>
            <p:cNvSpPr txBox="1"/>
            <p:nvPr/>
          </p:nvSpPr>
          <p:spPr>
            <a:xfrm>
              <a:off x="1259632" y="5867956"/>
              <a:ext cx="542713" cy="340758"/>
            </a:xfrm>
            <a:prstGeom prst="rect">
              <a:avLst/>
            </a:prstGeom>
            <a:noFill/>
          </p:spPr>
          <p:txBody>
            <a:bodyPr wrap="square" rtlCol="0">
              <a:spAutoFit/>
            </a:bodyPr>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STA</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9" name="TextBox 21"/>
            <p:cNvSpPr txBox="1"/>
            <p:nvPr/>
          </p:nvSpPr>
          <p:spPr>
            <a:xfrm>
              <a:off x="3599892" y="5867956"/>
              <a:ext cx="447558" cy="340758"/>
            </a:xfrm>
            <a:prstGeom prst="rect">
              <a:avLst/>
            </a:prstGeom>
            <a:noFill/>
          </p:spPr>
          <p:txBody>
            <a:bodyPr wrap="square" rtlCol="0">
              <a:spAutoFit/>
            </a:bodyPr>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AP</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40" name="TextBox 22"/>
            <p:cNvSpPr txBox="1"/>
            <p:nvPr/>
          </p:nvSpPr>
          <p:spPr>
            <a:xfrm>
              <a:off x="5148064" y="5867956"/>
              <a:ext cx="824713" cy="340758"/>
            </a:xfrm>
            <a:prstGeom prst="rect">
              <a:avLst/>
            </a:prstGeom>
            <a:noFill/>
          </p:spPr>
          <p:txBody>
            <a:bodyPr wrap="square" rtlCol="0">
              <a:spAutoFit/>
            </a:bodyPr>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Switch</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41" name="TextBox 23"/>
            <p:cNvSpPr txBox="1"/>
            <p:nvPr/>
          </p:nvSpPr>
          <p:spPr>
            <a:xfrm>
              <a:off x="4690565" y="4104949"/>
              <a:ext cx="461280" cy="340758"/>
            </a:xfrm>
            <a:prstGeom prst="rect">
              <a:avLst/>
            </a:prstGeom>
            <a:noFill/>
          </p:spPr>
          <p:txBody>
            <a:bodyPr wrap="square" rtlCol="0">
              <a:spAutoFit/>
            </a:bodyPr>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AC</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42" name="TextBox 25"/>
            <p:cNvSpPr txBox="1"/>
            <p:nvPr/>
          </p:nvSpPr>
          <p:spPr>
            <a:xfrm>
              <a:off x="7712464" y="5085184"/>
              <a:ext cx="875561" cy="603922"/>
            </a:xfrm>
            <a:prstGeom prst="rect">
              <a:avLst/>
            </a:prstGeom>
            <a:noFill/>
          </p:spPr>
          <p:txBody>
            <a:bodyPr wrap="square" rtlCol="0">
              <a:spAutoFit/>
            </a:bodyPr>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Radius </a:t>
              </a:r>
              <a:endParaRPr lang="en-US" altLang="zh-CN" sz="2000" dirty="0">
                <a:solidFill>
                  <a:srgbClr val="000000"/>
                </a:solidFill>
                <a:latin typeface="微软雅黑" panose="020B0503020204020204" pitchFamily="34" charset="-122"/>
                <a:ea typeface="微软雅黑" panose="020B0503020204020204" pitchFamily="34" charset="-122"/>
              </a:endParaRPr>
            </a:p>
            <a:p>
              <a:pPr defTabSz="914400" fontAlgn="t">
                <a:spcBef>
                  <a:spcPct val="0"/>
                </a:spcBef>
                <a:spcAft>
                  <a:spcPct val="0"/>
                </a:spcAft>
              </a:pPr>
              <a:r>
                <a:rPr lang="en-US" altLang="zh-CN" sz="2000" dirty="0">
                  <a:solidFill>
                    <a:srgbClr val="000000"/>
                  </a:solidFill>
                  <a:latin typeface="微软雅黑" panose="020B0503020204020204" pitchFamily="34" charset="-122"/>
                  <a:ea typeface="微软雅黑" panose="020B0503020204020204" pitchFamily="34" charset="-122"/>
                </a:rPr>
                <a:t>Server</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6840309" y="5877344"/>
              <a:ext cx="1522426" cy="340758"/>
            </a:xfrm>
            <a:prstGeom prst="rect">
              <a:avLst/>
            </a:prstGeom>
            <a:noFill/>
          </p:spPr>
          <p:txBody>
            <a:bodyPr wrap="square" rtlCol="0">
              <a:spAutoFit/>
            </a:bodyPr>
            <a:p>
              <a:pPr defTabSz="914400" fontAlgn="t">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创建</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账号</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TextBox 37"/>
            <p:cNvSpPr txBox="1"/>
            <p:nvPr/>
          </p:nvSpPr>
          <p:spPr>
            <a:xfrm>
              <a:off x="6243144" y="4019455"/>
              <a:ext cx="1482582" cy="340758"/>
            </a:xfrm>
            <a:prstGeom prst="rect">
              <a:avLst/>
            </a:prstGeom>
            <a:noFill/>
          </p:spPr>
          <p:txBody>
            <a:bodyPr wrap="square" rtlCol="0">
              <a:spAutoFit/>
            </a:bodyPr>
            <a:p>
              <a:pPr defTabSz="914400" fontAlgn="t">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配置</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认证</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TextBox 38"/>
            <p:cNvSpPr txBox="1"/>
            <p:nvPr/>
          </p:nvSpPr>
          <p:spPr>
            <a:xfrm>
              <a:off x="2176127" y="4674382"/>
              <a:ext cx="1496847" cy="340758"/>
            </a:xfrm>
            <a:prstGeom prst="rect">
              <a:avLst/>
            </a:prstGeom>
            <a:noFill/>
          </p:spPr>
          <p:txBody>
            <a:bodyPr wrap="square" rtlCol="0">
              <a:spAutoFit/>
            </a:bodyPr>
            <a:p>
              <a:pPr defTabSz="914400" fontAlgn="t">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进行</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认证</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6" name="Picture 465" descr="图片244"/>
            <p:cNvPicPr>
              <a:picLocks noChangeAspect="1" noChangeArrowheads="1"/>
            </p:cNvPicPr>
            <p:nvPr/>
          </p:nvPicPr>
          <p:blipFill>
            <a:blip r:embed="rId6" cstate="print"/>
            <a:srcRect/>
            <a:stretch>
              <a:fillRect/>
            </a:stretch>
          </p:blipFill>
          <p:spPr bwMode="auto">
            <a:xfrm>
              <a:off x="5206406" y="3869153"/>
              <a:ext cx="804153" cy="840924"/>
            </a:xfrm>
            <a:prstGeom prst="rect">
              <a:avLst/>
            </a:prstGeom>
            <a:noFill/>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525" y="2025650"/>
            <a:ext cx="13969365" cy="3470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在无线客户端和服务端配置相同的</a:t>
            </a:r>
            <a:r>
              <a:rPr lang="zh-CN" altLang="en-US" sz="3000" dirty="0">
                <a:solidFill>
                  <a:srgbClr val="FF0000"/>
                </a:solidFill>
                <a:latin typeface="微软雅黑" panose="020B0503020204020204" pitchFamily="34" charset="-122"/>
                <a:ea typeface="微软雅黑" panose="020B0503020204020204" pitchFamily="34" charset="-122"/>
                <a:sym typeface="+mn-ea"/>
              </a:rPr>
              <a:t>预共享密钥</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PSK认证的部署比较简单，安全性较差，容易受到暴力字典攻击</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使用PPSK认证时，连接到</a:t>
            </a:r>
            <a:r>
              <a:rPr lang="zh-CN" altLang="en-US" sz="3000" dirty="0">
                <a:solidFill>
                  <a:srgbClr val="FF0000"/>
                </a:solidFill>
                <a:latin typeface="微软雅黑" panose="020B0503020204020204" pitchFamily="34" charset="-122"/>
                <a:ea typeface="微软雅黑" panose="020B0503020204020204" pitchFamily="34" charset="-122"/>
                <a:sym typeface="+mn-ea"/>
              </a:rPr>
              <a:t>同一</a:t>
            </a:r>
            <a:r>
              <a:rPr lang="zh-CN" altLang="en-US" sz="3000" dirty="0">
                <a:latin typeface="微软雅黑" panose="020B0503020204020204" pitchFamily="34" charset="-122"/>
                <a:ea typeface="微软雅黑" panose="020B0503020204020204" pitchFamily="34" charset="-122"/>
                <a:sym typeface="+mn-ea"/>
              </a:rPr>
              <a:t>无线网络的用户拥有</a:t>
            </a:r>
            <a:r>
              <a:rPr lang="zh-CN" altLang="en-US" sz="3000" dirty="0">
                <a:solidFill>
                  <a:srgbClr val="FF0000"/>
                </a:solidFill>
                <a:latin typeface="微软雅黑" panose="020B0503020204020204" pitchFamily="34" charset="-122"/>
                <a:ea typeface="微软雅黑" panose="020B0503020204020204" pitchFamily="34" charset="-122"/>
                <a:sym typeface="+mn-ea"/>
              </a:rPr>
              <a:t>不同的密钥</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776595" y="1442085"/>
            <a:ext cx="7645400"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用户接入认证－</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PSK和PPSK认证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pic>
        <p:nvPicPr>
          <p:cNvPr id="25" name="图片 24"/>
          <p:cNvPicPr>
            <a:picLocks noChangeAspect="1"/>
          </p:cNvPicPr>
          <p:nvPr/>
        </p:nvPicPr>
        <p:blipFill>
          <a:blip r:embed="rId1"/>
          <a:stretch>
            <a:fillRect/>
          </a:stretch>
        </p:blipFill>
        <p:spPr>
          <a:xfrm>
            <a:off x="1949450" y="5134610"/>
            <a:ext cx="4452620" cy="4001135"/>
          </a:xfrm>
          <a:prstGeom prst="rect">
            <a:avLst/>
          </a:prstGeom>
        </p:spPr>
      </p:pic>
      <p:pic>
        <p:nvPicPr>
          <p:cNvPr id="26" name="图片 25"/>
          <p:cNvPicPr>
            <a:picLocks noChangeAspect="1"/>
          </p:cNvPicPr>
          <p:nvPr/>
        </p:nvPicPr>
        <p:blipFill>
          <a:blip r:embed="rId2"/>
          <a:stretch>
            <a:fillRect/>
          </a:stretch>
        </p:blipFill>
        <p:spPr>
          <a:xfrm>
            <a:off x="9100185" y="5511165"/>
            <a:ext cx="5566410" cy="324866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525" y="2025650"/>
            <a:ext cx="13969365" cy="3470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又称为</a:t>
            </a:r>
            <a:r>
              <a:rPr lang="zh-CN" altLang="en-US" sz="3000" dirty="0">
                <a:solidFill>
                  <a:srgbClr val="FF0000"/>
                </a:solidFill>
                <a:latin typeface="微软雅黑" panose="020B0503020204020204" pitchFamily="34" charset="-122"/>
                <a:ea typeface="微软雅黑" panose="020B0503020204020204" pitchFamily="34" charset="-122"/>
                <a:sym typeface="+mn-ea"/>
              </a:rPr>
              <a:t>Web认证</a:t>
            </a:r>
            <a:r>
              <a:rPr lang="zh-CN" altLang="en-US" sz="3000" dirty="0">
                <a:latin typeface="微软雅黑" panose="020B0503020204020204" pitchFamily="34" charset="-122"/>
                <a:ea typeface="微软雅黑" panose="020B0503020204020204" pitchFamily="34" charset="-122"/>
                <a:sym typeface="+mn-ea"/>
              </a:rPr>
              <a:t>，只要在浏览器中输入账号信息提交认证即可。</a:t>
            </a:r>
            <a:endParaRPr lang="zh-CN" altLang="en-US" sz="3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在</a:t>
            </a:r>
            <a:r>
              <a:rPr lang="zh-CN" altLang="en-US" sz="3000" dirty="0">
                <a:solidFill>
                  <a:srgbClr val="FF0000"/>
                </a:solidFill>
                <a:latin typeface="微软雅黑" panose="020B0503020204020204" pitchFamily="34" charset="-122"/>
                <a:ea typeface="微软雅黑" panose="020B0503020204020204" pitchFamily="34" charset="-122"/>
                <a:sym typeface="+mn-ea"/>
              </a:rPr>
              <a:t>主动</a:t>
            </a:r>
            <a:r>
              <a:rPr lang="zh-CN" altLang="en-US" sz="3000" dirty="0">
                <a:latin typeface="微软雅黑" panose="020B0503020204020204" pitchFamily="34" charset="-122"/>
                <a:ea typeface="微软雅黑" panose="020B0503020204020204" pitchFamily="34" charset="-122"/>
                <a:sym typeface="+mn-ea"/>
              </a:rPr>
              <a:t>Portal认证方式下，用户主动访问位于Portal服务器上的认证页面并提交账号信息。在</a:t>
            </a:r>
            <a:r>
              <a:rPr lang="zh-CN" altLang="en-US" sz="3000" dirty="0">
                <a:solidFill>
                  <a:srgbClr val="FF0000"/>
                </a:solidFill>
                <a:latin typeface="微软雅黑" panose="020B0503020204020204" pitchFamily="34" charset="-122"/>
                <a:ea typeface="微软雅黑" panose="020B0503020204020204" pitchFamily="34" charset="-122"/>
                <a:sym typeface="+mn-ea"/>
              </a:rPr>
              <a:t>被动</a:t>
            </a:r>
            <a:r>
              <a:rPr lang="zh-CN" altLang="en-US" sz="3000" dirty="0">
                <a:latin typeface="微软雅黑" panose="020B0503020204020204" pitchFamily="34" charset="-122"/>
                <a:ea typeface="微软雅黑" panose="020B0503020204020204" pitchFamily="34" charset="-122"/>
                <a:sym typeface="+mn-ea"/>
              </a:rPr>
              <a:t>Portal认证方式下，用户通过HTTP协议访问公司外网时被强制重定向到Portal认证页面</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776595" y="1442085"/>
            <a:ext cx="7645400"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用户接入认证－</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Portal</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pic>
        <p:nvPicPr>
          <p:cNvPr id="9" name="图片 8"/>
          <p:cNvPicPr>
            <a:picLocks noChangeAspect="1"/>
          </p:cNvPicPr>
          <p:nvPr/>
        </p:nvPicPr>
        <p:blipFill>
          <a:blip r:embed="rId1"/>
          <a:stretch>
            <a:fillRect/>
          </a:stretch>
        </p:blipFill>
        <p:spPr>
          <a:xfrm>
            <a:off x="1444625" y="5754370"/>
            <a:ext cx="8868410" cy="3128010"/>
          </a:xfrm>
          <a:prstGeom prst="rect">
            <a:avLst/>
          </a:prstGeom>
        </p:spPr>
      </p:pic>
      <p:pic>
        <p:nvPicPr>
          <p:cNvPr id="12" name="图片 11"/>
          <p:cNvPicPr/>
          <p:nvPr/>
        </p:nvPicPr>
        <p:blipFill>
          <a:blip r:embed="rId2" cstate="print"/>
          <a:srcRect/>
          <a:stretch>
            <a:fillRect/>
          </a:stretch>
        </p:blipFill>
        <p:spPr bwMode="auto">
          <a:xfrm>
            <a:off x="11536045" y="5349240"/>
            <a:ext cx="5202555" cy="37325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Rogue AP</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01786" y="1764956"/>
            <a:ext cx="9372618" cy="791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8371" y="1781935"/>
            <a:ext cx="10051792" cy="787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347" y="1760711"/>
            <a:ext cx="9814081" cy="79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152525" y="2025650"/>
            <a:ext cx="14698980" cy="347027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802.1X是关于用户接入网络的认证标准，主要解决网络接入认证和安全方面的问题。</a:t>
            </a:r>
            <a:endParaRPr lang="zh-CN" altLang="en-US" sz="3000" dirty="0">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802.1X认证既能用于有线网络，也可以用于无线网络。</a:t>
            </a:r>
            <a:endParaRPr lang="zh-CN" altLang="en-US" sz="3000" dirty="0">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Wingdings" panose="05000000000000000000" pitchFamily="2" charset="2"/>
              <a:buChar char="l"/>
            </a:pPr>
            <a:r>
              <a:rPr lang="zh-CN" altLang="en-US" sz="3000" dirty="0">
                <a:latin typeface="微软雅黑" panose="020B0503020204020204" pitchFamily="34" charset="-122"/>
                <a:ea typeface="微软雅黑" panose="020B0503020204020204" pitchFamily="34" charset="-122"/>
                <a:sym typeface="+mn-ea"/>
              </a:rPr>
              <a:t>802.1X认证体系具有典型的</a:t>
            </a:r>
            <a:r>
              <a:rPr lang="zh-CN" altLang="en-US" sz="3000" dirty="0">
                <a:solidFill>
                  <a:srgbClr val="FF0000"/>
                </a:solidFill>
                <a:latin typeface="微软雅黑" panose="020B0503020204020204" pitchFamily="34" charset="-122"/>
                <a:ea typeface="微软雅黑" panose="020B0503020204020204" pitchFamily="34" charset="-122"/>
                <a:sym typeface="+mn-ea"/>
              </a:rPr>
              <a:t>客户端/服务器架构</a:t>
            </a:r>
            <a:r>
              <a:rPr lang="zh-CN" altLang="en-US" sz="3000" dirty="0">
                <a:latin typeface="微软雅黑" panose="020B0503020204020204" pitchFamily="34" charset="-122"/>
                <a:ea typeface="微软雅黑" panose="020B0503020204020204" pitchFamily="34" charset="-122"/>
                <a:sym typeface="+mn-ea"/>
              </a:rPr>
              <a:t>，由请求方、认证方和认证服务器组成</a:t>
            </a:r>
            <a:r>
              <a:rPr lang="zh-CN" altLang="en-US" sz="3000" dirty="0">
                <a:latin typeface="微软雅黑" panose="020B0503020204020204" pitchFamily="34" charset="-122"/>
                <a:ea typeface="微软雅黑" panose="020B0503020204020204" pitchFamily="34" charset="-122"/>
                <a:sym typeface="+mn-ea"/>
              </a:rPr>
              <a:t>。</a:t>
            </a:r>
            <a:endParaRPr lang="zh-CN" altLang="en-US" sz="3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776595" y="1442085"/>
            <a:ext cx="7645400" cy="645160"/>
          </a:xfrm>
          <a:prstGeom prst="rect">
            <a:avLst/>
          </a:prstGeom>
          <a:noFill/>
        </p:spPr>
        <p:txBody>
          <a:bodyPr wrap="square" rtlCol="0" anchor="t">
            <a:spAutoFit/>
            <a:scene3d>
              <a:camera prst="orthographicFront"/>
              <a:lightRig rig="threePt" dir="t"/>
            </a:scene3d>
          </a:bodyPr>
          <a:p>
            <a:pPr algn="l">
              <a:buClrTx/>
              <a:buSzTx/>
              <a:buFontTx/>
            </a:pP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用户接入认证－</a:t>
            </a:r>
            <a:r>
              <a:rPr lang="zh-CN" altLang="en-US" sz="3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802.1X认证</a:t>
            </a:r>
            <a:endParaRPr lang="zh-CN" altLang="en-US" sz="3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占位符 1"/>
          <p:cNvSpPr>
            <a:spLocks noGrp="1"/>
          </p:cNvSpPr>
          <p:nvPr>
            <p:ph type="body" sz="quarter" idx="10"/>
          </p:nvPr>
        </p:nvSpPr>
        <p:spPr>
          <a:xfrm>
            <a:off x="458470" y="321310"/>
            <a:ext cx="7433941" cy="648335"/>
          </a:xfrm>
        </p:spPr>
        <p:txBody>
          <a:bodyPr/>
          <a:p>
            <a:r>
              <a:rPr lang="zh-CN" altLang="en-US" dirty="0" smtClean="0">
                <a:latin typeface="黑体" panose="02010600030101010101" charset="-122"/>
                <a:ea typeface="黑体" panose="02010600030101010101" charset="-122"/>
                <a:sym typeface="+mn-ea"/>
              </a:rPr>
              <a:t>WLAN安全标准发展</a:t>
            </a:r>
            <a:endParaRPr lang="en-US" altLang="zh-CN" dirty="0"/>
          </a:p>
        </p:txBody>
      </p:sp>
      <p:pic>
        <p:nvPicPr>
          <p:cNvPr id="13" name="图片 12"/>
          <p:cNvPicPr>
            <a:picLocks noChangeAspect="1"/>
          </p:cNvPicPr>
          <p:nvPr/>
        </p:nvPicPr>
        <p:blipFill>
          <a:blip r:embed="rId1"/>
          <a:stretch>
            <a:fillRect/>
          </a:stretch>
        </p:blipFill>
        <p:spPr>
          <a:xfrm>
            <a:off x="4869180" y="5142230"/>
            <a:ext cx="7551420" cy="406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Wi-Fi</a:t>
            </a:r>
            <a:r>
              <a:rPr lang="zh-CN" altLang="en-US" dirty="0"/>
              <a:t>安全保护</a:t>
            </a:r>
            <a:endParaRPr lang="en-US" altLang="zh-CN" dirty="0"/>
          </a:p>
        </p:txBody>
      </p:sp>
      <p:sp>
        <p:nvSpPr>
          <p:cNvPr id="6" name="内容占位符 2"/>
          <p:cNvSpPr txBox="1"/>
          <p:nvPr/>
        </p:nvSpPr>
        <p:spPr>
          <a:xfrm>
            <a:off x="1152525" y="2436495"/>
            <a:ext cx="16741140" cy="54171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457200" algn="l" eaLnBrk="1" hangingPunct="1">
              <a:lnSpc>
                <a:spcPct val="170000"/>
              </a:lnSpc>
            </a:pPr>
            <a:r>
              <a:rPr lang="zh-CN" altLang="en-US" sz="2400" dirty="0">
                <a:latin typeface="微软雅黑" panose="020B0503020204020204" pitchFamily="34" charset="-122"/>
                <a:ea typeface="微软雅黑" panose="020B0503020204020204" pitchFamily="34" charset="-122"/>
                <a:sym typeface="+mn-ea"/>
              </a:rPr>
              <a:t>IEEE 802.1x 协议是基于Client/Server 的访问控制和认证协议。它可以限制未经授权的用户/ 设备通过访问点访问LAN/WLAN。IEEE 802.1x 协议是</a:t>
            </a:r>
            <a:r>
              <a:rPr lang="zh-CN" altLang="en-US" sz="2400" dirty="0">
                <a:solidFill>
                  <a:srgbClr val="FF0000"/>
                </a:solidFill>
                <a:latin typeface="微软雅黑" panose="020B0503020204020204" pitchFamily="34" charset="-122"/>
                <a:ea typeface="微软雅黑" panose="020B0503020204020204" pitchFamily="34" charset="-122"/>
                <a:sym typeface="+mn-ea"/>
              </a:rPr>
              <a:t>基于端口的访问控制和认证协议</a:t>
            </a:r>
            <a:r>
              <a:rPr lang="zh-CN" altLang="en-US" sz="2400" dirty="0">
                <a:latin typeface="微软雅黑" panose="020B0503020204020204" pitchFamily="34" charset="-122"/>
                <a:ea typeface="微软雅黑" panose="020B0503020204020204" pitchFamily="34" charset="-122"/>
                <a:sym typeface="+mn-ea"/>
              </a:rPr>
              <a:t>（port-based network access control protocol），它可以</a:t>
            </a:r>
            <a:r>
              <a:rPr lang="zh-CN" altLang="en-US" sz="2400" dirty="0">
                <a:solidFill>
                  <a:srgbClr val="FF0000"/>
                </a:solidFill>
                <a:latin typeface="微软雅黑" panose="020B0503020204020204" pitchFamily="34" charset="-122"/>
                <a:ea typeface="微软雅黑" panose="020B0503020204020204" pitchFamily="34" charset="-122"/>
                <a:sym typeface="+mn-ea"/>
              </a:rPr>
              <a:t>限制未经授权</a:t>
            </a:r>
            <a:r>
              <a:rPr lang="zh-CN" altLang="en-US" sz="2400" dirty="0">
                <a:latin typeface="微软雅黑" panose="020B0503020204020204" pitchFamily="34" charset="-122"/>
                <a:ea typeface="微软雅黑" panose="020B0503020204020204" pitchFamily="34" charset="-122"/>
                <a:sym typeface="+mn-ea"/>
              </a:rPr>
              <a:t>的用户/ 设备通过接入端口访问LAN/WLAN。在获得交换机或LAN 提供的各种业务之前，IEEE 802.1x对连接到交换机端口上的用户/ 设备进行认证。在认证通过之前，IEEE 802.1x 只允许基于局域网的扩展认证协议（EAPoL）数据通过设备连接的</a:t>
            </a:r>
            <a:r>
              <a:rPr lang="zh-CN" altLang="en-US" sz="2400" dirty="0">
                <a:solidFill>
                  <a:srgbClr val="FF0000"/>
                </a:solidFill>
                <a:latin typeface="微软雅黑" panose="020B0503020204020204" pitchFamily="34" charset="-122"/>
                <a:ea typeface="微软雅黑" panose="020B0503020204020204" pitchFamily="34" charset="-122"/>
                <a:sym typeface="+mn-ea"/>
              </a:rPr>
              <a:t>交换机端口</a:t>
            </a:r>
            <a:r>
              <a:rPr lang="zh-CN" altLang="en-US" sz="2400" dirty="0">
                <a:latin typeface="微软雅黑" panose="020B0503020204020204" pitchFamily="34" charset="-122"/>
                <a:ea typeface="微软雅黑" panose="020B0503020204020204" pitchFamily="34" charset="-122"/>
                <a:sym typeface="+mn-ea"/>
              </a:rPr>
              <a:t>；认证通过以后，</a:t>
            </a:r>
            <a:r>
              <a:rPr lang="zh-CN" altLang="en-US" sz="2400" dirty="0">
                <a:solidFill>
                  <a:srgbClr val="FF0000"/>
                </a:solidFill>
                <a:latin typeface="微软雅黑" panose="020B0503020204020204" pitchFamily="34" charset="-122"/>
                <a:ea typeface="微软雅黑" panose="020B0503020204020204" pitchFamily="34" charset="-122"/>
                <a:sym typeface="+mn-ea"/>
              </a:rPr>
              <a:t>正常的数据可以顺利地通过以太网端口</a:t>
            </a:r>
            <a:r>
              <a:rPr lang="zh-CN" altLang="en-US" sz="2400" dirty="0">
                <a:latin typeface="微软雅黑" panose="020B0503020204020204" pitchFamily="34" charset="-122"/>
                <a:ea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sym typeface="+mn-ea"/>
            </a:endParaRPr>
          </a:p>
          <a:p>
            <a:pPr indent="457200" algn="l" eaLnBrk="1" hangingPunct="1">
              <a:lnSpc>
                <a:spcPct val="170000"/>
              </a:lnSpc>
            </a:pPr>
            <a:r>
              <a:rPr lang="zh-CN" altLang="en-US" sz="2400" dirty="0">
                <a:latin typeface="微软雅黑" panose="020B0503020204020204" pitchFamily="34" charset="-122"/>
                <a:ea typeface="微软雅黑" panose="020B0503020204020204" pitchFamily="34" charset="-122"/>
                <a:sym typeface="+mn-ea"/>
              </a:rPr>
              <a:t>IEEE 802.1x 通过对用户进行基于端口的安全认证和对密钥的动态管理，从而实现保护用户的位置隐私和身份隐私以及有效保护通信过程中信息安全的目的。</a:t>
            </a:r>
            <a:endParaRPr lang="zh-CN" altLang="en-US" sz="2400" dirty="0">
              <a:latin typeface="微软雅黑" panose="020B0503020204020204" pitchFamily="34" charset="-122"/>
              <a:ea typeface="微软雅黑" panose="020B0503020204020204" pitchFamily="34" charset="-122"/>
            </a:endParaRPr>
          </a:p>
        </p:txBody>
      </p:sp>
      <p:sp>
        <p:nvSpPr>
          <p:cNvPr id="4" name="流程图: 可选过程 3"/>
          <p:cNvSpPr/>
          <p:nvPr/>
        </p:nvSpPr>
        <p:spPr>
          <a:xfrm>
            <a:off x="843915" y="1342390"/>
            <a:ext cx="4612640" cy="864870"/>
          </a:xfrm>
          <a:prstGeom prst="flowChartAlternateProcess">
            <a:avLst/>
          </a:prstGeom>
          <a:solidFill>
            <a:srgbClr val="D4E2E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IEEE 802.1x 协议简介</a:t>
            </a:r>
            <a:endPar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Wi-Fi</a:t>
            </a:r>
            <a:r>
              <a:rPr lang="zh-CN" altLang="en-US" dirty="0"/>
              <a:t>安全保护</a:t>
            </a:r>
            <a:endParaRPr lang="en-US" altLang="zh-CN" dirty="0"/>
          </a:p>
        </p:txBody>
      </p:sp>
      <p:sp>
        <p:nvSpPr>
          <p:cNvPr id="6" name="内容占位符 2"/>
          <p:cNvSpPr txBox="1"/>
          <p:nvPr/>
        </p:nvSpPr>
        <p:spPr>
          <a:xfrm>
            <a:off x="1152525" y="2149475"/>
            <a:ext cx="16741140" cy="54171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在IEEE 802.1x 协议中，只有具备了以下三个元素才能够完成基于端口的访问控制的用户认证和授权。</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1）客户端</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一般安装在用户的工作站上，当用户有上网需求时，激活客户端程序，输入必要的用户名和口令，客户端程序将会送出连接请求。</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2）认证系统</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在以太网系统中，认证交换机主要作用是完成用户认证信息的上传、下达工作，并根据认证的结果打开或关闭端口。在无线网络中就是无线接入点。</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3）认证服务器</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通过检验客户端发送来的身份标识（用户名和口令）来判断用户是否有权使用网络系统提供的网络服务，并根据认证结果向交换机发出打开或保持端口关闭的状态。</a:t>
            </a:r>
            <a:endParaRPr lang="zh-CN" altLang="en-US" sz="2400" dirty="0">
              <a:latin typeface="微软雅黑" panose="020B0503020204020204" pitchFamily="34" charset="-122"/>
              <a:ea typeface="微软雅黑" panose="020B0503020204020204" pitchFamily="34" charset="-122"/>
              <a:sym typeface="+mn-ea"/>
            </a:endParaRPr>
          </a:p>
          <a:p>
            <a:pPr indent="0" algn="l" eaLnBrk="1" hangingPunct="1">
              <a:lnSpc>
                <a:spcPct val="170000"/>
              </a:lnSpc>
              <a:buNone/>
            </a:pPr>
            <a:r>
              <a:rPr lang="zh-CN" altLang="en-US" sz="2400" dirty="0">
                <a:latin typeface="微软雅黑" panose="020B0503020204020204" pitchFamily="34" charset="-122"/>
                <a:ea typeface="微软雅黑" panose="020B0503020204020204" pitchFamily="34" charset="-122"/>
                <a:sym typeface="+mn-ea"/>
              </a:rPr>
              <a:t>以上三个部分，除客户端系统外，认证系统和认证服务器之间既可以分布在两个不同的物理实体上，也可以是集中在一个物理实体上，后者指的是由认证系统独立完成用户的认证授权，即本地认证。</a:t>
            </a:r>
            <a:endParaRPr lang="zh-CN" altLang="en-US" sz="2400" dirty="0">
              <a:latin typeface="微软雅黑" panose="020B0503020204020204" pitchFamily="34" charset="-122"/>
              <a:ea typeface="微软雅黑" panose="020B0503020204020204" pitchFamily="34" charset="-122"/>
            </a:endParaRPr>
          </a:p>
          <a:p>
            <a:pPr indent="0" algn="l" eaLnBrk="1" hangingPunct="1">
              <a:lnSpc>
                <a:spcPct val="170000"/>
              </a:lnSpc>
              <a:buNone/>
            </a:pPr>
            <a:endParaRPr lang="zh-CN" altLang="en-US" sz="2400" dirty="0">
              <a:latin typeface="微软雅黑" panose="020B0503020204020204" pitchFamily="34" charset="-122"/>
              <a:ea typeface="微软雅黑" panose="020B0503020204020204" pitchFamily="34" charset="-122"/>
            </a:endParaRPr>
          </a:p>
        </p:txBody>
      </p:sp>
      <p:sp>
        <p:nvSpPr>
          <p:cNvPr id="4" name="流程图: 可选过程 3"/>
          <p:cNvSpPr/>
          <p:nvPr/>
        </p:nvSpPr>
        <p:spPr>
          <a:xfrm>
            <a:off x="843915" y="1342390"/>
            <a:ext cx="5536565" cy="864870"/>
          </a:xfrm>
          <a:prstGeom prst="flowChartAlternateProcess">
            <a:avLst/>
          </a:prstGeom>
          <a:solidFill>
            <a:srgbClr val="D4E2E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 IEEE 802.1x 协议的认证与授权</a:t>
            </a:r>
            <a:endPar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Wi-Fi</a:t>
            </a:r>
            <a:r>
              <a:rPr lang="zh-CN" altLang="en-US" dirty="0"/>
              <a:t>安全保护</a:t>
            </a:r>
            <a:endParaRPr lang="en-US" altLang="zh-CN" dirty="0"/>
          </a:p>
        </p:txBody>
      </p:sp>
      <p:sp>
        <p:nvSpPr>
          <p:cNvPr id="4" name="流程图: 可选过程 3"/>
          <p:cNvSpPr/>
          <p:nvPr/>
        </p:nvSpPr>
        <p:spPr>
          <a:xfrm>
            <a:off x="843915" y="1342390"/>
            <a:ext cx="5536565" cy="864870"/>
          </a:xfrm>
          <a:prstGeom prst="flowChartAlternateProcess">
            <a:avLst/>
          </a:prstGeom>
          <a:solidFill>
            <a:srgbClr val="D4E2E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 IEEE 802.1x 协议的工作过程</a:t>
            </a:r>
            <a:endPar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1917065" y="2580640"/>
            <a:ext cx="14914245" cy="7679690"/>
            <a:chOff x="2272" y="2246"/>
            <a:chExt cx="15779" cy="7549"/>
          </a:xfrm>
        </p:grpSpPr>
        <p:sp>
          <p:nvSpPr>
            <p:cNvPr id="11271" name="文本框 9"/>
            <p:cNvSpPr txBox="1"/>
            <p:nvPr/>
          </p:nvSpPr>
          <p:spPr>
            <a:xfrm>
              <a:off x="2272" y="2246"/>
              <a:ext cx="4547" cy="3138"/>
            </a:xfrm>
            <a:prstGeom prst="rect">
              <a:avLst/>
            </a:prstGeom>
            <a:noFill/>
            <a:ln w="9525">
              <a:noFill/>
            </a:ln>
          </p:spPr>
          <p:txBody>
            <a:bodyPr wrap="square">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（1）当用户有上网需求时打开IEEE 802.1x 客户端程序，输入已经申请、登记过的用户名和口令，发起连接请求。此时，客户端程序将发出请求认证的报文给交换机，开始启动一次认证过程。</a:t>
              </a:r>
              <a:endParaRPr lang="zh-CN" altLang="en-US" sz="2400" dirty="0">
                <a:solidFill>
                  <a:srgbClr val="595959"/>
                </a:solidFill>
                <a:latin typeface="Arial" panose="020B0604020202020204" pitchFamily="34" charset="0"/>
                <a:sym typeface="Arial" panose="020B0604020202020204" pitchFamily="34" charset="0"/>
              </a:endParaRPr>
            </a:p>
          </p:txBody>
        </p:sp>
        <p:sp>
          <p:nvSpPr>
            <p:cNvPr id="11272" name="文本框 10"/>
            <p:cNvSpPr txBox="1"/>
            <p:nvPr/>
          </p:nvSpPr>
          <p:spPr>
            <a:xfrm>
              <a:off x="7668" y="2246"/>
              <a:ext cx="3595" cy="2267"/>
            </a:xfrm>
            <a:prstGeom prst="rect">
              <a:avLst/>
            </a:prstGeom>
            <a:noFill/>
            <a:ln w="9525">
              <a:noFill/>
            </a:ln>
          </p:spPr>
          <p:txBody>
            <a:bodyPr>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（2）交换机收到请求认证的数据帧后，将发出一个请求帧要求用户的客户端程序将输入的用户名送上来。</a:t>
              </a:r>
              <a:endParaRPr lang="zh-CN" altLang="en-US" sz="2400" dirty="0">
                <a:solidFill>
                  <a:srgbClr val="595959"/>
                </a:solidFill>
                <a:latin typeface="Arial" panose="020B0604020202020204" pitchFamily="34" charset="0"/>
                <a:sym typeface="Arial" panose="020B0604020202020204" pitchFamily="34" charset="0"/>
              </a:endParaRPr>
            </a:p>
          </p:txBody>
        </p:sp>
        <p:sp>
          <p:nvSpPr>
            <p:cNvPr id="11273" name="文本框 11"/>
            <p:cNvSpPr txBox="1"/>
            <p:nvPr/>
          </p:nvSpPr>
          <p:spPr>
            <a:xfrm>
              <a:off x="12431" y="2246"/>
              <a:ext cx="4566" cy="2703"/>
            </a:xfrm>
            <a:prstGeom prst="rect">
              <a:avLst/>
            </a:prstGeom>
            <a:noFill/>
            <a:ln w="9525">
              <a:noFill/>
            </a:ln>
          </p:spPr>
          <p:txBody>
            <a:bodyPr wrap="square">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（3）客户端程序响应交换机发出的请求，将用户名信息通过数据帧送给交换机。交换机将客户端送上来的数据帧经过封包处理后送给认证服务器进行处理。</a:t>
              </a:r>
              <a:endParaRPr lang="zh-CN" altLang="en-US" sz="2400" dirty="0">
                <a:solidFill>
                  <a:srgbClr val="595959"/>
                </a:solidFill>
                <a:latin typeface="Arial" panose="020B0604020202020204" pitchFamily="34" charset="0"/>
                <a:sym typeface="Arial" panose="020B0604020202020204" pitchFamily="34" charset="0"/>
              </a:endParaRPr>
            </a:p>
          </p:txBody>
        </p:sp>
        <p:sp>
          <p:nvSpPr>
            <p:cNvPr id="11274" name="文本框 12"/>
            <p:cNvSpPr txBox="1"/>
            <p:nvPr/>
          </p:nvSpPr>
          <p:spPr>
            <a:xfrm>
              <a:off x="2272" y="5715"/>
              <a:ext cx="4840" cy="3574"/>
            </a:xfrm>
            <a:prstGeom prst="rect">
              <a:avLst/>
            </a:prstGeom>
            <a:noFill/>
            <a:ln w="9525">
              <a:noFill/>
            </a:ln>
          </p:spPr>
          <p:txBody>
            <a:bodyPr wrap="square">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4）认证服务器收到交换机转发上来的用户名信息后，将该信息与数据库中的用户名表相比对，找到该用户名对应的口令信息，用随机生成的一个加密字对它进行加密处理，同时将此加密字传送给交换机，由交换机传给客户端程序。</a:t>
              </a:r>
              <a:endParaRPr lang="zh-CN" altLang="en-US" sz="2400" dirty="0">
                <a:solidFill>
                  <a:srgbClr val="595959"/>
                </a:solidFill>
                <a:latin typeface="Arial" panose="020B0604020202020204" pitchFamily="34" charset="0"/>
                <a:sym typeface="Arial" panose="020B0604020202020204" pitchFamily="34" charset="0"/>
              </a:endParaRPr>
            </a:p>
          </p:txBody>
        </p:sp>
        <p:sp>
          <p:nvSpPr>
            <p:cNvPr id="11275" name="文本框 13"/>
            <p:cNvSpPr txBox="1"/>
            <p:nvPr/>
          </p:nvSpPr>
          <p:spPr>
            <a:xfrm>
              <a:off x="7683" y="5857"/>
              <a:ext cx="3595" cy="3138"/>
            </a:xfrm>
            <a:prstGeom prst="rect">
              <a:avLst/>
            </a:prstGeom>
            <a:noFill/>
            <a:ln w="9525">
              <a:noFill/>
            </a:ln>
          </p:spPr>
          <p:txBody>
            <a:bodyPr>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（5）客户端程序收到由交换机传来的加密字后，用该加密字对口令部分进行加密处理（此种加密算法通常是不可逆的），并通过交换机传给认证服务器。</a:t>
              </a:r>
              <a:endParaRPr lang="zh-CN" altLang="en-US" sz="2400" dirty="0">
                <a:solidFill>
                  <a:srgbClr val="595959"/>
                </a:solidFill>
                <a:latin typeface="Arial" panose="020B0604020202020204" pitchFamily="34" charset="0"/>
                <a:sym typeface="Arial" panose="020B0604020202020204" pitchFamily="34" charset="0"/>
              </a:endParaRPr>
            </a:p>
          </p:txBody>
        </p:sp>
        <p:sp>
          <p:nvSpPr>
            <p:cNvPr id="11276" name="文本框 14"/>
            <p:cNvSpPr txBox="1"/>
            <p:nvPr/>
          </p:nvSpPr>
          <p:spPr>
            <a:xfrm>
              <a:off x="12005" y="5786"/>
              <a:ext cx="6046" cy="4009"/>
            </a:xfrm>
            <a:prstGeom prst="rect">
              <a:avLst/>
            </a:prstGeom>
            <a:noFill/>
            <a:ln w="9525">
              <a:noFill/>
            </a:ln>
          </p:spPr>
          <p:txBody>
            <a:bodyPr wrap="square">
              <a:spAutoFit/>
            </a:bodyPr>
            <a:p>
              <a:pPr algn="just" eaLnBrk="1" hangingPunct="1">
                <a:lnSpc>
                  <a:spcPct val="120000"/>
                </a:lnSpc>
              </a:pPr>
              <a:r>
                <a:rPr lang="zh-CN" altLang="en-US" sz="2400" dirty="0">
                  <a:solidFill>
                    <a:srgbClr val="595959"/>
                  </a:solidFill>
                  <a:latin typeface="Arial" panose="020B0604020202020204" pitchFamily="34" charset="0"/>
                  <a:sym typeface="Arial" panose="020B0604020202020204" pitchFamily="34" charset="0"/>
                </a:rPr>
                <a:t>（6）认证服务器将送上来的加密后的口令信息和其经过加密运算后的口令信息进行对比，如果相同，则认为该用户为合法用户，反馈认证通过的消息，并向交换机发出打开端口的指令，允许用户的业务流通过端口访问网络。否则，反馈认证失败的消息，并保持交换机端口的关闭状态，只允许认证信息数据通过而不允许业务数据通过。</a:t>
              </a:r>
              <a:endParaRPr lang="zh-CN" altLang="en-US" sz="2400" dirty="0">
                <a:solidFill>
                  <a:srgbClr val="595959"/>
                </a:solidFill>
                <a:latin typeface="Arial" panose="020B0604020202020204" pitchFamily="34" charset="0"/>
                <a:sym typeface="Arial" panose="020B0604020202020204" pitchFamily="34" charset="0"/>
              </a:endParaRPr>
            </a:p>
          </p:txBody>
        </p:sp>
        <p:cxnSp>
          <p:nvCxnSpPr>
            <p:cNvPr id="29" name="直接连接符 28"/>
            <p:cNvCxnSpPr/>
            <p:nvPr/>
          </p:nvCxnSpPr>
          <p:spPr>
            <a:xfrm>
              <a:off x="2903" y="5607"/>
              <a:ext cx="3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8" y="5607"/>
              <a:ext cx="3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2568" y="5607"/>
              <a:ext cx="4664" cy="9"/>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WEP</a:t>
            </a:r>
            <a:endParaRPr lang="en-US" altLang="zh-CN" dirty="0"/>
          </a:p>
        </p:txBody>
      </p:sp>
      <p:sp>
        <p:nvSpPr>
          <p:cNvPr id="6" name="内容占位符 2"/>
          <p:cNvSpPr txBox="1"/>
          <p:nvPr/>
        </p:nvSpPr>
        <p:spPr>
          <a:xfrm>
            <a:off x="1048385" y="1550035"/>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a:lnSpc>
                <a:spcPct val="150000"/>
              </a:lnSpc>
              <a:spcBef>
                <a:spcPts val="0"/>
              </a:spcBef>
            </a:pPr>
            <a:r>
              <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有线等同保密协议</a:t>
            </a:r>
            <a:r>
              <a:rPr lang="en-US"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WEP</a:t>
            </a:r>
            <a:r>
              <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Wired Equivalent Privacy</a:t>
            </a:r>
            <a:r>
              <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即试图提供与有线网等同的数据保密性。该机制采用流密码算法</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RC4</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，基于共享密钥实现实体认证（拥有合法共享密钥的实体被视为合法实体）和数据保密通信。</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548640" lvl="1" indent="-548640" algn="l">
              <a:lnSpc>
                <a:spcPct val="150000"/>
              </a:lnSpc>
              <a:spcBef>
                <a:spcPts val="0"/>
              </a:spcBef>
            </a:pPr>
            <a:r>
              <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WEP定义两种认证机制：</a:t>
            </a:r>
            <a:endPar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一是开放系统认证（</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Open System Authentication</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），实际上为空认证；</a:t>
            </a:r>
            <a:endPar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二是共享密钥认证（</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Shared Key Authentication</a:t>
            </a: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），实现基于共享密钥的质询—响应握手协议。</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WEP</a:t>
            </a:r>
            <a:endParaRPr lang="en-US" altLang="zh-CN" dirty="0"/>
          </a:p>
        </p:txBody>
      </p:sp>
      <p:sp>
        <p:nvSpPr>
          <p:cNvPr id="6" name="内容占位符 2"/>
          <p:cNvSpPr txBox="1"/>
          <p:nvPr/>
        </p:nvSpPr>
        <p:spPr>
          <a:xfrm>
            <a:off x="1048385" y="1550035"/>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WEP使用一种对称加密RC4（加密和解密的密钥及算法相同）加密。</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WEP只对数据帧的实体加密，而不对数据帧控制域以及其他类型帧加密。</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使用了该技术的无线局域网，所有客户端(STA)与无线接入点(AP)的数据都会以一个共享的密钥进行加密，密钥的长度有64/128/256bits几种方式(对应的key value分别是40/104/232bits)。其中包括24位是初始向量IV。</a:t>
            </a: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spcBef>
                <a:spcPts val="0"/>
              </a:spcBef>
            </a:pPr>
            <a:r>
              <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经过WEP加密的封包中,只有MAC地址和IV是明码，其余部分都是经过RC4加密后来传送的。</a:t>
            </a:r>
            <a:endParaRPr lang="zh-CN" altLang="zh-CN" sz="3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548640" lvl="1" indent="-548640" algn="l">
              <a:lnSpc>
                <a:spcPct val="150000"/>
              </a:lnSpc>
              <a:spcBef>
                <a:spcPts val="0"/>
              </a:spcBef>
            </a:pPr>
            <a:endParaRPr lang="zh-CN" altLang="zh-CN" sz="32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WEP</a:t>
            </a:r>
            <a:r>
              <a:rPr lang="zh-CN" altLang="en-US" dirty="0" smtClean="0">
                <a:latin typeface="黑体" panose="02010600030101010101" charset="-122"/>
                <a:ea typeface="黑体" panose="02010600030101010101" charset="-122"/>
                <a:sym typeface="+mn-ea"/>
              </a:rPr>
              <a:t>加密</a:t>
            </a:r>
            <a:endParaRPr lang="zh-CN" altLang="en-US" dirty="0" smtClean="0">
              <a:latin typeface="黑体" panose="02010600030101010101" charset="-122"/>
              <a:ea typeface="黑体" panose="02010600030101010101" charset="-122"/>
              <a:sym typeface="+mn-ea"/>
            </a:endParaRPr>
          </a:p>
        </p:txBody>
      </p:sp>
      <p:sp>
        <p:nvSpPr>
          <p:cNvPr id="6" name="内容占位符 2"/>
          <p:cNvSpPr txBox="1"/>
          <p:nvPr/>
        </p:nvSpPr>
        <p:spPr>
          <a:xfrm>
            <a:off x="1048385" y="1550035"/>
            <a:ext cx="14716125" cy="757491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pic>
        <p:nvPicPr>
          <p:cNvPr id="48130" name="Picture 2"/>
          <p:cNvPicPr>
            <a:picLocks noGrp="1" noChangeAspect="1" noChangeArrowheads="1"/>
          </p:cNvPicPr>
          <p:nvPr>
            <p:custDataLst>
              <p:tags r:id="rId1"/>
            </p:custDataLst>
          </p:nvPr>
        </p:nvPicPr>
        <p:blipFill>
          <a:blip r:embed="rId2" cstate="print"/>
          <a:srcRect/>
          <a:stretch>
            <a:fillRect/>
          </a:stretch>
        </p:blipFill>
        <p:spPr bwMode="auto">
          <a:xfrm>
            <a:off x="1940560" y="1550035"/>
            <a:ext cx="15474315" cy="6055995"/>
          </a:xfrm>
          <a:prstGeom prst="rect">
            <a:avLst/>
          </a:prstGeom>
          <a:noFill/>
          <a:ln w="9525">
            <a:noFill/>
            <a:miter lim="800000"/>
            <a:headEnd/>
            <a:tailEnd/>
          </a:ln>
          <a:effectLst/>
        </p:spPr>
      </p:pic>
      <p:sp>
        <p:nvSpPr>
          <p:cNvPr id="2" name="矩形 1"/>
          <p:cNvSpPr/>
          <p:nvPr/>
        </p:nvSpPr>
        <p:spPr>
          <a:xfrm>
            <a:off x="6859270" y="8147050"/>
            <a:ext cx="7651115" cy="583565"/>
          </a:xfrm>
          <a:prstGeom prst="rect">
            <a:avLst/>
          </a:prstGeom>
        </p:spPr>
        <p:txBody>
          <a:bodyPr wrap="square">
            <a:spAutoFit/>
          </a:bodyPr>
          <a:p>
            <a:r>
              <a:rPr lang="en-US" altLang="zh-CN" sz="3200" b="1" dirty="0">
                <a:latin typeface="华文楷体" panose="02010600040101010101" pitchFamily="2" charset="-122"/>
                <a:ea typeface="华文楷体" panose="02010600040101010101" pitchFamily="2" charset="-122"/>
              </a:rPr>
              <a:t>WEP</a:t>
            </a:r>
            <a:r>
              <a:rPr lang="zh-CN" altLang="zh-CN" sz="3200" b="1" dirty="0">
                <a:latin typeface="华文楷体" panose="02010600040101010101" pitchFamily="2" charset="-122"/>
                <a:ea typeface="华文楷体" panose="02010600040101010101" pitchFamily="2" charset="-122"/>
              </a:rPr>
              <a:t>封装</a:t>
            </a:r>
            <a:r>
              <a:rPr lang="en-US" altLang="zh-CN" sz="3200" b="1" dirty="0">
                <a:latin typeface="华文楷体" panose="02010600040101010101" pitchFamily="2" charset="-122"/>
                <a:ea typeface="华文楷体" panose="02010600040101010101" pitchFamily="2" charset="-122"/>
              </a:rPr>
              <a:t>流程图</a:t>
            </a:r>
            <a:endParaRPr lang="zh-CN" altLang="en-US" sz="24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smtClean="0">
                <a:latin typeface="黑体" panose="02010600030101010101" charset="-122"/>
                <a:ea typeface="黑体" panose="02010600030101010101" charset="-122"/>
                <a:sym typeface="+mn-ea"/>
              </a:rPr>
              <a:t>WEP</a:t>
            </a:r>
            <a:r>
              <a:rPr lang="zh-CN" altLang="en-US" dirty="0" smtClean="0">
                <a:latin typeface="黑体" panose="02010600030101010101" charset="-122"/>
                <a:ea typeface="黑体" panose="02010600030101010101" charset="-122"/>
                <a:sym typeface="+mn-ea"/>
              </a:rPr>
              <a:t>解密</a:t>
            </a:r>
            <a:endParaRPr lang="zh-CN" altLang="en-US" dirty="0" smtClean="0">
              <a:latin typeface="黑体" panose="02010600030101010101" charset="-122"/>
              <a:ea typeface="黑体" panose="02010600030101010101" charset="-122"/>
              <a:sym typeface="+mn-ea"/>
            </a:endParaRPr>
          </a:p>
        </p:txBody>
      </p:sp>
      <p:sp>
        <p:nvSpPr>
          <p:cNvPr id="6" name="内容占位符 2"/>
          <p:cNvSpPr txBox="1"/>
          <p:nvPr/>
        </p:nvSpPr>
        <p:spPr>
          <a:xfrm>
            <a:off x="1048385" y="1550035"/>
            <a:ext cx="14716125" cy="591566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marL="0" indent="0">
              <a:lnSpc>
                <a:spcPts val="4540"/>
              </a:lnSpc>
              <a:spcBef>
                <a:spcPts val="0"/>
              </a:spcBef>
              <a:buNone/>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fontAlgn="auto">
              <a:spcAft>
                <a:spcPts val="0"/>
              </a:spcAft>
              <a:buSzPct val="65000"/>
              <a:buFont typeface="Wingdings" panose="05000000000000000000" pitchFamily="2" charset="2"/>
              <a:buNone/>
              <a:defRPr/>
            </a:pPr>
            <a:endParaRPr lang="en-US" altLang="zh-CN" sz="32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3200" dirty="0">
              <a:solidFill>
                <a:schemeClr val="tx1">
                  <a:lumMod val="75000"/>
                  <a:lumOff val="25000"/>
                </a:schemeClr>
              </a:solidFill>
              <a:latin typeface="+mj-ea"/>
              <a:ea typeface="+mj-ea"/>
            </a:endParaRPr>
          </a:p>
        </p:txBody>
      </p:sp>
      <p:sp>
        <p:nvSpPr>
          <p:cNvPr id="3" name="矩形 2"/>
          <p:cNvSpPr/>
          <p:nvPr/>
        </p:nvSpPr>
        <p:spPr>
          <a:xfrm>
            <a:off x="7721600" y="7019925"/>
            <a:ext cx="4323715" cy="583565"/>
          </a:xfrm>
          <a:prstGeom prst="rect">
            <a:avLst/>
          </a:prstGeom>
        </p:spPr>
        <p:txBody>
          <a:bodyPr wrap="square">
            <a:spAutoFit/>
          </a:bodyPr>
          <a:p>
            <a:r>
              <a:rPr lang="en-US" altLang="zh-CN" sz="3200" b="1" dirty="0">
                <a:latin typeface="华文楷体" panose="02010600040101010101" pitchFamily="2" charset="-122"/>
                <a:ea typeface="华文楷体" panose="02010600040101010101" pitchFamily="2" charset="-122"/>
              </a:rPr>
              <a:t>WEP</a:t>
            </a:r>
            <a:r>
              <a:rPr lang="zh-CN" altLang="zh-CN" sz="3200" b="1" dirty="0">
                <a:latin typeface="华文楷体" panose="02010600040101010101" pitchFamily="2" charset="-122"/>
                <a:ea typeface="华文楷体" panose="02010600040101010101" pitchFamily="2" charset="-122"/>
              </a:rPr>
              <a:t>解密过程</a:t>
            </a:r>
            <a:endParaRPr lang="zh-CN" altLang="en-US" sz="3200" b="1" dirty="0">
              <a:latin typeface="华文楷体" panose="02010600040101010101" pitchFamily="2" charset="-122"/>
              <a:ea typeface="华文楷体" panose="02010600040101010101" pitchFamily="2" charset="-122"/>
            </a:endParaRPr>
          </a:p>
        </p:txBody>
      </p:sp>
      <p:pic>
        <p:nvPicPr>
          <p:cNvPr id="49154" name="Picture 2"/>
          <p:cNvPicPr>
            <a:picLocks noGrp="1" noChangeAspect="1" noChangeArrowheads="1"/>
          </p:cNvPicPr>
          <p:nvPr/>
        </p:nvPicPr>
        <p:blipFill>
          <a:blip r:embed="rId1" cstate="print"/>
          <a:srcRect/>
          <a:stretch>
            <a:fillRect/>
          </a:stretch>
        </p:blipFill>
        <p:spPr bwMode="auto">
          <a:xfrm>
            <a:off x="1544955" y="2165985"/>
            <a:ext cx="15993745" cy="4523740"/>
          </a:xfrm>
          <a:prstGeom prst="rect">
            <a:avLst/>
          </a:prstGeom>
          <a:noFill/>
          <a:ln w="9525">
            <a:noFill/>
            <a:miter lim="800000"/>
            <a:headEnd/>
            <a:tailEnd/>
          </a:ln>
          <a:effectLst/>
        </p:spPr>
      </p:pic>
      <p:sp>
        <p:nvSpPr>
          <p:cNvPr id="4" name="内容占位符 2"/>
          <p:cNvSpPr txBox="1"/>
          <p:nvPr/>
        </p:nvSpPr>
        <p:spPr>
          <a:xfrm>
            <a:off x="1048385" y="7856855"/>
            <a:ext cx="15525750" cy="12680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a:lnSpc>
                <a:spcPct val="150000"/>
              </a:lnSpc>
              <a:spcBef>
                <a:spcPts val="0"/>
              </a:spcBef>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ICV'</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与解密出的</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ICV</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相比较，如二者相同，则证明收到的帧是正确的。如二者不同，则证明收到的帧有误，并会发送一个错误的指示到</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MAC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层管理实体</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带有错误的帧将不会传给</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LLC</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800" dirty="0">
              <a:solidFill>
                <a:schemeClr val="tx1">
                  <a:lumMod val="75000"/>
                  <a:lumOff val="25000"/>
                </a:schemeClr>
              </a:solidFill>
              <a:latin typeface="+mj-ea"/>
              <a:ea typeface="+mj-ea"/>
            </a:endParaRPr>
          </a:p>
          <a:p>
            <a:pPr marL="342900" lvl="1" indent="-342900" fontAlgn="auto">
              <a:lnSpc>
                <a:spcPct val="150000"/>
              </a:lnSpc>
              <a:spcAft>
                <a:spcPts val="0"/>
              </a:spcAft>
              <a:buSzPct val="65000"/>
              <a:buFont typeface="Wingdings" panose="05000000000000000000" pitchFamily="2" charset="2"/>
              <a:buChar char="n"/>
              <a:defRPr/>
            </a:pPr>
            <a:endParaRPr lang="en-US" altLang="zh-CN" sz="2800" dirty="0">
              <a:solidFill>
                <a:schemeClr val="tx1">
                  <a:lumMod val="75000"/>
                  <a:lumOff val="25000"/>
                </a:schemeClr>
              </a:solidFill>
              <a:latin typeface="+mj-ea"/>
              <a:ea typeface="+mj-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WEP</a:t>
            </a:r>
            <a:endParaRPr lang="en-US" altLang="zh-CN" dirty="0"/>
          </a:p>
        </p:txBody>
      </p:sp>
      <p:sp>
        <p:nvSpPr>
          <p:cNvPr id="4" name="内容占位符 2"/>
          <p:cNvSpPr txBox="1"/>
          <p:nvPr/>
        </p:nvSpPr>
        <p:spPr>
          <a:xfrm>
            <a:off x="792480" y="1430020"/>
            <a:ext cx="14994255" cy="707326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Aft>
                <a:spcPts val="0"/>
              </a:spcAft>
              <a:defRPr/>
            </a:pPr>
            <a:r>
              <a:rPr lang="zh-CN" altLang="en-US" sz="3200" dirty="0">
                <a:solidFill>
                  <a:schemeClr val="tx1">
                    <a:lumMod val="65000"/>
                    <a:lumOff val="35000"/>
                  </a:schemeClr>
                </a:solidFill>
                <a:latin typeface="+mj-ea"/>
                <a:ea typeface="+mj-ea"/>
                <a:sym typeface="+mn-ea"/>
              </a:rPr>
              <a:t>WEP 安全分析</a:t>
            </a:r>
            <a:endParaRPr lang="zh-CN" altLang="en-US" sz="3200" dirty="0">
              <a:solidFill>
                <a:schemeClr val="tx1">
                  <a:lumMod val="65000"/>
                  <a:lumOff val="35000"/>
                </a:schemeClr>
              </a:solidFill>
              <a:latin typeface="+mj-ea"/>
              <a:ea typeface="+mj-ea"/>
              <a:sym typeface="+mn-ea"/>
            </a:endParaRPr>
          </a:p>
          <a:p>
            <a:pPr lvl="1" algn="l" fontAlgn="auto">
              <a:lnSpc>
                <a:spcPct val="150000"/>
              </a:lnSpc>
              <a:spcAft>
                <a:spcPts val="0"/>
              </a:spcAft>
              <a:defRPr/>
            </a:pPr>
            <a:r>
              <a:rPr lang="zh-CN" altLang="en-US" sz="2800" dirty="0">
                <a:solidFill>
                  <a:schemeClr val="tx1">
                    <a:lumMod val="65000"/>
                    <a:lumOff val="35000"/>
                  </a:schemeClr>
                </a:solidFill>
                <a:latin typeface="+mj-ea"/>
                <a:ea typeface="+mj-ea"/>
                <a:sym typeface="+mn-ea"/>
              </a:rPr>
              <a:t>在WEP 机制中，通过对传输帧的字段</a:t>
            </a:r>
            <a:r>
              <a:rPr lang="zh-CN" altLang="en-US" sz="2800" dirty="0">
                <a:solidFill>
                  <a:srgbClr val="FF0000"/>
                </a:solidFill>
                <a:latin typeface="+mj-ea"/>
                <a:ea typeface="+mj-ea"/>
                <a:sym typeface="+mn-ea"/>
              </a:rPr>
              <a:t>加密来保证数据的安全性</a:t>
            </a:r>
            <a:r>
              <a:rPr lang="zh-CN" altLang="en-US" sz="28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sym typeface="+mn-ea"/>
            </a:endParaRPr>
          </a:p>
          <a:p>
            <a:pPr lvl="1" algn="l" fontAlgn="auto">
              <a:lnSpc>
                <a:spcPct val="150000"/>
              </a:lnSpc>
              <a:spcAft>
                <a:spcPts val="0"/>
              </a:spcAft>
              <a:defRPr/>
            </a:pPr>
            <a:r>
              <a:rPr lang="zh-CN" altLang="en-US" sz="2800" dirty="0">
                <a:solidFill>
                  <a:schemeClr val="tx1">
                    <a:lumMod val="65000"/>
                    <a:lumOff val="35000"/>
                  </a:schemeClr>
                </a:solidFill>
                <a:latin typeface="+mj-ea"/>
                <a:ea typeface="+mj-ea"/>
                <a:sym typeface="+mn-ea"/>
              </a:rPr>
              <a:t>通过在传输的数据之后加入</a:t>
            </a:r>
            <a:r>
              <a:rPr lang="zh-CN" altLang="en-US" sz="2800" dirty="0">
                <a:solidFill>
                  <a:srgbClr val="FF0000"/>
                </a:solidFill>
                <a:latin typeface="+mj-ea"/>
                <a:ea typeface="+mj-ea"/>
                <a:sym typeface="+mn-ea"/>
              </a:rPr>
              <a:t>完整性校验码（ICV）来保证数据的完整性</a:t>
            </a:r>
            <a:r>
              <a:rPr lang="zh-CN" altLang="en-US" sz="28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sym typeface="+mn-ea"/>
            </a:endParaRPr>
          </a:p>
          <a:p>
            <a:pPr lvl="1" algn="l" fontAlgn="auto">
              <a:lnSpc>
                <a:spcPct val="150000"/>
              </a:lnSpc>
              <a:spcAft>
                <a:spcPts val="0"/>
              </a:spcAft>
              <a:defRPr/>
            </a:pPr>
            <a:r>
              <a:rPr lang="zh-CN" altLang="en-US" sz="2800" dirty="0">
                <a:solidFill>
                  <a:schemeClr val="tx1">
                    <a:lumMod val="65000"/>
                    <a:lumOff val="35000"/>
                  </a:schemeClr>
                </a:solidFill>
                <a:latin typeface="+mj-ea"/>
                <a:ea typeface="+mj-ea"/>
                <a:sym typeface="+mn-ea"/>
              </a:rPr>
              <a:t>通过在收发两端共享密钥来对数据来源的</a:t>
            </a:r>
            <a:r>
              <a:rPr lang="zh-CN" altLang="en-US" sz="2800" dirty="0">
                <a:solidFill>
                  <a:srgbClr val="FF0000"/>
                </a:solidFill>
                <a:latin typeface="+mj-ea"/>
                <a:ea typeface="+mj-ea"/>
                <a:sym typeface="+mn-ea"/>
              </a:rPr>
              <a:t>真实性</a:t>
            </a:r>
            <a:r>
              <a:rPr lang="zh-CN" altLang="en-US" sz="2800" dirty="0">
                <a:solidFill>
                  <a:schemeClr val="tx1">
                    <a:lumMod val="65000"/>
                    <a:lumOff val="35000"/>
                  </a:schemeClr>
                </a:solidFill>
                <a:latin typeface="+mj-ea"/>
                <a:ea typeface="+mj-ea"/>
                <a:sym typeface="+mn-ea"/>
              </a:rPr>
              <a:t>进行认证。</a:t>
            </a:r>
            <a:endParaRPr lang="zh-CN" altLang="en-US" sz="2800" dirty="0">
              <a:solidFill>
                <a:schemeClr val="tx1">
                  <a:lumMod val="65000"/>
                  <a:lumOff val="35000"/>
                </a:schemeClr>
              </a:solidFill>
              <a:latin typeface="+mj-ea"/>
              <a:ea typeface="+mj-ea"/>
              <a:sym typeface="+mn-ea"/>
            </a:endParaRPr>
          </a:p>
          <a:p>
            <a:pPr lvl="1" algn="l" fontAlgn="auto">
              <a:lnSpc>
                <a:spcPct val="150000"/>
              </a:lnSpc>
              <a:spcAft>
                <a:spcPts val="0"/>
              </a:spcAft>
              <a:defRPr/>
            </a:pPr>
            <a:endParaRPr lang="zh-CN" altLang="en-US"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标注 5"/>
          <p:cNvSpPr/>
          <p:nvPr/>
        </p:nvSpPr>
        <p:spPr>
          <a:xfrm>
            <a:off x="4662170" y="1404620"/>
            <a:ext cx="3682365" cy="756920"/>
          </a:xfrm>
          <a:prstGeom prst="wedgeRoundRectCallout">
            <a:avLst>
              <a:gd name="adj1" fmla="val -40429"/>
              <a:gd name="adj2" fmla="val 433976"/>
              <a:gd name="adj3" fmla="val 16667"/>
            </a:avLst>
          </a:prstGeom>
          <a:ln>
            <a:solidFill>
              <a:srgbClr val="FFC000"/>
            </a:solidFill>
          </a:ln>
        </p:spPr>
        <p:style>
          <a:lnRef idx="2">
            <a:schemeClr val="accent2"/>
          </a:lnRef>
          <a:fillRef idx="1">
            <a:schemeClr val="lt1"/>
          </a:fillRef>
          <a:effectRef idx="0">
            <a:schemeClr val="accent2"/>
          </a:effectRef>
          <a:fontRef idx="minor">
            <a:schemeClr val="dk1"/>
          </a:fontRef>
        </p:style>
        <p:txBody>
          <a:bodyPr anchor="ctr"/>
          <a:p>
            <a:pPr algn="ctr">
              <a:defRPr/>
            </a:pPr>
            <a:r>
              <a:rPr lang="en-US" sz="2400" dirty="0">
                <a:solidFill>
                  <a:schemeClr val="tx1">
                    <a:lumMod val="75000"/>
                    <a:lumOff val="25000"/>
                  </a:schemeClr>
                </a:solidFill>
                <a:latin typeface="+mj-ea"/>
                <a:ea typeface="+mj-ea"/>
              </a:rPr>
              <a:t>15</a:t>
            </a:r>
            <a:r>
              <a:rPr lang="zh-CN" altLang="en-US" sz="2400" dirty="0">
                <a:solidFill>
                  <a:schemeClr val="tx1">
                    <a:lumMod val="75000"/>
                    <a:lumOff val="25000"/>
                  </a:schemeClr>
                </a:solidFill>
                <a:latin typeface="+mj-ea"/>
                <a:ea typeface="+mj-ea"/>
              </a:rPr>
              <a:t>分钟内可破，</a:t>
            </a:r>
            <a:r>
              <a:rPr lang="en-US" altLang="zh-CN" sz="2400" dirty="0">
                <a:solidFill>
                  <a:schemeClr val="tx1">
                    <a:lumMod val="75000"/>
                    <a:lumOff val="25000"/>
                  </a:schemeClr>
                </a:solidFill>
                <a:latin typeface="+mj-ea"/>
                <a:ea typeface="+mj-ea"/>
              </a:rPr>
              <a:t>airsnort</a:t>
            </a:r>
            <a:endParaRPr lang="en-US" altLang="zh-CN" sz="2400" dirty="0">
              <a:solidFill>
                <a:schemeClr val="tx1">
                  <a:lumMod val="75000"/>
                  <a:lumOff val="25000"/>
                </a:schemeClr>
              </a:solidFill>
              <a:latin typeface="+mj-ea"/>
              <a:ea typeface="+mj-ea"/>
            </a:endParaRPr>
          </a:p>
        </p:txBody>
      </p:sp>
      <p:sp>
        <p:nvSpPr>
          <p:cNvPr id="5" name="文本占位符 1"/>
          <p:cNvSpPr>
            <a:spLocks noGrp="1"/>
          </p:cNvSpPr>
          <p:nvPr>
            <p:ph type="body" sz="quarter" idx="10"/>
          </p:nvPr>
        </p:nvSpPr>
        <p:spPr>
          <a:xfrm>
            <a:off x="458470" y="321310"/>
            <a:ext cx="7433941" cy="648335"/>
          </a:xfrm>
        </p:spPr>
        <p:txBody>
          <a:bodyPr/>
          <a:lstStyle/>
          <a:p>
            <a:r>
              <a:rPr lang="en-US" altLang="zh-CN" dirty="0"/>
              <a:t>WEP</a:t>
            </a:r>
            <a:endParaRPr lang="en-US" altLang="zh-CN" dirty="0"/>
          </a:p>
        </p:txBody>
      </p:sp>
      <p:sp>
        <p:nvSpPr>
          <p:cNvPr id="4" name="内容占位符 2"/>
          <p:cNvSpPr txBox="1"/>
          <p:nvPr/>
        </p:nvSpPr>
        <p:spPr>
          <a:xfrm>
            <a:off x="373380" y="1149350"/>
            <a:ext cx="9057640" cy="892556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200" dirty="0">
                <a:solidFill>
                  <a:schemeClr val="tx1">
                    <a:lumMod val="65000"/>
                    <a:lumOff val="35000"/>
                  </a:schemeClr>
                </a:solidFill>
                <a:latin typeface="+mj-ea"/>
                <a:ea typeface="+mj-ea"/>
              </a:rPr>
              <a:t>缺陷</a:t>
            </a:r>
            <a:endParaRPr lang="en-US" altLang="zh-CN" sz="3200" dirty="0">
              <a:solidFill>
                <a:schemeClr val="tx1">
                  <a:lumMod val="65000"/>
                  <a:lumOff val="35000"/>
                </a:schemeClr>
              </a:solidFill>
              <a:latin typeface="+mj-ea"/>
              <a:ea typeface="+mj-ea"/>
            </a:endParaRPr>
          </a:p>
          <a:p>
            <a:pPr lvl="1" algn="l" fontAlgn="auto">
              <a:lnSpc>
                <a:spcPct val="150000"/>
              </a:lnSpc>
              <a:spcAft>
                <a:spcPts val="0"/>
              </a:spcAft>
              <a:defRPr/>
            </a:pPr>
            <a:r>
              <a:rPr lang="zh-CN" altLang="en-US" sz="2800" dirty="0">
                <a:solidFill>
                  <a:schemeClr val="tx1">
                    <a:lumMod val="65000"/>
                    <a:lumOff val="35000"/>
                  </a:schemeClr>
                </a:solidFill>
                <a:latin typeface="+mj-ea"/>
                <a:ea typeface="+mj-ea"/>
              </a:rPr>
              <a:t>认证类型：开放系统与共享密钥，</a:t>
            </a:r>
            <a:r>
              <a:rPr lang="zh-CN" altLang="en-US" sz="2800" dirty="0">
                <a:solidFill>
                  <a:schemeClr val="tx1">
                    <a:lumMod val="65000"/>
                    <a:lumOff val="35000"/>
                  </a:schemeClr>
                </a:solidFill>
                <a:latin typeface="+mj-ea"/>
                <a:ea typeface="+mj-ea"/>
                <a:sym typeface="+mn-ea"/>
              </a:rPr>
              <a:t>无（弱）身份认证机制，导致攻击者能和AP 建立伪链接，进而获得XOR 后的输出文件。</a:t>
            </a:r>
            <a:endParaRPr lang="zh-CN" altLang="en-US" sz="2800" dirty="0">
              <a:solidFill>
                <a:schemeClr val="tx1">
                  <a:lumMod val="65000"/>
                  <a:lumOff val="35000"/>
                </a:schemeClr>
              </a:solidFill>
              <a:latin typeface="+mj-ea"/>
              <a:ea typeface="+mj-ea"/>
            </a:endParaRPr>
          </a:p>
          <a:p>
            <a:pPr lvl="1" fontAlgn="auto">
              <a:lnSpc>
                <a:spcPct val="150000"/>
              </a:lnSpc>
              <a:spcAft>
                <a:spcPts val="0"/>
              </a:spcAft>
              <a:defRPr/>
            </a:pPr>
            <a:r>
              <a:rPr lang="zh-CN" altLang="en-US" sz="2800" dirty="0">
                <a:solidFill>
                  <a:schemeClr val="tx1">
                    <a:lumMod val="65000"/>
                    <a:lumOff val="35000"/>
                  </a:schemeClr>
                </a:solidFill>
                <a:latin typeface="+mj-ea"/>
                <a:ea typeface="+mj-ea"/>
              </a:rPr>
              <a:t>四个密钥，但生效的只有一个。</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defRPr/>
            </a:pPr>
            <a:r>
              <a:rPr lang="en-US" altLang="zh-CN" sz="2800" dirty="0">
                <a:solidFill>
                  <a:schemeClr val="tx1">
                    <a:lumMod val="65000"/>
                    <a:lumOff val="35000"/>
                  </a:schemeClr>
                </a:solidFill>
                <a:latin typeface="+mj-ea"/>
                <a:ea typeface="+mj-ea"/>
              </a:rPr>
              <a:t>RC4</a:t>
            </a:r>
            <a:r>
              <a:rPr lang="zh-CN" altLang="en-US" sz="2800" dirty="0">
                <a:solidFill>
                  <a:schemeClr val="tx1">
                    <a:lumMod val="65000"/>
                    <a:lumOff val="35000"/>
                  </a:schemeClr>
                </a:solidFill>
                <a:latin typeface="+mj-ea"/>
                <a:ea typeface="+mj-ea"/>
              </a:rPr>
              <a:t>算法不安全（</a:t>
            </a:r>
            <a:r>
              <a:rPr lang="zh-CN" altLang="en-US" sz="2800" dirty="0">
                <a:solidFill>
                  <a:schemeClr val="tx1">
                    <a:lumMod val="65000"/>
                    <a:lumOff val="35000"/>
                  </a:schemeClr>
                </a:solidFill>
                <a:latin typeface="+mj-ea"/>
                <a:ea typeface="+mj-ea"/>
                <a:sym typeface="+mn-ea"/>
              </a:rPr>
              <a:t>固有缺陷，使得当IV 出现一些特定值时，会泄露大量有关密文的信息</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fontAlgn="auto">
              <a:lnSpc>
                <a:spcPct val="150000"/>
              </a:lnSpc>
              <a:spcAft>
                <a:spcPts val="0"/>
              </a:spcAft>
              <a:defRPr/>
            </a:pPr>
            <a:r>
              <a:rPr lang="zh-CN" altLang="en-US" sz="2800" dirty="0">
                <a:solidFill>
                  <a:schemeClr val="tx1">
                    <a:lumMod val="65000"/>
                    <a:lumOff val="35000"/>
                  </a:schemeClr>
                </a:solidFill>
                <a:latin typeface="+mj-ea"/>
                <a:ea typeface="+mj-ea"/>
              </a:rPr>
              <a:t>密钥长度：</a:t>
            </a:r>
            <a:r>
              <a:rPr lang="en-US" altLang="zh-CN" sz="2800" dirty="0">
                <a:solidFill>
                  <a:schemeClr val="tx1">
                    <a:lumMod val="65000"/>
                    <a:lumOff val="35000"/>
                  </a:schemeClr>
                </a:solidFill>
                <a:latin typeface="+mj-ea"/>
                <a:ea typeface="+mj-ea"/>
              </a:rPr>
              <a:t>64</a:t>
            </a:r>
            <a:r>
              <a:rPr lang="zh-CN" altLang="en-US" sz="2800" dirty="0">
                <a:solidFill>
                  <a:schemeClr val="tx1">
                    <a:lumMod val="65000"/>
                    <a:lumOff val="35000"/>
                  </a:schemeClr>
                </a:solidFill>
                <a:latin typeface="+mj-ea"/>
                <a:ea typeface="+mj-ea"/>
              </a:rPr>
              <a:t>位、</a:t>
            </a:r>
            <a:r>
              <a:rPr lang="en-US" altLang="zh-CN" sz="2800" dirty="0">
                <a:solidFill>
                  <a:schemeClr val="tx1">
                    <a:lumMod val="65000"/>
                    <a:lumOff val="35000"/>
                  </a:schemeClr>
                </a:solidFill>
                <a:latin typeface="+mj-ea"/>
                <a:ea typeface="+mj-ea"/>
              </a:rPr>
              <a:t>128</a:t>
            </a:r>
            <a:r>
              <a:rPr lang="zh-CN" altLang="en-US" sz="2800" dirty="0">
                <a:solidFill>
                  <a:schemeClr val="tx1">
                    <a:lumMod val="65000"/>
                    <a:lumOff val="35000"/>
                  </a:schemeClr>
                </a:solidFill>
                <a:latin typeface="+mj-ea"/>
                <a:ea typeface="+mj-ea"/>
              </a:rPr>
              <a:t>位与</a:t>
            </a:r>
            <a:r>
              <a:rPr lang="en-US" altLang="zh-CN" sz="2800" dirty="0">
                <a:solidFill>
                  <a:schemeClr val="tx1">
                    <a:lumMod val="65000"/>
                    <a:lumOff val="35000"/>
                  </a:schemeClr>
                </a:solidFill>
                <a:latin typeface="+mj-ea"/>
                <a:ea typeface="+mj-ea"/>
              </a:rPr>
              <a:t>2</a:t>
            </a:r>
            <a:r>
              <a:rPr lang="en-US" altLang="zh-CN" sz="2800" dirty="0">
                <a:solidFill>
                  <a:schemeClr val="tx1">
                    <a:lumMod val="65000"/>
                    <a:lumOff val="35000"/>
                  </a:schemeClr>
                </a:solidFill>
                <a:latin typeface="+mj-ea"/>
                <a:ea typeface="+mj-ea"/>
              </a:rPr>
              <a:t>56</a:t>
            </a:r>
            <a:r>
              <a:rPr lang="zh-CN" altLang="en-US" sz="2800" dirty="0">
                <a:solidFill>
                  <a:schemeClr val="tx1">
                    <a:lumMod val="65000"/>
                    <a:lumOff val="35000"/>
                  </a:schemeClr>
                </a:solidFill>
                <a:latin typeface="+mj-ea"/>
                <a:ea typeface="+mj-ea"/>
              </a:rPr>
              <a:t>位</a:t>
            </a:r>
            <a:endParaRPr lang="en-US" altLang="zh-CN" sz="2800" dirty="0">
              <a:solidFill>
                <a:schemeClr val="tx1">
                  <a:lumMod val="65000"/>
                  <a:lumOff val="35000"/>
                </a:schemeClr>
              </a:solidFill>
              <a:latin typeface="+mj-ea"/>
              <a:ea typeface="+mj-ea"/>
            </a:endParaRPr>
          </a:p>
          <a:p>
            <a:pPr lvl="2" fontAlgn="auto">
              <a:lnSpc>
                <a:spcPct val="150000"/>
              </a:lnSpc>
              <a:spcAft>
                <a:spcPts val="0"/>
              </a:spcAft>
              <a:defRPr/>
            </a:pPr>
            <a:r>
              <a:rPr lang="zh-CN" altLang="en-US" sz="2600" dirty="0">
                <a:solidFill>
                  <a:schemeClr val="tx1">
                    <a:lumMod val="65000"/>
                    <a:lumOff val="35000"/>
                  </a:schemeClr>
                </a:solidFill>
                <a:latin typeface="+mj-ea"/>
              </a:rPr>
              <a:t>包含</a:t>
            </a:r>
            <a:r>
              <a:rPr lang="en-US" altLang="zh-CN" sz="2600" dirty="0">
                <a:solidFill>
                  <a:schemeClr val="tx1">
                    <a:lumMod val="65000"/>
                    <a:lumOff val="35000"/>
                  </a:schemeClr>
                </a:solidFill>
                <a:latin typeface="+mj-ea"/>
              </a:rPr>
              <a:t>24</a:t>
            </a:r>
            <a:r>
              <a:rPr lang="zh-CN" altLang="en-US" sz="2600" dirty="0">
                <a:solidFill>
                  <a:schemeClr val="tx1">
                    <a:lumMod val="65000"/>
                    <a:lumOff val="35000"/>
                  </a:schemeClr>
                </a:solidFill>
                <a:latin typeface="+mj-ea"/>
              </a:rPr>
              <a:t>位的</a:t>
            </a:r>
            <a:r>
              <a:rPr lang="en-US" altLang="zh-CN" sz="2600" dirty="0">
                <a:solidFill>
                  <a:schemeClr val="tx1">
                    <a:lumMod val="65000"/>
                    <a:lumOff val="35000"/>
                  </a:schemeClr>
                </a:solidFill>
                <a:latin typeface="+mj-ea"/>
              </a:rPr>
              <a:t>IV</a:t>
            </a:r>
            <a:r>
              <a:rPr lang="zh-CN" altLang="en-US" sz="2600" dirty="0">
                <a:solidFill>
                  <a:schemeClr val="tx1">
                    <a:lumMod val="65000"/>
                    <a:lumOff val="35000"/>
                  </a:schemeClr>
                </a:solidFill>
                <a:latin typeface="+mj-ea"/>
              </a:rPr>
              <a:t>（</a:t>
            </a:r>
            <a:r>
              <a:rPr lang="en-US" altLang="zh-CN" sz="2600" dirty="0">
                <a:solidFill>
                  <a:schemeClr val="tx1">
                    <a:lumMod val="65000"/>
                    <a:lumOff val="35000"/>
                  </a:schemeClr>
                </a:solidFill>
                <a:latin typeface="+mj-ea"/>
              </a:rPr>
              <a:t>Initial Vector</a:t>
            </a:r>
            <a:r>
              <a:rPr lang="zh-CN" altLang="en-US" sz="26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a typeface="+mj-ea"/>
            </a:endParaRPr>
          </a:p>
          <a:p>
            <a:pPr lvl="1" fontAlgn="auto">
              <a:lnSpc>
                <a:spcPct val="150000"/>
              </a:lnSpc>
              <a:spcAft>
                <a:spcPts val="0"/>
              </a:spcAft>
              <a:defRPr/>
            </a:pPr>
            <a:r>
              <a:rPr lang="en-US" altLang="zh-CN" sz="2800" dirty="0">
                <a:solidFill>
                  <a:schemeClr val="tx1">
                    <a:lumMod val="65000"/>
                    <a:lumOff val="35000"/>
                  </a:schemeClr>
                </a:solidFill>
                <a:latin typeface="+mj-ea"/>
                <a:ea typeface="+mj-ea"/>
              </a:rPr>
              <a:t>IV</a:t>
            </a:r>
            <a:r>
              <a:rPr lang="zh-CN" altLang="en-US" sz="2800" dirty="0">
                <a:solidFill>
                  <a:schemeClr val="tx1">
                    <a:lumMod val="65000"/>
                    <a:lumOff val="35000"/>
                  </a:schemeClr>
                </a:solidFill>
                <a:latin typeface="+mj-ea"/>
                <a:ea typeface="+mj-ea"/>
              </a:rPr>
              <a:t>以明文形式传送</a:t>
            </a:r>
            <a:endParaRPr lang="en-US" altLang="zh-CN" sz="2800" dirty="0">
              <a:solidFill>
                <a:schemeClr val="tx1">
                  <a:lumMod val="65000"/>
                  <a:lumOff val="35000"/>
                </a:schemeClr>
              </a:solidFill>
              <a:latin typeface="+mj-ea"/>
              <a:ea typeface="+mj-ea"/>
            </a:endParaRPr>
          </a:p>
          <a:p>
            <a:pPr lvl="1" fontAlgn="auto">
              <a:lnSpc>
                <a:spcPct val="150000"/>
              </a:lnSpc>
              <a:spcAft>
                <a:spcPts val="0"/>
              </a:spcAft>
              <a:defRPr/>
            </a:pPr>
            <a:r>
              <a:rPr lang="zh-CN" altLang="en-US" sz="2800" dirty="0">
                <a:solidFill>
                  <a:schemeClr val="tx1">
                    <a:lumMod val="65000"/>
                    <a:lumOff val="35000"/>
                  </a:schemeClr>
                </a:solidFill>
                <a:latin typeface="+mj-ea"/>
                <a:ea typeface="+mj-ea"/>
              </a:rPr>
              <a:t>完整性校验方法：</a:t>
            </a:r>
            <a:r>
              <a:rPr lang="en-US" altLang="zh-CN" sz="2800" dirty="0">
                <a:solidFill>
                  <a:schemeClr val="tx1">
                    <a:lumMod val="65000"/>
                    <a:lumOff val="35000"/>
                  </a:schemeClr>
                </a:solidFill>
                <a:latin typeface="+mj-ea"/>
                <a:ea typeface="+mj-ea"/>
              </a:rPr>
              <a:t>CRC</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sym typeface="+mn-ea"/>
              </a:rPr>
              <a:t>使用线性函数 CRC32 进行完整性校验导致攻击者能使用 arp重放的方法获得大量有效数据。</a:t>
            </a:r>
            <a:endParaRPr lang="zh-CN" altLang="en-US" sz="2800" dirty="0">
              <a:solidFill>
                <a:schemeClr val="tx1">
                  <a:lumMod val="65000"/>
                  <a:lumOff val="35000"/>
                </a:schemeClr>
              </a:solidFill>
              <a:latin typeface="+mj-ea"/>
              <a:ea typeface="+mj-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16184" y="1905089"/>
            <a:ext cx="8197142" cy="503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tags/tag1.xml><?xml version="1.0" encoding="utf-8"?>
<p:tagLst xmlns:p="http://schemas.openxmlformats.org/presentationml/2006/main">
  <p:tag name="KSO_WM_UNIT_PLACING_PICTURE_USER_VIEWPORT" val="{&quot;height&quot;:7530,&quot;width&quot;:12060}"/>
</p:tagLst>
</file>

<file path=ppt/tags/tag1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0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1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PLACING_PICTURE_USER_VIEWPORT" val="{&quot;height&quot;:7266.6787401574802,&quot;width&quot;:15691.206299212598}"/>
</p:tagLst>
</file>

<file path=ppt/tags/tag1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UNIT_PLACING_PICTURE_USER_VIEWPORT" val="{&quot;height&quot;:7335,&quot;width&quot;:14250}"/>
</p:tagLst>
</file>

<file path=ppt/tags/tag171.xml><?xml version="1.0" encoding="utf-8"?>
<p:tagLst xmlns:p="http://schemas.openxmlformats.org/presentationml/2006/main">
  <p:tag name="KSO_WM_UNIT_PLACING_PICTURE_USER_VIEWPORT" val="{&quot;height&quot;:7410,&quot;width&quot;:14160}"/>
</p:tagLst>
</file>

<file path=ppt/tags/tag172.xml><?xml version="1.0" encoding="utf-8"?>
<p:tagLst xmlns:p="http://schemas.openxmlformats.org/presentationml/2006/main">
  <p:tag name="KSO_WM_UNIT_PLACING_PICTURE_USER_VIEWPORT" val="{&quot;height&quot;:12584.570078740157,&quot;width&quot;:10659.451968503938}"/>
</p:tagLst>
</file>

<file path=ppt/tags/tag173.xml><?xml version="1.0" encoding="utf-8"?>
<p:tagLst xmlns:p="http://schemas.openxmlformats.org/presentationml/2006/main">
  <p:tag name="KSO_WM_UNIT_PLACING_PICTURE_USER_VIEWPORT" val="{&quot;height&quot;:4095,&quot;width&quot;:7500}"/>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PLACING_PICTURE_USER_VIEWPORT" val="{&quot;height&quot;:5563.8519685039373,&quot;width&quot;:7125.6346456692909}"/>
</p:tagLst>
</file>

<file path=ppt/tags/tag177.xml><?xml version="1.0" encoding="utf-8"?>
<p:tagLst xmlns:p="http://schemas.openxmlformats.org/presentationml/2006/main">
  <p:tag name="KSO_WM_UNIT_PLACING_PICTURE_USER_VIEWPORT" val="{&quot;height&quot;:5567.1023622047242,&quot;width&quot;:7773.1228346456692}"/>
</p:tagLst>
</file>

<file path=ppt/tags/tag178.xml><?xml version="1.0" encoding="utf-8"?>
<p:tagLst xmlns:p="http://schemas.openxmlformats.org/presentationml/2006/main">
  <p:tag name="KSO_WM_UNIT_PLACING_PICTURE_USER_VIEWPORT" val="{&quot;height&quot;:7806,&quot;width&quot;:13991}"/>
</p:tagLst>
</file>

<file path=ppt/tags/tag179.xml><?xml version="1.0" encoding="utf-8"?>
<p:tagLst xmlns:p="http://schemas.openxmlformats.org/presentationml/2006/main">
  <p:tag name="KSO_WM_UNIT_TABLE_BEAUTIFY" val="smartTable{fd1b353c-5ef8-428f-95b9-cee2da67f9af}"/>
  <p:tag name="TABLE_ENDDRAG_ORIGIN_RECT" val="997*535"/>
  <p:tag name="TABLE_ENDDRAG_RECT" val="136*152*997*535"/>
</p:tagLst>
</file>

<file path=ppt/tags/tag1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80.xml><?xml version="1.0" encoding="utf-8"?>
<p:tagLst xmlns:p="http://schemas.openxmlformats.org/presentationml/2006/main">
  <p:tag name="KSO_WM_UNIT_PLACING_PICTURE_USER_VIEWPORT" val="{&quot;height&quot;:4082.343307086614,&quot;width&quot;:13550.059842519684}"/>
</p:tagLst>
</file>

<file path=ppt/tags/tag181.xml><?xml version="1.0" encoding="utf-8"?>
<p:tagLst xmlns:p="http://schemas.openxmlformats.org/presentationml/2006/main">
  <p:tag name="KSO_WM_UNIT_TABLE_BEAUTIFY" val="smartTable{0b1dbd58-3482-4285-8ae3-666bcc01e06d}"/>
</p:tagLst>
</file>

<file path=ppt/tags/tag182.xml><?xml version="1.0" encoding="utf-8"?>
<p:tagLst xmlns:p="http://schemas.openxmlformats.org/presentationml/2006/main">
  <p:tag name="KSO_WM_UNIT_PLACING_PICTURE_USER_VIEWPORT" val="{&quot;height&quot;:5625,&quot;width&quot;:7500}"/>
</p:tagLst>
</file>

<file path=ppt/tags/tag183.xml><?xml version="1.0" encoding="utf-8"?>
<p:tagLst xmlns:p="http://schemas.openxmlformats.org/presentationml/2006/main">
  <p:tag name="KSO_WM_UNIT_TABLE_BEAUTIFY" val="smartTable{5873e7dc-9653-40a4-a2d6-47e7dfe1e10c}"/>
  <p:tag name="TABLE_ENDDRAG_ORIGIN_RECT" val="778*296"/>
  <p:tag name="TABLE_ENDDRAG_RECT" val="298*420*778*296"/>
</p:tagLst>
</file>

<file path=ppt/tags/tag184.xml><?xml version="1.0" encoding="utf-8"?>
<p:tagLst xmlns:p="http://schemas.openxmlformats.org/presentationml/2006/main">
  <p:tag name="KSO_WPP_MARK_KEY" val="5c76ed0f-29cb-4380-b493-fb46ca7f0544"/>
  <p:tag name="COMMONDATA" val="eyJoZGlkIjoiMDU0MDZmMTExOGFjYmQ3ZDk4ZjkyNzdiMzk2MTQ3MTQifQ=="/>
</p:tagLst>
</file>

<file path=ppt/tags/tag1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ABLE_BEAUTIFY" val="smartTable{a1ba9833-414b-4582-b71e-d4b8a52d4792}"/>
  <p:tag name="TABLE_ENDDRAG_ORIGIN_RECT" val="791*664"/>
  <p:tag name="TABLE_ENDDRAG_RECT" val="634*109*791*664"/>
</p:tagLst>
</file>

<file path=ppt/tags/tag2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TABLE_BEAUTIFY" val="smartTable{65dcb3e4-3487-4d89-8f45-245ad1762546}"/>
  <p:tag name="TABLE_ENDDRAG_ORIGIN_RECT" val="1209*542"/>
  <p:tag name="TABLE_ENDDRAG_RECT" val="134*199*1209*542"/>
</p:tagLst>
</file>

<file path=ppt/tags/tag3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3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3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3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TABLE_BEAUTIFY" val="smartTable{61a2112c-17e5-414c-9a52-70db2fba74ee}"/>
  <p:tag name="TABLE_ENDDRAG_ORIGIN_RECT" val="699*622"/>
  <p:tag name="TABLE_ENDDRAG_RECT" val="658*140*699*622"/>
</p:tagLst>
</file>

<file path=ppt/tags/tag4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4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4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5.xml><?xml version="1.0" encoding="utf-8"?>
<p:tagLst xmlns:p="http://schemas.openxmlformats.org/presentationml/2006/main">
  <p:tag name="KSO_WM_UNIT_TABLE_BEAUTIFY" val="smartTable{5f9721ce-a87b-484e-bc04-ce4db107e005}"/>
  <p:tag name="TABLE_ENDDRAG_ORIGIN_RECT" val="704*640"/>
  <p:tag name="TABLE_ENDDRAG_RECT" val="691*130*704*640"/>
</p:tagLst>
</file>

<file path=ppt/tags/tag5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5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5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5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6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6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7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heme/_rels/theme1.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新建 Microsoft PowerPoint 幻灯片">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26667</Words>
  <Application>WPS 演示</Application>
  <PresentationFormat>自定义</PresentationFormat>
  <Paragraphs>2267</Paragraphs>
  <Slides>147</Slides>
  <Notes>66</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12</vt:i4>
      </vt:variant>
      <vt:variant>
        <vt:lpstr>幻灯片标题</vt:lpstr>
      </vt:variant>
      <vt:variant>
        <vt:i4>147</vt:i4>
      </vt:variant>
    </vt:vector>
  </HeadingPairs>
  <TitlesOfParts>
    <vt:vector size="185" baseType="lpstr">
      <vt:lpstr>Arial</vt:lpstr>
      <vt:lpstr>宋体</vt:lpstr>
      <vt:lpstr>Wingdings</vt:lpstr>
      <vt:lpstr>Wingdings 2</vt:lpstr>
      <vt:lpstr>Times New Roman</vt:lpstr>
      <vt:lpstr>微软雅黑</vt:lpstr>
      <vt:lpstr>+中文标题</vt:lpstr>
      <vt:lpstr>Latha</vt:lpstr>
      <vt:lpstr>楷体_GB2312</vt:lpstr>
      <vt:lpstr>黑体</vt:lpstr>
      <vt:lpstr>Franklin Gothic Book</vt:lpstr>
      <vt:lpstr>Arial Unicode MS</vt:lpstr>
      <vt:lpstr>Calibri</vt:lpstr>
      <vt:lpstr>Wingdings</vt:lpstr>
      <vt:lpstr>Calibri</vt:lpstr>
      <vt:lpstr>FrutigerNext LT Regular</vt:lpstr>
      <vt:lpstr>华文细黑</vt:lpstr>
      <vt:lpstr>FrutigerNext LT Light</vt:lpstr>
      <vt:lpstr>FrutigerNext LT Medium</vt:lpstr>
      <vt:lpstr>Wingdings 2</vt:lpstr>
      <vt:lpstr>Garamond</vt:lpstr>
      <vt:lpstr>华文楷体</vt:lpstr>
      <vt:lpstr>FrutigerNext LT Regular</vt:lpstr>
      <vt:lpstr>Tahoma</vt:lpstr>
      <vt:lpstr>Franklin Gothic Medium</vt:lpstr>
      <vt:lpstr>新建 Microsoft PowerPoint 幻灯片</vt:lpstr>
      <vt:lpstr>Visio.Drawing.11</vt:lpstr>
      <vt:lpstr>Paint.Picture</vt:lpstr>
      <vt:lpstr>Paint.Picture</vt:lpstr>
      <vt:lpstr>Visio.Drawing.15</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微软用户08</dc:creator>
  <cp:lastModifiedBy>zw</cp:lastModifiedBy>
  <cp:revision>511</cp:revision>
  <dcterms:created xsi:type="dcterms:W3CDTF">2016-06-21T14:02:00Z</dcterms:created>
  <dcterms:modified xsi:type="dcterms:W3CDTF">2024-03-19T01:38:22Z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9596D91FBCA74EE08E7414EF6CE32572</vt:lpwstr>
  </property>
</Properties>
</file>